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5143500" type="screen16x9"/>
  <p:notesSz cx="6858000" cy="9144000"/>
  <p:embeddedFontLst>
    <p:embeddedFont>
      <p:font typeface="Oswald" panose="020B0604020202020204" charset="0"/>
      <p:regular r:id="rId21"/>
      <p:bold r:id="rId22"/>
    </p:embeddedFont>
    <p:embeddedFont>
      <p:font typeface="Average" panose="020B0604020202020204" charset="0"/>
      <p:regular r:id="rId23"/>
    </p:embeddedFont>
    <p:embeddedFont>
      <p:font typeface="Cambria" panose="02040503050406030204" pitchFamily="18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dplyr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nycflights13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7261400" y="4773700"/>
            <a:ext cx="1995000" cy="28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">
                <a:solidFill>
                  <a:srgbClr val="CACACA"/>
                </a:solidFill>
              </a:rPr>
              <a:t>REAL Analytics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1648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select() columns of interest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838700"/>
            <a:ext cx="8520600" cy="39909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Three ways: </a:t>
            </a:r>
          </a:p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select by name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 select(flights, year, month, day)</a:t>
            </a:r>
          </a:p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select all columns between year and day (inclusive)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 select(flights, year:day)</a:t>
            </a:r>
          </a:p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select all except year to day (inclusive)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 select(flights, -(year:day))</a:t>
            </a:r>
          </a:p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7261400" y="4773700"/>
            <a:ext cx="1995000" cy="28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">
                <a:solidFill>
                  <a:srgbClr val="CACACA"/>
                </a:solidFill>
              </a:rPr>
              <a:t>REAL Analytics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1648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mutate()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1700" y="827500"/>
            <a:ext cx="8520600" cy="39909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 flights &lt;- mutate(flights,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+        gain = arr_delay - dep_delay,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+        speed = distance / air_time * 60)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 names(flights)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[1] "year"           "month"          "day"            "dep_time"      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[5] "sched_dep_time" "dep_delay"      "arr_time"       "sched_arr_time"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[9] "arr_delay"      "carrier"        "flight"         "tailnum"       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[13] "origin"         "dest"           "air_time"       "distance"      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[17] "hour"           "minute"        </a:t>
            </a:r>
            <a:r>
              <a:rPr lang="en" sz="14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"gain"			 "speed"    </a:t>
            </a:r>
            <a:r>
              <a:rPr lang="en" sz="14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[21] "speed"  </a:t>
            </a:r>
          </a:p>
          <a:p>
            <a:pPr lvl="0">
              <a:spcBef>
                <a:spcPts val="0"/>
              </a:spcBef>
              <a:buNone/>
            </a:pPr>
            <a:endParaRPr sz="1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7261400" y="4773700"/>
            <a:ext cx="1995000" cy="28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">
                <a:solidFill>
                  <a:srgbClr val="CACACA"/>
                </a:solidFill>
              </a:rPr>
              <a:t>REAL Analytics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1648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summarise()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11700" y="827500"/>
            <a:ext cx="8520600" cy="39909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 summarise(flights, 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+           delay = mean(dep_delay, na.rm = TRUE))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A tibble: 1 × 1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delay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&lt;dbl&gt;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1 12.63907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7261400" y="4773700"/>
            <a:ext cx="1995000" cy="28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">
                <a:solidFill>
                  <a:srgbClr val="CACACA"/>
                </a:solidFill>
              </a:rPr>
              <a:t>REAL Analytics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243075" y="724200"/>
            <a:ext cx="4045200" cy="2448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A few other functions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2"/>
          </p:nvPr>
        </p:nvSpPr>
        <p:spPr>
          <a:xfrm>
            <a:off x="4594400" y="0"/>
            <a:ext cx="4437600" cy="5076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Oswald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Extract distinct rows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distinct()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Oswald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Randomly sample rows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sample_n() and sample_frac()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7261400" y="4773700"/>
            <a:ext cx="1995000" cy="28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">
                <a:solidFill>
                  <a:srgbClr val="CACACA"/>
                </a:solidFill>
              </a:rPr>
              <a:t>REAL Analytics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243075" y="724200"/>
            <a:ext cx="4045200" cy="2448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Mini Quiz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Oswald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What do the dplyr commands have in common? 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7261400" y="4773700"/>
            <a:ext cx="1995000" cy="28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">
                <a:solidFill>
                  <a:srgbClr val="CACACA"/>
                </a:solidFill>
              </a:rPr>
              <a:t>REAL Analytics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Recitation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Oswald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Work with the </a:t>
            </a:r>
            <a:r>
              <a:rPr lang="en" sz="2400" err="1">
                <a:latin typeface="Oswald"/>
                <a:ea typeface="Oswald"/>
                <a:cs typeface="Oswald"/>
                <a:sym typeface="Oswald"/>
              </a:rPr>
              <a:t>mother_tongue</a:t>
            </a:r>
            <a:r>
              <a:rPr lang="en" sz="2400">
                <a:latin typeface="Oswald"/>
                <a:ea typeface="Oswald"/>
                <a:cs typeface="Oswald"/>
                <a:sym typeface="Oswald"/>
              </a:rPr>
              <a:t> dataset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Oswald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Chaining with %&gt;%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7261400" y="4773700"/>
            <a:ext cx="1995000" cy="28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">
                <a:solidFill>
                  <a:srgbClr val="CACACA"/>
                </a:solidFill>
              </a:rPr>
              <a:t>REAL Analytics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1700" y="1648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Worked Example 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311700" y="827500"/>
            <a:ext cx="8520600" cy="39909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flights %&gt;%</a:t>
            </a:r>
          </a:p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group_by(year, month, day) %&gt;% </a:t>
            </a:r>
          </a:p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select(arr_delay, dep_delay) %&gt;% </a:t>
            </a:r>
          </a:p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summarise(</a:t>
            </a:r>
          </a:p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arr = mean(arr_delay, na.rm = TRUE),</a:t>
            </a:r>
          </a:p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dep = mean(dep_delay, na.rm = TRUE)</a:t>
            </a:r>
          </a:p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) %&gt;%</a:t>
            </a:r>
          </a:p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filter(arr &gt; 30 | dep &gt; 30)</a:t>
            </a:r>
          </a:p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 sz="1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7261400" y="4773700"/>
            <a:ext cx="1995000" cy="28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">
                <a:solidFill>
                  <a:srgbClr val="CACACA"/>
                </a:solidFill>
              </a:rPr>
              <a:t>REAL Analytics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Summary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Oswald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Most data manipulation tasks are covered by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dplyr</a:t>
            </a:r>
            <a:r>
              <a:rPr lang="en" sz="2400">
                <a:latin typeface="Oswald"/>
                <a:ea typeface="Oswald"/>
                <a:cs typeface="Oswald"/>
                <a:sym typeface="Oswald"/>
              </a:rPr>
              <a:t> verbs 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Oswald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Syntax is consistent - easy to remember! 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Oswald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Easily translate thoughts to code - analysis at the “speed of thought”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7261400" y="4773700"/>
            <a:ext cx="1995000" cy="28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">
                <a:solidFill>
                  <a:srgbClr val="CACACA"/>
                </a:solidFill>
              </a:rPr>
              <a:t>REAL Analytics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231900" y="17166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Additional Resources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Oswal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databases</a:t>
            </a:r>
            <a:r>
              <a:rPr lang="en" sz="2400">
                <a:latin typeface="Oswald"/>
                <a:ea typeface="Oswald"/>
                <a:cs typeface="Oswald"/>
                <a:sym typeface="Oswald"/>
              </a:rPr>
              <a:t> vignette  (dplyr auto-translates verbs into SQL!) 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Oswald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Introduction to dplyr by creater Hadley Wickham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7261400" y="4773700"/>
            <a:ext cx="1995000" cy="28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">
                <a:solidFill>
                  <a:srgbClr val="CACACA"/>
                </a:solidFill>
              </a:rPr>
              <a:t>REAL Analytics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243075" y="724200"/>
            <a:ext cx="4045200" cy="2448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Key Concepts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Oswald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Installing and loading packages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Oswald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dplyr package and syntax Philosophy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7261400" y="4773700"/>
            <a:ext cx="1995000" cy="28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">
                <a:solidFill>
                  <a:srgbClr val="CACACA"/>
                </a:solidFill>
              </a:rPr>
              <a:t>REAL Analytics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243075" y="724200"/>
            <a:ext cx="4045200" cy="2448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Packages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rPr>
              <a:t>Collection of functions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4731300" y="724200"/>
            <a:ext cx="42783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A package for almost anything ! </a:t>
            </a:r>
          </a:p>
          <a:p>
            <a:pPr marL="457200" lvl="0" indent="-228600" rtl="0"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install.packages(“dplyr”)</a:t>
            </a:r>
          </a:p>
          <a:p>
            <a:pPr marL="457200" lvl="0" indent="-228600" rtl="0"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library(dplyr)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7261400" y="4773700"/>
            <a:ext cx="1995000" cy="28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">
                <a:solidFill>
                  <a:srgbClr val="CACACA"/>
                </a:solidFill>
              </a:rPr>
              <a:t>REAL Analytics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243075" y="724200"/>
            <a:ext cx="4045200" cy="2448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dplyr philosophy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accent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4731300" y="724200"/>
            <a:ext cx="42783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Oswald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A tidy data frame can only be altered in five useful ways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Five verbs to do this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Apply these verbs to data in creative combinations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7261400" y="4773700"/>
            <a:ext cx="1995000" cy="28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">
                <a:solidFill>
                  <a:srgbClr val="CACACA"/>
                </a:solidFill>
              </a:rPr>
              <a:t>REAL Analytics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Loading and Reading data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 We will use the nycflights13 dataset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 This dataset contains all 336776 flights that departed New York City in 2013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&gt; install.packages(“nycflights13”)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&gt; library(nycflights13)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7261400" y="4773700"/>
            <a:ext cx="1995000" cy="28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">
                <a:solidFill>
                  <a:srgbClr val="CACACA"/>
                </a:solidFill>
              </a:rPr>
              <a:t>REAL Analytics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Taking a peek...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&gt; </a:t>
            </a:r>
            <a:r>
              <a:rPr lang="en" err="1">
                <a:solidFill>
                  <a:schemeClr val="accent4"/>
                </a:solidFill>
              </a:rPr>
              <a:t>str</a:t>
            </a:r>
            <a:r>
              <a:rPr lang="en">
                <a:solidFill>
                  <a:schemeClr val="accent4"/>
                </a:solidFill>
              </a:rPr>
              <a:t>(flights)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Classes ‘</a:t>
            </a:r>
            <a:r>
              <a:rPr lang="en" err="1"/>
              <a:t>tbl_df</a:t>
            </a:r>
            <a:r>
              <a:rPr lang="en"/>
              <a:t>’, ‘</a:t>
            </a:r>
            <a:r>
              <a:rPr lang="en" err="1"/>
              <a:t>tbl</a:t>
            </a:r>
            <a:r>
              <a:rPr lang="en"/>
              <a:t>’ and '</a:t>
            </a:r>
            <a:r>
              <a:rPr lang="en" err="1"/>
              <a:t>data.frame</a:t>
            </a:r>
            <a:r>
              <a:rPr lang="en"/>
              <a:t>':	336776 obs. of  19 variables: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 $ year          : </a:t>
            </a:r>
            <a:r>
              <a:rPr lang="en" err="1"/>
              <a:t>int</a:t>
            </a:r>
            <a:r>
              <a:rPr lang="en"/>
              <a:t>  2013 2013 2013 2013 2013 2013 2013 2013 2013 2013 ...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 $ month         : </a:t>
            </a:r>
            <a:r>
              <a:rPr lang="en" err="1"/>
              <a:t>int</a:t>
            </a:r>
            <a:r>
              <a:rPr lang="en"/>
              <a:t>  1 1 1 1 1 1 1 1 1 1 ...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 $ day           : </a:t>
            </a:r>
            <a:r>
              <a:rPr lang="en" err="1"/>
              <a:t>int</a:t>
            </a:r>
            <a:r>
              <a:rPr lang="en"/>
              <a:t>  1 1 1 1 1 1 1 1 1 1 ...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 $ </a:t>
            </a:r>
            <a:r>
              <a:rPr lang="en" err="1"/>
              <a:t>dep_time</a:t>
            </a:r>
            <a:r>
              <a:rPr lang="en"/>
              <a:t>      : </a:t>
            </a:r>
            <a:r>
              <a:rPr lang="en" err="1"/>
              <a:t>int</a:t>
            </a:r>
            <a:r>
              <a:rPr lang="en"/>
              <a:t>  517 533 542 544 554 554 555 557 557 558 ...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 $ </a:t>
            </a:r>
            <a:r>
              <a:rPr lang="en" err="1"/>
              <a:t>sched_dep_time</a:t>
            </a:r>
            <a:r>
              <a:rPr lang="en"/>
              <a:t>: </a:t>
            </a:r>
            <a:r>
              <a:rPr lang="en" err="1"/>
              <a:t>int</a:t>
            </a:r>
            <a:r>
              <a:rPr lang="en"/>
              <a:t>  515 529 540 545 600 558 600 600 600 600 ...</a:t>
            </a:r>
          </a:p>
          <a:p>
            <a:pPr lvl="0" rtl="0">
              <a:spcBef>
                <a:spcPts val="0"/>
              </a:spcBef>
              <a:buNone/>
            </a:pPr>
            <a:endParaRPr lang="en"/>
          </a:p>
        </p:txBody>
      </p:sp>
      <p:sp>
        <p:nvSpPr>
          <p:cNvPr id="103" name="Shape 103"/>
          <p:cNvSpPr txBox="1"/>
          <p:nvPr/>
        </p:nvSpPr>
        <p:spPr>
          <a:xfrm>
            <a:off x="7261400" y="4773700"/>
            <a:ext cx="1995000" cy="28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">
                <a:solidFill>
                  <a:srgbClr val="CACACA"/>
                </a:solidFill>
              </a:rPr>
              <a:t>REAL Analytics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1648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filter()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838700"/>
            <a:ext cx="8520600" cy="39909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 filter(flights, month == 1, day == 1)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A tibble: 842 × 19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year month   day dep_time sched_dep_time dep_delay arr_time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&lt;int&gt; &lt;int&gt; &lt;int&gt;    &lt;int&gt;          &lt;int&gt;     &lt;dbl&gt;    &lt;int&gt;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1   2013     1     1      517            515         2      830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2   2013     1     1      533            529         4      850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3   2013     1     1      542            540         2      923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   2013     1     1      544            545        -1     1004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   2013     1     1      554            600        -6      812</a:t>
            </a:r>
          </a:p>
          <a:p>
            <a:pPr lvl="0" rtl="0">
              <a:spcBef>
                <a:spcPts val="0"/>
              </a:spcBef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7261400" y="4773700"/>
            <a:ext cx="1995000" cy="28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">
                <a:solidFill>
                  <a:srgbClr val="CACACA"/>
                </a:solidFill>
              </a:rPr>
              <a:t>REAL Analytics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1648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arrange()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838700"/>
            <a:ext cx="8520600" cy="39909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 arrange(flights, year, month, day)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A tibble: 336,776 × 19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year month   day dep_time sched_dep_time dep_delay arr_time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&lt;int&gt; &lt;int&gt; &lt;int&gt;    &lt;int&gt;          &lt;int&gt;     &lt;dbl&gt;    &lt;int&gt;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1   2013     1     1      517            515         2      830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2   2013     1     1      533            529         4      850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3   2013     1     1      542            540         2      923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   2013     1     1      544            545        -1     1004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   2013     1     1      554            600        -6      812</a:t>
            </a:r>
          </a:p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7261400" y="4773700"/>
            <a:ext cx="1995000" cy="28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">
                <a:solidFill>
                  <a:srgbClr val="CACACA"/>
                </a:solidFill>
              </a:rPr>
              <a:t>REAL Analytics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1648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arrange()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11700" y="838700"/>
            <a:ext cx="8520600" cy="39909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 arrange(flights, desc(arr_delay))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A tibble: 336,776 × 19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year month   day dep_time sched_dep_time dep_delay arr_time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&lt;int&gt; &lt;int&gt; &lt;int&gt;    &lt;int&gt;          &lt;int&gt;     &lt;dbl&gt;    &lt;int&gt;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1   2013     1     9      641            900      1301     1242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2   2013     6    15     1432           1935      1137     1607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3   2013     1    10     1121           1635      1126     1239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4   2013     9    20     1139           1845      1014     1457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5   2013     7    22      845           1600      1005     1044</a:t>
            </a:r>
          </a:p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7261400" y="4773700"/>
            <a:ext cx="1995000" cy="28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">
                <a:solidFill>
                  <a:srgbClr val="CACACA"/>
                </a:solidFill>
              </a:rPr>
              <a:t>REAL Analytics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18</Slides>
  <Notes>18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slate</vt:lpstr>
      <vt:lpstr>dplyr</vt:lpstr>
      <vt:lpstr>Key Concepts</vt:lpstr>
      <vt:lpstr>Packages Collection of functions</vt:lpstr>
      <vt:lpstr>dplyr philosophy </vt:lpstr>
      <vt:lpstr>Loading and Reading data</vt:lpstr>
      <vt:lpstr>Taking a peek...</vt:lpstr>
      <vt:lpstr>filter()</vt:lpstr>
      <vt:lpstr>arrange()</vt:lpstr>
      <vt:lpstr>arrange()</vt:lpstr>
      <vt:lpstr>select() columns of interest</vt:lpstr>
      <vt:lpstr>mutate()</vt:lpstr>
      <vt:lpstr>summarise()</vt:lpstr>
      <vt:lpstr>A few other functions</vt:lpstr>
      <vt:lpstr>Mini Quiz</vt:lpstr>
      <vt:lpstr>Recitation</vt:lpstr>
      <vt:lpstr>Worked Example </vt:lpstr>
      <vt:lpstr>Summary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dplyr</dc:title>
  <cp:revision>1</cp:revision>
  <dcterms:modified xsi:type="dcterms:W3CDTF">2017-02-23T05:35:58Z</dcterms:modified>
</cp:coreProperties>
</file>