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0"/>
  </p:notesMasterIdLst>
  <p:sldIdLst>
    <p:sldId id="256" r:id="rId2"/>
    <p:sldId id="259" r:id="rId3"/>
    <p:sldId id="263" r:id="rId4"/>
    <p:sldId id="262" r:id="rId5"/>
    <p:sldId id="258" r:id="rId6"/>
    <p:sldId id="261" r:id="rId7"/>
    <p:sldId id="257"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777C1-3B4B-4E3E-8BBC-88998BD3B5CB}" type="datetimeFigureOut">
              <a:rPr lang="en-US"/>
              <a:t>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BE44B-4816-4974-83EE-A280E26AD07E}"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ndParaRPr>
          </a:p>
        </p:txBody>
      </p:sp>
      <p:sp>
        <p:nvSpPr>
          <p:cNvPr id="4" name="Slide Number Placeholder 3"/>
          <p:cNvSpPr>
            <a:spLocks noGrp="1"/>
          </p:cNvSpPr>
          <p:nvPr>
            <p:ph type="sldNum" sz="quarter" idx="10"/>
          </p:nvPr>
        </p:nvSpPr>
        <p:spPr/>
        <p:txBody>
          <a:bodyPr/>
          <a:lstStyle/>
          <a:p>
            <a:fld id="{435BE44B-4816-4974-83EE-A280E26AD07E}" type="slidenum">
              <a:rPr lang="en-US"/>
              <a:t>1</a:t>
            </a:fld>
            <a:endParaRPr lang="en-US"/>
          </a:p>
        </p:txBody>
      </p:sp>
    </p:spTree>
    <p:extLst>
      <p:ext uri="{BB962C8B-B14F-4D97-AF65-F5344CB8AC3E}">
        <p14:creationId xmlns:p14="http://schemas.microsoft.com/office/powerpoint/2010/main" val="380178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5BE44B-4816-4974-83EE-A280E26AD07E}" type="slidenum">
              <a:rPr lang="en-US"/>
              <a:t>2</a:t>
            </a:fld>
            <a:endParaRPr lang="en-US"/>
          </a:p>
        </p:txBody>
      </p:sp>
    </p:spTree>
    <p:extLst>
      <p:ext uri="{BB962C8B-B14F-4D97-AF65-F5344CB8AC3E}">
        <p14:creationId xmlns:p14="http://schemas.microsoft.com/office/powerpoint/2010/main" val="149499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5BE44B-4816-4974-83EE-A280E26AD07E}" type="slidenum">
              <a:rPr lang="en-US"/>
              <a:t>3</a:t>
            </a:fld>
            <a:endParaRPr lang="en-US"/>
          </a:p>
        </p:txBody>
      </p:sp>
    </p:spTree>
    <p:extLst>
      <p:ext uri="{BB962C8B-B14F-4D97-AF65-F5344CB8AC3E}">
        <p14:creationId xmlns:p14="http://schemas.microsoft.com/office/powerpoint/2010/main" val="1812469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5BE44B-4816-4974-83EE-A280E26AD07E}" type="slidenum">
              <a:rPr lang="en-US"/>
              <a:t>4</a:t>
            </a:fld>
            <a:endParaRPr lang="en-US"/>
          </a:p>
        </p:txBody>
      </p:sp>
    </p:spTree>
    <p:extLst>
      <p:ext uri="{BB962C8B-B14F-4D97-AF65-F5344CB8AC3E}">
        <p14:creationId xmlns:p14="http://schemas.microsoft.com/office/powerpoint/2010/main" val="1457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5BE44B-4816-4974-83EE-A280E26AD07E}" type="slidenum">
              <a:rPr lang="en-US"/>
              <a:t>5</a:t>
            </a:fld>
            <a:endParaRPr lang="en-US"/>
          </a:p>
        </p:txBody>
      </p:sp>
    </p:spTree>
    <p:extLst>
      <p:ext uri="{BB962C8B-B14F-4D97-AF65-F5344CB8AC3E}">
        <p14:creationId xmlns:p14="http://schemas.microsoft.com/office/powerpoint/2010/main" val="113007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5BE44B-4816-4974-83EE-A280E26AD07E}" type="slidenum">
              <a:rPr lang="en-US"/>
              <a:t>6</a:t>
            </a:fld>
            <a:endParaRPr lang="en-US"/>
          </a:p>
        </p:txBody>
      </p:sp>
    </p:spTree>
    <p:extLst>
      <p:ext uri="{BB962C8B-B14F-4D97-AF65-F5344CB8AC3E}">
        <p14:creationId xmlns:p14="http://schemas.microsoft.com/office/powerpoint/2010/main" val="359675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5BE44B-4816-4974-83EE-A280E26AD07E}" type="slidenum">
              <a:rPr lang="en-US"/>
              <a:t>7</a:t>
            </a:fld>
            <a:endParaRPr lang="en-US"/>
          </a:p>
        </p:txBody>
      </p:sp>
    </p:spTree>
    <p:extLst>
      <p:ext uri="{BB962C8B-B14F-4D97-AF65-F5344CB8AC3E}">
        <p14:creationId xmlns:p14="http://schemas.microsoft.com/office/powerpoint/2010/main" val="2899784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5BE44B-4816-4974-83EE-A280E26AD07E}" type="slidenum">
              <a:rPr lang="en-US"/>
              <a:t>8</a:t>
            </a:fld>
            <a:endParaRPr lang="en-US"/>
          </a:p>
        </p:txBody>
      </p:sp>
    </p:spTree>
    <p:extLst>
      <p:ext uri="{BB962C8B-B14F-4D97-AF65-F5344CB8AC3E}">
        <p14:creationId xmlns:p14="http://schemas.microsoft.com/office/powerpoint/2010/main" val="321783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no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1/4/2017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6" name="Rectangle 25"/>
          <p:cNvSpPr/>
          <p:nvPr/>
        </p:nvSpPr>
        <p:spPr>
          <a:xfrm>
            <a:off x="0" y="0"/>
            <a:ext cx="368166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493296"/>
            <a:ext cx="2070875" cy="2892030"/>
          </a:xfrm>
          <a:solidFill>
            <a:srgbClr val="FFFFFF"/>
          </a:solidFill>
          <a:ln>
            <a:no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4102768" y="1058778"/>
            <a:ext cx="7449152" cy="4994549"/>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04672" y="3525855"/>
            <a:ext cx="2070875"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1/4/2017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extLst>
      <p:ext uri="{BB962C8B-B14F-4D97-AF65-F5344CB8AC3E}">
        <p14:creationId xmlns:p14="http://schemas.microsoft.com/office/powerpoint/2010/main" val="3433076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798989" y="0"/>
            <a:ext cx="8393011" cy="6858000"/>
          </a:xfrm>
          <a:no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8" name="Rectangle 17"/>
          <p:cNvSpPr/>
          <p:nvPr/>
        </p:nvSpPr>
        <p:spPr>
          <a:xfrm>
            <a:off x="1" y="0"/>
            <a:ext cx="380508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720033" y="505426"/>
            <a:ext cx="2150987" cy="2798365"/>
          </a:xfrm>
          <a:solidFill>
            <a:srgbClr val="FFFFFF"/>
          </a:solidFill>
          <a:ln>
            <a:noFill/>
          </a:ln>
        </p:spPr>
        <p:txBody>
          <a:bodyPr anchor="ctr" anchorCtr="1">
            <a:noAutofit/>
          </a:bodyPr>
          <a:lstStyle>
            <a:lvl1pPr>
              <a:defRPr sz="2200">
                <a:solidFill>
                  <a:srgbClr val="262626"/>
                </a:solidFill>
              </a:defRPr>
            </a:lvl1pPr>
          </a:lstStyle>
          <a:p>
            <a:r>
              <a:rPr lang="en-US"/>
              <a:t>Click to edit Master title style</a:t>
            </a:r>
          </a:p>
        </p:txBody>
      </p:sp>
      <p:sp>
        <p:nvSpPr>
          <p:cNvPr id="4" name="Text Placeholder 3"/>
          <p:cNvSpPr>
            <a:spLocks noGrp="1"/>
          </p:cNvSpPr>
          <p:nvPr>
            <p:ph type="body" sz="half" idx="2"/>
          </p:nvPr>
        </p:nvSpPr>
        <p:spPr>
          <a:xfrm>
            <a:off x="720033" y="3520421"/>
            <a:ext cx="2150987"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1/4/2017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no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no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Tree>
    <p:extLst>
      <p:ext uri="{BB962C8B-B14F-4D97-AF65-F5344CB8AC3E}">
        <p14:creationId xmlns:p14="http://schemas.microsoft.com/office/powerpoint/2010/main" val="42710781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no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Tree>
    <p:extLst>
      <p:ext uri="{BB962C8B-B14F-4D97-AF65-F5344CB8AC3E}">
        <p14:creationId xmlns:p14="http://schemas.microsoft.com/office/powerpoint/2010/main" val="277891691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no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Tree>
    <p:extLst>
      <p:ext uri="{BB962C8B-B14F-4D97-AF65-F5344CB8AC3E}">
        <p14:creationId xmlns:p14="http://schemas.microsoft.com/office/powerpoint/2010/main" val="275026942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no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Tree>
    <p:extLst>
      <p:ext uri="{BB962C8B-B14F-4D97-AF65-F5344CB8AC3E}">
        <p14:creationId xmlns:p14="http://schemas.microsoft.com/office/powerpoint/2010/main" val="346852199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no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Tree>
    <p:extLst>
      <p:ext uri="{BB962C8B-B14F-4D97-AF65-F5344CB8AC3E}">
        <p14:creationId xmlns:p14="http://schemas.microsoft.com/office/powerpoint/2010/main" val="1560775390"/>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1/4/2017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835742" y="207608"/>
            <a:ext cx="9923180" cy="1188720"/>
          </a:xfrm>
          <a:prstGeom prst="rect">
            <a:avLst/>
          </a:prstGeom>
          <a:solidFill>
            <a:srgbClr val="FFFFFF"/>
          </a:solidFill>
          <a:ln w="31750" cap="sq">
            <a:no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836528" y="1969450"/>
            <a:ext cx="9922393"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1/4/2017</a:t>
            </a:fld>
            <a:endParaRPr lang="en-US"/>
          </a:p>
        </p:txBody>
      </p:sp>
      <p:sp>
        <p:nvSpPr>
          <p:cNvPr id="5" name="Footer Placeholder 4"/>
          <p:cNvSpPr>
            <a:spLocks noGrp="1"/>
          </p:cNvSpPr>
          <p:nvPr>
            <p:ph type="ftr" sz="quarter" idx="3"/>
          </p:nvPr>
        </p:nvSpPr>
        <p:spPr>
          <a:xfrm>
            <a:off x="835742" y="6217920"/>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pic>
        <p:nvPicPr>
          <p:cNvPr id="9" name="Picture 8"/>
          <p:cNvPicPr>
            <a:picLocks noChangeAspect="1"/>
          </p:cNvPicPr>
          <p:nvPr userDrawn="1"/>
        </p:nvPicPr>
        <p:blipFill>
          <a:blip r:embed="rId18"/>
          <a:stretch>
            <a:fillRect/>
          </a:stretch>
        </p:blipFill>
        <p:spPr>
          <a:xfrm>
            <a:off x="10941802" y="207608"/>
            <a:ext cx="1123052" cy="682758"/>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7" r:id="rId2"/>
    <p:sldLayoutId id="2147483708" r:id="rId3"/>
    <p:sldLayoutId id="2147483712" r:id="rId4"/>
    <p:sldLayoutId id="2147483713" r:id="rId5"/>
    <p:sldLayoutId id="2147483710" r:id="rId6"/>
    <p:sldLayoutId id="2147483711" r:id="rId7"/>
    <p:sldLayoutId id="2147483700" r:id="rId8"/>
    <p:sldLayoutId id="2147483701" r:id="rId9"/>
    <p:sldLayoutId id="2147483702" r:id="rId10"/>
    <p:sldLayoutId id="2147483703" r:id="rId11"/>
    <p:sldLayoutId id="2147483704" r:id="rId12"/>
    <p:sldLayoutId id="2147483709" r:id="rId13"/>
    <p:sldLayoutId id="2147483705" r:id="rId14"/>
    <p:sldLayoutId id="2147483706" r:id="rId15"/>
    <p:sldLayoutId id="2147483707" r:id="rId16"/>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prove-communications.jpg"/>
          <p:cNvPicPr>
            <a:picLocks noChangeAspect="1"/>
          </p:cNvPicPr>
          <p:nvPr/>
        </p:nvPicPr>
        <p:blipFill rotWithShape="1">
          <a:blip r:embed="rId3"/>
          <a:srcRect t="15413"/>
          <a:stretch/>
        </p:blipFill>
        <p:spPr>
          <a:xfrm>
            <a:off x="20" y="10"/>
            <a:ext cx="12191980" cy="6857990"/>
          </a:xfrm>
          <a:prstGeom prst="rect">
            <a:avLst/>
          </a:prstGeom>
        </p:spPr>
      </p:pic>
      <p:sp>
        <p:nvSpPr>
          <p:cNvPr id="2" name="Title 1"/>
          <p:cNvSpPr>
            <a:spLocks noGrp="1"/>
          </p:cNvSpPr>
          <p:nvPr>
            <p:ph type="ctrTitle"/>
          </p:nvPr>
        </p:nvSpPr>
        <p:spPr>
          <a:xfrm>
            <a:off x="1524000" y="152400"/>
            <a:ext cx="8991600" cy="1138773"/>
          </a:xfrm>
          <a:solidFill>
            <a:schemeClr val="bg1">
              <a:alpha val="70000"/>
            </a:schemeClr>
          </a:solidFill>
          <a:ln w="38100" cap="sq">
            <a:solidFill>
              <a:schemeClr val="tx1"/>
            </a:solidFill>
            <a:miter lim="800000"/>
          </a:ln>
        </p:spPr>
        <p:txBody>
          <a:bodyPr anchor="ctr">
            <a:normAutofit/>
          </a:bodyPr>
          <a:lstStyle/>
          <a:p>
            <a:r>
              <a:rPr lang="EN-SG">
                <a:solidFill>
                  <a:schemeClr val="tx1"/>
                </a:solidFill>
              </a:rPr>
              <a:t>communication</a:t>
            </a:r>
          </a:p>
        </p:txBody>
      </p:sp>
      <p:sp>
        <p:nvSpPr>
          <p:cNvPr id="3" name="Subtitle 2"/>
          <p:cNvSpPr>
            <a:spLocks noGrp="1"/>
          </p:cNvSpPr>
          <p:nvPr>
            <p:ph type="subTitle" idx="1"/>
          </p:nvPr>
        </p:nvSpPr>
        <p:spPr>
          <a:xfrm>
            <a:off x="2206945" y="3657600"/>
            <a:ext cx="7769224" cy="1576388"/>
          </a:xfrm>
        </p:spPr>
        <p:txBody>
          <a:bodyPr vert="horz" lIns="91440" tIns="45720" rIns="91440" bIns="45720" rtlCol="0" anchor="t">
            <a:noAutofit/>
          </a:bodyPr>
          <a:lstStyle/>
          <a:p>
            <a:r>
              <a:rPr lang="EN-SG" sz="2800">
                <a:solidFill>
                  <a:srgbClr val="C00000"/>
                </a:solidFill>
              </a:rPr>
              <a:t>Shifting gears: from crunching numbers to crafting stories</a:t>
            </a:r>
            <a:endParaRPr lang="EN-SG">
              <a:solidFill>
                <a:srgbClr val="C00000"/>
              </a:solidFill>
              <a:latin typeface="Gill Sans MT"/>
            </a:endParaRPr>
          </a:p>
        </p:txBody>
      </p:sp>
    </p:spTree>
    <p:extLst>
      <p:ext uri="{BB962C8B-B14F-4D97-AF65-F5344CB8AC3E}">
        <p14:creationId xmlns:p14="http://schemas.microsoft.com/office/powerpoint/2010/main" val="285031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00-Genuine-Leather-Traveler-s-font-b-Notebook-b-font-Diary-Journal-Vintage-Handmade-Cowhide-gift.jpg"/>
          <p:cNvPicPr>
            <a:picLocks noChangeAspect="1"/>
          </p:cNvPicPr>
          <p:nvPr/>
        </p:nvPicPr>
        <p:blipFill rotWithShape="1">
          <a:blip r:embed="rId3"/>
          <a:srcRect l="13479" r="18654"/>
          <a:stretch/>
        </p:blipFill>
        <p:spPr>
          <a:xfrm>
            <a:off x="7537702" y="10"/>
            <a:ext cx="4654297" cy="6857990"/>
          </a:xfrm>
          <a:prstGeom prst="rect">
            <a:avLst/>
          </a:prstGeom>
        </p:spPr>
      </p:pic>
      <p:sp>
        <p:nvSpPr>
          <p:cNvPr id="2" name="Title 1"/>
          <p:cNvSpPr>
            <a:spLocks noGrp="1"/>
          </p:cNvSpPr>
          <p:nvPr>
            <p:ph type="ctrTitle"/>
          </p:nvPr>
        </p:nvSpPr>
        <p:spPr>
          <a:xfrm>
            <a:off x="804672" y="333375"/>
            <a:ext cx="5928358" cy="1645920"/>
          </a:xfrm>
        </p:spPr>
        <p:txBody>
          <a:bodyPr>
            <a:normAutofit/>
          </a:bodyPr>
          <a:lstStyle/>
          <a:p>
            <a:r>
              <a:rPr lang="EN-SG"/>
              <a:t>The problem: Toll-booth syndrome</a:t>
            </a:r>
          </a:p>
        </p:txBody>
      </p:sp>
      <p:sp>
        <p:nvSpPr>
          <p:cNvPr id="3" name="Subtitle 2"/>
          <p:cNvSpPr>
            <a:spLocks noGrp="1"/>
          </p:cNvSpPr>
          <p:nvPr>
            <p:ph type="subTitle" idx="1"/>
          </p:nvPr>
        </p:nvSpPr>
        <p:spPr>
          <a:xfrm>
            <a:off x="804863" y="2146300"/>
            <a:ext cx="5927725" cy="4287837"/>
          </a:xfrm>
        </p:spPr>
        <p:txBody>
          <a:bodyPr vert="horz" lIns="91440" tIns="45720" rIns="91440" bIns="45720" rtlCol="0" anchor="t">
            <a:normAutofit/>
          </a:bodyPr>
          <a:lstStyle/>
          <a:p>
            <a:pPr algn="l">
              <a:lnSpc>
                <a:spcPct val="80000"/>
              </a:lnSpc>
            </a:pPr>
            <a:r>
              <a:rPr lang="EN-SG" sz="2400">
                <a:latin typeface="Gill Sans MT"/>
              </a:rPr>
              <a:t>For students, writing is not communication; rather, it is a demonstration – that work has been done, that thinking has happened.</a:t>
            </a:r>
            <a:endParaRPr lang="EN-SG" sz="2800">
              <a:solidFill>
                <a:srgbClr val="FFFFFF"/>
              </a:solidFill>
              <a:latin typeface="Gill Sans MT"/>
            </a:endParaRPr>
          </a:p>
          <a:p>
            <a:pPr algn="l">
              <a:lnSpc>
                <a:spcPct val="80000"/>
              </a:lnSpc>
            </a:pPr>
            <a:endParaRPr lang="EN-SG" sz="2400">
              <a:latin typeface="Gill Sans MT"/>
            </a:endParaRPr>
          </a:p>
          <a:p>
            <a:pPr algn="l">
              <a:lnSpc>
                <a:spcPct val="80000"/>
              </a:lnSpc>
            </a:pPr>
            <a:r>
              <a:rPr lang="EN-SG" sz="2400">
                <a:latin typeface="Gill Sans MT"/>
              </a:rPr>
              <a:t>Wrong from the start. Writing is not something that happens after the research and thinking process. </a:t>
            </a:r>
            <a:r>
              <a:rPr lang="EN-SG" sz="2400">
                <a:solidFill>
                  <a:srgbClr val="F6A21D"/>
                </a:solidFill>
                <a:latin typeface="Gill Sans MT"/>
              </a:rPr>
              <a:t>It </a:t>
            </a:r>
            <a:r>
              <a:rPr lang="EN-SG" sz="2400" i="1">
                <a:solidFill>
                  <a:srgbClr val="F6A21D"/>
                </a:solidFill>
                <a:latin typeface="Gill Sans MT"/>
              </a:rPr>
              <a:t>is</a:t>
            </a:r>
            <a:r>
              <a:rPr lang="EN-SG" sz="2400">
                <a:solidFill>
                  <a:srgbClr val="F6A21D"/>
                </a:solidFill>
                <a:latin typeface="Gill Sans MT"/>
              </a:rPr>
              <a:t> the thinking process. </a:t>
            </a:r>
            <a:endParaRPr lang="EN-SG" sz="2800">
              <a:solidFill>
                <a:srgbClr val="F6A21D"/>
              </a:solidFill>
              <a:latin typeface="Gill Sans MT"/>
            </a:endParaRPr>
          </a:p>
          <a:p>
            <a:pPr algn="l">
              <a:lnSpc>
                <a:spcPct val="80000"/>
              </a:lnSpc>
            </a:pPr>
            <a:endParaRPr lang="EN-SG" sz="2400">
              <a:latin typeface="Gill Sans MT"/>
            </a:endParaRPr>
          </a:p>
          <a:p>
            <a:pPr algn="l">
              <a:lnSpc>
                <a:spcPct val="80000"/>
              </a:lnSpc>
            </a:pPr>
            <a:r>
              <a:rPr lang="EN-SG" sz="1800">
                <a:latin typeface="Gill Sans MT"/>
              </a:rPr>
              <a:t>(paraphrased from George </a:t>
            </a:r>
            <a:r>
              <a:rPr lang="EN-SG" sz="1800" err="1">
                <a:latin typeface="Gill Sans MT"/>
              </a:rPr>
              <a:t>Gopen</a:t>
            </a:r>
            <a:r>
              <a:rPr lang="EN-SG" sz="1800">
                <a:latin typeface="Gill Sans MT"/>
              </a:rPr>
              <a:t>) </a:t>
            </a:r>
            <a:endParaRPr lang="EN-SG" sz="2800">
              <a:latin typeface="Gill Sans MT"/>
            </a:endParaRPr>
          </a:p>
        </p:txBody>
      </p:sp>
    </p:spTree>
    <p:extLst>
      <p:ext uri="{BB962C8B-B14F-4D97-AF65-F5344CB8AC3E}">
        <p14:creationId xmlns:p14="http://schemas.microsoft.com/office/powerpoint/2010/main" val="338290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00-Genuine-Leather-Traveler-s-font-b-Notebook-b-font-Diary-Journal-Vintage-Handmade-Cowhide-gift.jpg"/>
          <p:cNvPicPr>
            <a:picLocks noChangeAspect="1"/>
          </p:cNvPicPr>
          <p:nvPr/>
        </p:nvPicPr>
        <p:blipFill rotWithShape="1">
          <a:blip r:embed="rId3"/>
          <a:srcRect l="13479" r="18654"/>
          <a:stretch/>
        </p:blipFill>
        <p:spPr>
          <a:xfrm>
            <a:off x="7537702" y="10"/>
            <a:ext cx="4654297" cy="6857990"/>
          </a:xfrm>
          <a:prstGeom prst="rect">
            <a:avLst/>
          </a:prstGeom>
        </p:spPr>
      </p:pic>
      <p:sp>
        <p:nvSpPr>
          <p:cNvPr id="2" name="Title 1"/>
          <p:cNvSpPr>
            <a:spLocks noGrp="1"/>
          </p:cNvSpPr>
          <p:nvPr>
            <p:ph type="ctrTitle"/>
          </p:nvPr>
        </p:nvSpPr>
        <p:spPr>
          <a:xfrm>
            <a:off x="804672" y="333375"/>
            <a:ext cx="5928358" cy="1645920"/>
          </a:xfrm>
        </p:spPr>
        <p:txBody>
          <a:bodyPr>
            <a:normAutofit/>
          </a:bodyPr>
          <a:lstStyle/>
          <a:p>
            <a:r>
              <a:rPr lang="EN-SG"/>
              <a:t>To drive home the point...</a:t>
            </a:r>
            <a:endParaRPr lang="EN-SG">
              <a:solidFill>
                <a:schemeClr val="tx1"/>
              </a:solidFill>
            </a:endParaRPr>
          </a:p>
        </p:txBody>
      </p:sp>
      <p:sp>
        <p:nvSpPr>
          <p:cNvPr id="3" name="Subtitle 2"/>
          <p:cNvSpPr>
            <a:spLocks noGrp="1"/>
          </p:cNvSpPr>
          <p:nvPr>
            <p:ph type="subTitle" idx="1"/>
          </p:nvPr>
        </p:nvSpPr>
        <p:spPr>
          <a:xfrm>
            <a:off x="804863" y="2146300"/>
            <a:ext cx="5927725" cy="4287837"/>
          </a:xfrm>
        </p:spPr>
        <p:txBody>
          <a:bodyPr vert="horz" lIns="91440" tIns="45720" rIns="91440" bIns="45720" rtlCol="0" anchor="t">
            <a:normAutofit/>
          </a:bodyPr>
          <a:lstStyle/>
          <a:p>
            <a:pPr algn="l">
              <a:lnSpc>
                <a:spcPct val="80000"/>
              </a:lnSpc>
            </a:pPr>
            <a:r>
              <a:rPr lang="EN-SG" sz="2400">
                <a:solidFill>
                  <a:schemeClr val="tx1"/>
                </a:solidFill>
                <a:latin typeface="Gill Sans MT"/>
              </a:rPr>
              <a:t>In the professional world, it matters not how much work the writer has done; it matters only that the reader actually gets delivery of precisely that which the writer had intended to send. Communication in that professional world requires that the 40 cents’ worth of thought actually be received by the reader—not just that it be jettisoned into the air and onto the page by the writer. </a:t>
            </a:r>
            <a:endParaRPr lang="en-US" sz="2800">
              <a:solidFill>
                <a:schemeClr val="tx1"/>
              </a:solidFill>
              <a:latin typeface="Gill Sans MT"/>
            </a:endParaRPr>
          </a:p>
          <a:p>
            <a:pPr algn="l">
              <a:lnSpc>
                <a:spcPct val="80000"/>
              </a:lnSpc>
            </a:pPr>
            <a:endParaRPr lang="EN-SG" sz="2400">
              <a:latin typeface="Gill Sans MT"/>
            </a:endParaRPr>
          </a:p>
          <a:p>
            <a:pPr algn="l">
              <a:lnSpc>
                <a:spcPct val="80000"/>
              </a:lnSpc>
            </a:pPr>
            <a:r>
              <a:rPr lang="EN-SG" sz="1800">
                <a:latin typeface="Gill Sans MT"/>
              </a:rPr>
              <a:t>(paraphrased from George </a:t>
            </a:r>
            <a:r>
              <a:rPr lang="EN-SG" sz="1800" err="1">
                <a:latin typeface="Gill Sans MT"/>
              </a:rPr>
              <a:t>Gopen</a:t>
            </a:r>
            <a:r>
              <a:rPr lang="EN-SG" sz="1800">
                <a:latin typeface="Gill Sans MT"/>
              </a:rPr>
              <a:t>) </a:t>
            </a:r>
            <a:endParaRPr lang="EN-SG" sz="2800">
              <a:latin typeface="Gill Sans MT"/>
            </a:endParaRPr>
          </a:p>
        </p:txBody>
      </p:sp>
    </p:spTree>
    <p:extLst>
      <p:ext uri="{BB962C8B-B14F-4D97-AF65-F5344CB8AC3E}">
        <p14:creationId xmlns:p14="http://schemas.microsoft.com/office/powerpoint/2010/main" val="150923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2515" y="400050"/>
            <a:ext cx="8991600" cy="1645920"/>
          </a:xfrm>
        </p:spPr>
        <p:txBody>
          <a:bodyPr/>
          <a:lstStyle/>
          <a:p>
            <a:r>
              <a:rPr lang="EN-SG">
                <a:latin typeface="Gill Sans MT"/>
              </a:rPr>
              <a:t>The Upshot</a:t>
            </a:r>
          </a:p>
        </p:txBody>
      </p:sp>
      <p:sp>
        <p:nvSpPr>
          <p:cNvPr id="3" name="Subtitle 2"/>
          <p:cNvSpPr>
            <a:spLocks noGrp="1"/>
          </p:cNvSpPr>
          <p:nvPr>
            <p:ph type="subTitle" idx="1"/>
          </p:nvPr>
        </p:nvSpPr>
        <p:spPr>
          <a:xfrm>
            <a:off x="633414" y="2276475"/>
            <a:ext cx="5349874" cy="4092575"/>
          </a:xfrm>
        </p:spPr>
        <p:txBody>
          <a:bodyPr vert="horz" lIns="91440" tIns="45720" rIns="91440" bIns="45720" rtlCol="0" anchor="t">
            <a:normAutofit/>
          </a:bodyPr>
          <a:lstStyle/>
          <a:p>
            <a:pPr algn="l"/>
            <a:r>
              <a:rPr lang="EN-SG"/>
              <a:t>1. Visit @</a:t>
            </a:r>
            <a:r>
              <a:rPr lang="EN-SG" err="1"/>
              <a:t>UpshotNYT</a:t>
            </a:r>
            <a:r>
              <a:rPr lang="EN-SG"/>
              <a:t> at Twitter </a:t>
            </a:r>
          </a:p>
          <a:p>
            <a:pPr algn="l"/>
            <a:r>
              <a:rPr lang="EN-SG"/>
              <a:t>2. Browse the tweets</a:t>
            </a:r>
          </a:p>
          <a:p>
            <a:pPr algn="l"/>
            <a:r>
              <a:rPr lang="EN-SG"/>
              <a:t>3. Pick a compelling story and answer the following questions: </a:t>
            </a:r>
          </a:p>
          <a:p>
            <a:pPr algn="l"/>
            <a:r>
              <a:rPr lang="EN-SG"/>
              <a:t> - What is the story behind the analysis?  - What analysis is integrated into the story? </a:t>
            </a:r>
          </a:p>
          <a:p>
            <a:pPr algn="l"/>
            <a:r>
              <a:rPr lang="EN-SG">
                <a:solidFill>
                  <a:schemeClr val="tx1"/>
                </a:solidFill>
              </a:rPr>
              <a:t> - What makes the story interesting to you?  </a:t>
            </a:r>
          </a:p>
          <a:p>
            <a:pPr algn="l"/>
            <a:r>
              <a:rPr lang="EN-SG">
                <a:solidFill>
                  <a:schemeClr val="tx1"/>
                </a:solidFill>
              </a:rPr>
              <a:t> - How does the analysis add to this interestingness? </a:t>
            </a:r>
          </a:p>
        </p:txBody>
      </p:sp>
      <p:pic>
        <p:nvPicPr>
          <p:cNvPr id="4" name="Picture 3" descr="Screen Shot 2017-01-04 at 11.07.08.png"/>
          <p:cNvPicPr>
            <a:picLocks noChangeAspect="1"/>
          </p:cNvPicPr>
          <p:nvPr/>
        </p:nvPicPr>
        <p:blipFill>
          <a:blip r:embed="rId3"/>
          <a:stretch>
            <a:fillRect/>
          </a:stretch>
        </p:blipFill>
        <p:spPr>
          <a:xfrm>
            <a:off x="5867400" y="2276475"/>
            <a:ext cx="5897903" cy="4130947"/>
          </a:xfrm>
          <a:prstGeom prst="rect">
            <a:avLst/>
          </a:prstGeom>
        </p:spPr>
      </p:pic>
    </p:spTree>
    <p:extLst>
      <p:ext uri="{BB962C8B-B14F-4D97-AF65-F5344CB8AC3E}">
        <p14:creationId xmlns:p14="http://schemas.microsoft.com/office/powerpoint/2010/main" val="320601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40080"/>
            <a:ext cx="5455920"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9069" y="802767"/>
            <a:ext cx="512978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een Shot 2017-01-04 at 11.10.39.png"/>
          <p:cNvPicPr>
            <a:picLocks noChangeAspect="1"/>
          </p:cNvPicPr>
          <p:nvPr/>
        </p:nvPicPr>
        <p:blipFill>
          <a:blip r:embed="rId3"/>
          <a:stretch>
            <a:fillRect/>
          </a:stretch>
        </p:blipFill>
        <p:spPr>
          <a:xfrm>
            <a:off x="6579109" y="1425257"/>
            <a:ext cx="4489704" cy="3692780"/>
          </a:xfrm>
          <a:prstGeom prst="rect">
            <a:avLst/>
          </a:prstGeom>
        </p:spPr>
      </p:pic>
      <p:sp>
        <p:nvSpPr>
          <p:cNvPr id="2" name="Title 1"/>
          <p:cNvSpPr>
            <a:spLocks noGrp="1"/>
          </p:cNvSpPr>
          <p:nvPr>
            <p:ph type="ctrTitle"/>
          </p:nvPr>
        </p:nvSpPr>
        <p:spPr>
          <a:xfrm>
            <a:off x="803558" y="752475"/>
            <a:ext cx="4486656" cy="1645920"/>
          </a:xfrm>
        </p:spPr>
        <p:txBody>
          <a:bodyPr>
            <a:normAutofit/>
          </a:bodyPr>
          <a:lstStyle/>
          <a:p>
            <a:r>
              <a:rPr lang="EN-SG" sz="2700">
                <a:latin typeface="Gill Sans MT"/>
              </a:rPr>
              <a:t>Flowingdata.com</a:t>
            </a:r>
          </a:p>
        </p:txBody>
      </p:sp>
      <p:sp>
        <p:nvSpPr>
          <p:cNvPr id="3" name="Subtitle 2"/>
          <p:cNvSpPr>
            <a:spLocks noGrp="1"/>
          </p:cNvSpPr>
          <p:nvPr>
            <p:ph type="subTitle" idx="1"/>
          </p:nvPr>
        </p:nvSpPr>
        <p:spPr>
          <a:xfrm>
            <a:off x="323850" y="2574925"/>
            <a:ext cx="5591175" cy="3557588"/>
          </a:xfrm>
        </p:spPr>
        <p:txBody>
          <a:bodyPr vert="horz" lIns="91440" tIns="45720" rIns="91440" bIns="45720" rtlCol="0" anchor="t">
            <a:normAutofit/>
          </a:bodyPr>
          <a:lstStyle/>
          <a:p>
            <a:pPr algn="l">
              <a:lnSpc>
                <a:spcPct val="80000"/>
              </a:lnSpc>
            </a:pPr>
            <a:r>
              <a:rPr lang="EN-SG" sz="2800"/>
              <a:t>1. Visit flowingdata.com</a:t>
            </a:r>
            <a:endParaRPr lang="EN-SG" sz="3200">
              <a:solidFill>
                <a:srgbClr val="FFFFFF"/>
              </a:solidFill>
              <a:latin typeface="Gill Sans MT"/>
            </a:endParaRPr>
          </a:p>
          <a:p>
            <a:pPr algn="l">
              <a:lnSpc>
                <a:spcPct val="80000"/>
              </a:lnSpc>
            </a:pPr>
            <a:r>
              <a:rPr lang="EN-SG" sz="2800"/>
              <a:t>2. Browse the gallery</a:t>
            </a:r>
            <a:endParaRPr lang="EN-SG" sz="3200"/>
          </a:p>
          <a:p>
            <a:pPr algn="l">
              <a:lnSpc>
                <a:spcPct val="80000"/>
              </a:lnSpc>
            </a:pPr>
            <a:r>
              <a:rPr lang="EN-SG" sz="2800"/>
              <a:t>3. Pick a compelling visualisation and answer the following questions: </a:t>
            </a:r>
            <a:endParaRPr lang="EN-SG" sz="3200"/>
          </a:p>
          <a:p>
            <a:pPr algn="l">
              <a:lnSpc>
                <a:spcPct val="80000"/>
              </a:lnSpc>
            </a:pPr>
            <a:r>
              <a:rPr lang="EN-SG" sz="2800"/>
              <a:t> - What makes the visualisation a powerful one? </a:t>
            </a:r>
            <a:endParaRPr lang="EN-SG" sz="3200"/>
          </a:p>
          <a:p>
            <a:pPr algn="l">
              <a:lnSpc>
                <a:spcPct val="80000"/>
              </a:lnSpc>
            </a:pPr>
            <a:r>
              <a:rPr lang="EN-SG" sz="2800"/>
              <a:t>- How would you improve it? </a:t>
            </a:r>
          </a:p>
        </p:txBody>
      </p:sp>
    </p:spTree>
    <p:extLst>
      <p:ext uri="{BB962C8B-B14F-4D97-AF65-F5344CB8AC3E}">
        <p14:creationId xmlns:p14="http://schemas.microsoft.com/office/powerpoint/2010/main" val="352442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een Shot 2017-01-04 at 11.08.55.png"/>
          <p:cNvPicPr>
            <a:picLocks noChangeAspect="1"/>
          </p:cNvPicPr>
          <p:nvPr/>
        </p:nvPicPr>
        <p:blipFill>
          <a:blip r:embed="rId3"/>
          <a:stretch>
            <a:fillRect/>
          </a:stretch>
        </p:blipFill>
        <p:spPr>
          <a:xfrm>
            <a:off x="1634760" y="587858"/>
            <a:ext cx="4218923" cy="3301307"/>
          </a:xfrm>
          <a:prstGeom prst="rect">
            <a:avLst/>
          </a:prstGeom>
        </p:spPr>
      </p:pic>
      <p:pic>
        <p:nvPicPr>
          <p:cNvPr id="7" name="Picture 6" descr="ipython-f21.png"/>
          <p:cNvPicPr>
            <a:picLocks noChangeAspect="1"/>
          </p:cNvPicPr>
          <p:nvPr/>
        </p:nvPicPr>
        <p:blipFill>
          <a:blip r:embed="rId4"/>
          <a:stretch>
            <a:fillRect/>
          </a:stretch>
        </p:blipFill>
        <p:spPr>
          <a:xfrm>
            <a:off x="6334125" y="688500"/>
            <a:ext cx="4706969" cy="3105150"/>
          </a:xfrm>
          <a:prstGeom prst="rect">
            <a:avLst/>
          </a:prstGeom>
        </p:spPr>
      </p:pic>
      <p:sp>
        <p:nvSpPr>
          <p:cNvPr id="2" name="Title 1"/>
          <p:cNvSpPr>
            <a:spLocks noGrp="1"/>
          </p:cNvSpPr>
          <p:nvPr>
            <p:ph type="ctrTitle"/>
          </p:nvPr>
        </p:nvSpPr>
        <p:spPr>
          <a:xfrm>
            <a:off x="1595887" y="5229225"/>
            <a:ext cx="8991600" cy="1264762"/>
          </a:xfrm>
        </p:spPr>
        <p:txBody>
          <a:bodyPr>
            <a:normAutofit/>
          </a:bodyPr>
          <a:lstStyle/>
          <a:p>
            <a:r>
              <a:rPr lang="EN-SG" sz="3200" err="1">
                <a:latin typeface="Gill Sans MT"/>
              </a:rPr>
              <a:t>RMarkdown</a:t>
            </a:r>
            <a:r>
              <a:rPr lang="EN-SG" sz="3200">
                <a:latin typeface="Gill Sans MT"/>
              </a:rPr>
              <a:t> or </a:t>
            </a:r>
            <a:r>
              <a:rPr lang="EN-SG" sz="3200" err="1">
                <a:latin typeface="Gill Sans MT"/>
              </a:rPr>
              <a:t>ipython</a:t>
            </a:r>
            <a:r>
              <a:rPr lang="EN-SG" sz="3200">
                <a:latin typeface="Gill Sans MT"/>
              </a:rPr>
              <a:t> notebook</a:t>
            </a:r>
          </a:p>
        </p:txBody>
      </p:sp>
    </p:spTree>
    <p:extLst>
      <p:ext uri="{BB962C8B-B14F-4D97-AF65-F5344CB8AC3E}">
        <p14:creationId xmlns:p14="http://schemas.microsoft.com/office/powerpoint/2010/main" val="284107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lumMod val="95000"/>
            </a:schemeClr>
          </a:solidFill>
          <a:effectLst/>
        </p:spPr>
      </p:sp>
      <p:pic>
        <p:nvPicPr>
          <p:cNvPr id="6" name="Picture 5" descr="Screen Shot 2017-01-04 at 11.20.35.png"/>
          <p:cNvPicPr>
            <a:picLocks noChangeAspect="1"/>
          </p:cNvPicPr>
          <p:nvPr/>
        </p:nvPicPr>
        <p:blipFill rotWithShape="1">
          <a:blip r:embed="rId3"/>
          <a:srcRect t="865" b="31262"/>
          <a:stretch/>
        </p:blipFill>
        <p:spPr>
          <a:xfrm>
            <a:off x="20" y="10"/>
            <a:ext cx="12191980" cy="4571990"/>
          </a:xfrm>
          <a:prstGeom prst="rect">
            <a:avLst/>
          </a:prstGeom>
        </p:spPr>
      </p:pic>
      <p:sp>
        <p:nvSpPr>
          <p:cNvPr id="2" name="Title 1"/>
          <p:cNvSpPr>
            <a:spLocks noGrp="1"/>
          </p:cNvSpPr>
          <p:nvPr>
            <p:ph type="ctrTitle"/>
          </p:nvPr>
        </p:nvSpPr>
        <p:spPr>
          <a:xfrm>
            <a:off x="2407599" y="4892040"/>
            <a:ext cx="7729728" cy="1188720"/>
          </a:xfrm>
        </p:spPr>
        <p:txBody>
          <a:bodyPr vert="horz" lIns="182880" tIns="182880" rIns="182880" bIns="182880" rtlCol="0" anchor="ctr">
            <a:normAutofit/>
          </a:bodyPr>
          <a:lstStyle/>
          <a:p>
            <a:r>
              <a:rPr lang="en-US" sz="2800"/>
              <a:t>Shiny.rstudio.com</a:t>
            </a:r>
          </a:p>
        </p:txBody>
      </p:sp>
    </p:spTree>
    <p:extLst>
      <p:ext uri="{BB962C8B-B14F-4D97-AF65-F5344CB8AC3E}">
        <p14:creationId xmlns:p14="http://schemas.microsoft.com/office/powerpoint/2010/main" val="81662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9740" y="514350"/>
            <a:ext cx="8991600" cy="1645920"/>
          </a:xfrm>
        </p:spPr>
        <p:txBody>
          <a:bodyPr/>
          <a:lstStyle/>
          <a:p>
            <a:r>
              <a:rPr lang="EN-US"/>
              <a:t>summary</a:t>
            </a:r>
          </a:p>
        </p:txBody>
      </p:sp>
      <p:sp>
        <p:nvSpPr>
          <p:cNvPr id="3" name="Subtitle 2"/>
          <p:cNvSpPr>
            <a:spLocks noGrp="1"/>
          </p:cNvSpPr>
          <p:nvPr>
            <p:ph type="subTitle" idx="1"/>
          </p:nvPr>
        </p:nvSpPr>
        <p:spPr>
          <a:xfrm>
            <a:off x="1571625" y="2447925"/>
            <a:ext cx="9029700" cy="3884145"/>
          </a:xfrm>
        </p:spPr>
        <p:txBody>
          <a:bodyPr vert="horz" lIns="91440" tIns="45720" rIns="91440" bIns="45720" rtlCol="0" anchor="t">
            <a:normAutofit/>
          </a:bodyPr>
          <a:lstStyle/>
          <a:p>
            <a:pPr algn="l"/>
            <a:r>
              <a:rPr lang="EN-US"/>
              <a:t>Communicating analyses can range from journalistic (story-oriented) to technical (</a:t>
            </a:r>
            <a:r>
              <a:rPr lang="EN-US" err="1"/>
              <a:t>eg</a:t>
            </a:r>
            <a:r>
              <a:rPr lang="EN-US"/>
              <a:t>. Explaining approaches to a problem)</a:t>
            </a:r>
          </a:p>
          <a:p>
            <a:pPr algn="l"/>
            <a:r>
              <a:rPr lang="EN-US"/>
              <a:t>For both, good communications habits are important. Avoid the toll-booth syndrome with existing tools! </a:t>
            </a:r>
          </a:p>
          <a:p>
            <a:pPr algn="l"/>
            <a:endParaRPr lang="EN-US"/>
          </a:p>
        </p:txBody>
      </p:sp>
    </p:spTree>
    <p:extLst>
      <p:ext uri="{BB962C8B-B14F-4D97-AF65-F5344CB8AC3E}">
        <p14:creationId xmlns:p14="http://schemas.microsoft.com/office/powerpoint/2010/main" val="4638478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Parcel</vt:lpstr>
      <vt:lpstr>communication</vt:lpstr>
      <vt:lpstr>The problem: Toll-booth syndrome</vt:lpstr>
      <vt:lpstr>To drive home the point...</vt:lpstr>
      <vt:lpstr>The Upshot</vt:lpstr>
      <vt:lpstr>Flowingdata.com</vt:lpstr>
      <vt:lpstr>RMarkdown or ipython notebook</vt:lpstr>
      <vt:lpstr>Shiny.rstudio.com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cp:revision>1</cp:revision>
  <dcterms:modified xsi:type="dcterms:W3CDTF">2017-01-04T03:51:18Z</dcterms:modified>
</cp:coreProperties>
</file>