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80" r:id="rId3"/>
    <p:sldId id="257" r:id="rId4"/>
    <p:sldId id="275" r:id="rId5"/>
    <p:sldId id="258" r:id="rId6"/>
    <p:sldId id="278" r:id="rId7"/>
    <p:sldId id="284" r:id="rId8"/>
    <p:sldId id="279" r:id="rId9"/>
    <p:sldId id="259" r:id="rId10"/>
    <p:sldId id="260" r:id="rId11"/>
    <p:sldId id="261" r:id="rId12"/>
    <p:sldId id="262" r:id="rId13"/>
    <p:sldId id="281" r:id="rId14"/>
    <p:sldId id="263" r:id="rId15"/>
    <p:sldId id="282" r:id="rId16"/>
    <p:sldId id="264" r:id="rId17"/>
    <p:sldId id="265" r:id="rId18"/>
    <p:sldId id="266" r:id="rId19"/>
    <p:sldId id="267" r:id="rId20"/>
    <p:sldId id="269" r:id="rId21"/>
    <p:sldId id="268" r:id="rId22"/>
    <p:sldId id="270" r:id="rId23"/>
    <p:sldId id="271" r:id="rId24"/>
    <p:sldId id="276" r:id="rId25"/>
    <p:sldId id="272" r:id="rId26"/>
    <p:sldId id="273" r:id="rId27"/>
    <p:sldId id="274" r:id="rId28"/>
  </p:sldIdLst>
  <p:sldSz cx="9144000" cy="5143500" type="screen16x9"/>
  <p:notesSz cx="6858000" cy="9144000"/>
  <p:embeddedFontLst>
    <p:embeddedFont>
      <p:font typeface="Average" panose="020B0604020202020204" charset="0"/>
      <p:regular r:id="rId30"/>
    </p:embeddedFont>
    <p:embeddedFont>
      <p:font typeface="Franklin Gothic Medium" panose="020B0603020102020204" pitchFamily="34" charset="0"/>
      <p:regular r:id="rId31"/>
      <p:italic r:id="rId32"/>
    </p:embeddedFont>
    <p:embeddedFont>
      <p:font typeface="Roboto" panose="020B0604020202020204" charset="0"/>
      <p:regular r:id="rId33"/>
      <p:bold r:id="rId34"/>
      <p:italic r:id="rId35"/>
      <p:boldItalic r:id="rId36"/>
    </p:embeddedFont>
    <p:embeddedFont>
      <p:font typeface="Oswald" panose="020B0604020202020204" charset="0"/>
      <p:regular r:id="rId37"/>
      <p:bold r:id="rId38"/>
    </p:embeddedFont>
    <p:embeddedFont>
      <p:font typeface="Georgia" panose="02040502050405020303"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toddwschneider.com/page/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keep all the files associated with a project together — input data, R scripts, analytical results, figures. </a:t>
            </a:r>
          </a:p>
        </p:txBody>
      </p:sp>
    </p:spTree>
    <p:extLst>
      <p:ext uri="{BB962C8B-B14F-4D97-AF65-F5344CB8AC3E}">
        <p14:creationId xmlns:p14="http://schemas.microsoft.com/office/powerpoint/2010/main" val="299493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6017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Note the concept of data stored as a vector within a data </a:t>
            </a:r>
            <a:r>
              <a:rPr lang="EN-US" err="1"/>
              <a:t>frame,as</a:t>
            </a:r>
            <a:r>
              <a:rPr lang="EN-US"/>
              <a:t> well as the different data types </a:t>
            </a:r>
            <a:r>
              <a:rPr lang="EN-US" err="1"/>
              <a:t>like"factor"and</a:t>
            </a:r>
            <a:r>
              <a:rPr lang="EN-US"/>
              <a:t> "integer". Other data types include "</a:t>
            </a:r>
            <a:r>
              <a:rPr lang="EN-US" err="1"/>
              <a:t>chr</a:t>
            </a:r>
            <a:r>
              <a:rPr lang="EN-US"/>
              <a:t>" and "numeric"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4662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9379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9053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a:t>Illustration of workflow should be a hand-out for participants to refer to. </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203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46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cabs start dropping off around 5 AM, then peak hours are 7–9 AM, before tapering off in the afternoon. Presumably most of the post-morning drop offs are visitors as opposed to employees. If we restrict to drop offs before 10 AM, the median drop off time is 7:59 AM, and 25% of drop offs happen before 7:08 AM.</a:t>
            </a:r>
          </a:p>
        </p:txBody>
      </p:sp>
    </p:spTree>
    <p:extLst>
      <p:ext uri="{BB962C8B-B14F-4D97-AF65-F5344CB8AC3E}">
        <p14:creationId xmlns:p14="http://schemas.microsoft.com/office/powerpoint/2010/main" val="42313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http://toddwschneider.com/page/2/</a:t>
            </a:r>
          </a:p>
          <a:p>
            <a:pPr lvl="0" rtl="0">
              <a:spcBef>
                <a:spcPts val="0"/>
              </a:spcBef>
              <a:buNone/>
            </a:pPr>
            <a:endParaRPr/>
          </a:p>
          <a:p>
            <a:pPr lvl="0" rtl="0">
              <a:spcBef>
                <a:spcPts val="0"/>
              </a:spcBef>
              <a:buNone/>
            </a:pPr>
            <a:r>
              <a:rPr lang="en" sz="1200">
                <a:solidFill>
                  <a:srgbClr val="222222"/>
                </a:solidFill>
                <a:highlight>
                  <a:srgbClr val="FFFFFF"/>
                </a:highlight>
              </a:rPr>
              <a:t>There are 580 such taxi trips in the dataset, with a mean travel time of 29.8 minutes, and a median of 29 minutes. That means that half of such trips actually made it within the allotted time of 30 minutes! Now, our heroes might need a few minutes to commandeer a cab and get down to the subway platform on foot, so if we allot 3 minutes for those tasks and 27 minutes for driving, then only 39% of trips make it in 27 minutes or less. Still, in the movie they make it seem like a herculean task with almost zero probability of success, when in reality it’s just about average. This seems to be the rare action movie sequence which is actually easier to recreate in real life than in the movies!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7" y="990800"/>
            <a:ext cx="7801500" cy="17301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5"/>
            <a:ext cx="7801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data.gov.sg/dataset/percentage-of-gce-o-level-students-who-passed-mother-tongue-language"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toddwschneider.com/posts/analyzing-1-1-billion-nyc-taxi-and-uber-trips-with-a-vengeanc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toddwschneider.com/posts/analyzing-1-1-billion-nyc-taxi-and-uber-trips-with-a-vengeanc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toddwschneider.com/pag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7" y="990800"/>
            <a:ext cx="7801500" cy="1730100"/>
          </a:xfrm>
          <a:prstGeom prst="rect">
            <a:avLst/>
          </a:prstGeom>
        </p:spPr>
        <p:txBody>
          <a:bodyPr lIns="91425" tIns="91425" rIns="91425" bIns="91425" anchor="b" anchorCtr="0">
            <a:noAutofit/>
          </a:bodyPr>
          <a:lstStyle/>
          <a:p>
            <a:r>
              <a:rPr lang="EN">
                <a:solidFill>
                  <a:schemeClr val="accent5"/>
                </a:solidFill>
              </a:rPr>
              <a:t>Introducing R and Data Science</a:t>
            </a:r>
          </a:p>
        </p:txBody>
      </p:sp>
      <p:sp>
        <p:nvSpPr>
          <p:cNvPr id="60" name="Shape 60"/>
          <p:cNvSpPr txBox="1">
            <a:spLocks noGrp="1"/>
          </p:cNvSpPr>
          <p:nvPr>
            <p:ph type="subTitle" idx="1"/>
          </p:nvPr>
        </p:nvSpPr>
        <p:spPr>
          <a:xfrm>
            <a:off x="671250" y="3174875"/>
            <a:ext cx="7801500" cy="792600"/>
          </a:xfrm>
          <a:prstGeom prst="rect">
            <a:avLst/>
          </a:prstGeom>
        </p:spPr>
        <p:txBody>
          <a:bodyPr lIns="91425" tIns="91425" rIns="91425" bIns="91425" anchor="t" anchorCtr="0">
            <a:noAutofit/>
          </a:bodyPr>
          <a:lstStyle/>
          <a:p>
            <a:pPr lvl="0">
              <a:spcBef>
                <a:spcPts val="0"/>
              </a:spcBef>
              <a:buNone/>
            </a:pPr>
            <a:r>
              <a:rPr lang="EN"/>
              <a:t>What time do investment bankers get to work?</a:t>
            </a:r>
            <a:endParaRPr lang="en"/>
          </a:p>
        </p:txBody>
      </p:sp>
      <p:sp>
        <p:nvSpPr>
          <p:cNvPr id="61" name="Shape 61"/>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a:spcBef>
                <a:spcPts val="0"/>
              </a:spcBef>
              <a:buNone/>
            </a:pPr>
            <a:r>
              <a:rPr lang="en">
                <a:solidFill>
                  <a:schemeClr val="accent3"/>
                </a:solidFill>
              </a:rPr>
              <a:t>REAL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a:spcBef>
                <a:spcPts val="0"/>
              </a:spcBef>
              <a:buNone/>
            </a:pPr>
            <a:r>
              <a:rPr lang="en">
                <a:solidFill>
                  <a:schemeClr val="accent5"/>
                </a:solidFill>
              </a:rPr>
              <a:t>Short Discussion</a:t>
            </a:r>
          </a:p>
        </p:txBody>
      </p:sp>
      <p:sp>
        <p:nvSpPr>
          <p:cNvPr id="90" name="Shape 9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381000" rtl="0">
              <a:spcBef>
                <a:spcPts val="0"/>
              </a:spcBef>
              <a:buSzPct val="100000"/>
              <a:buFont typeface="Oswald"/>
            </a:pPr>
            <a:r>
              <a:rPr lang="EN" sz="2400">
                <a:latin typeface="Oswald"/>
                <a:ea typeface="Oswald"/>
                <a:cs typeface="Oswald"/>
                <a:sym typeface="Oswald"/>
              </a:rPr>
              <a:t>Why are we learning R?</a:t>
            </a:r>
          </a:p>
          <a:p>
            <a:pPr marL="914400" lvl="1" indent="-342900" rtl="0">
              <a:spcBef>
                <a:spcPts val="0"/>
              </a:spcBef>
              <a:buSzPct val="100000"/>
              <a:buFont typeface="Oswald"/>
            </a:pPr>
            <a:r>
              <a:rPr lang="EN" sz="1800">
                <a:latin typeface="Oswald"/>
                <a:ea typeface="Oswald"/>
                <a:cs typeface="Oswald"/>
                <a:sym typeface="Oswald"/>
              </a:rPr>
              <a:t>Excel graphs look terrible? </a:t>
            </a:r>
          </a:p>
          <a:p>
            <a:pPr marL="914400" lvl="1" indent="-342900" rtl="0">
              <a:spcBef>
                <a:spcPts val="0"/>
              </a:spcBef>
              <a:buSzPct val="100000"/>
              <a:buFont typeface="Oswald"/>
            </a:pPr>
            <a:r>
              <a:rPr lang="EN" sz="1800">
                <a:latin typeface="Oswald"/>
                <a:ea typeface="Oswald"/>
                <a:cs typeface="Oswald"/>
                <a:sym typeface="Oswald"/>
              </a:rPr>
              <a:t>Want to process larger datasets? </a:t>
            </a:r>
          </a:p>
          <a:p>
            <a:pPr marL="914400" lvl="1" indent="-342900">
              <a:spcBef>
                <a:spcPts val="0"/>
              </a:spcBef>
              <a:buSzPct val="100000"/>
              <a:buFont typeface="Oswald"/>
            </a:pPr>
            <a:r>
              <a:rPr lang="EN" sz="1800">
                <a:latin typeface="Oswald"/>
                <a:ea typeface="Oswald"/>
                <a:cs typeface="Oswald"/>
                <a:sym typeface="Oswald"/>
              </a:rPr>
              <a:t>Want to explore machine learning? </a:t>
            </a:r>
          </a:p>
        </p:txBody>
      </p:sp>
      <p:sp>
        <p:nvSpPr>
          <p:cNvPr id="91" name="Shape 91"/>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43075" y="724200"/>
            <a:ext cx="4045200" cy="2448300"/>
          </a:xfrm>
          <a:prstGeom prst="rect">
            <a:avLst/>
          </a:prstGeom>
        </p:spPr>
        <p:txBody>
          <a:bodyPr lIns="91425" tIns="91425" rIns="91425" bIns="91425" anchor="b" anchorCtr="0">
            <a:noAutofit/>
          </a:bodyPr>
          <a:lstStyle/>
          <a:p>
            <a:pPr lvl="0" rtl="0">
              <a:spcBef>
                <a:spcPts val="0"/>
              </a:spcBef>
              <a:buNone/>
            </a:pPr>
            <a:r>
              <a:rPr lang="en">
                <a:solidFill>
                  <a:schemeClr val="accent5"/>
                </a:solidFill>
              </a:rPr>
              <a:t>Beginner Concepts</a:t>
            </a:r>
          </a:p>
        </p:txBody>
      </p:sp>
      <p:sp>
        <p:nvSpPr>
          <p:cNvPr id="97" name="Shape 97"/>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381000" rtl="0">
              <a:spcBef>
                <a:spcPts val="0"/>
              </a:spcBef>
              <a:buSzPct val="100000"/>
              <a:buFont typeface="Oswald"/>
            </a:pPr>
            <a:r>
              <a:rPr lang="EN" sz="2400">
                <a:latin typeface="Oswald"/>
                <a:ea typeface="Oswald"/>
                <a:cs typeface="Oswald"/>
                <a:sym typeface="Oswald"/>
              </a:rPr>
              <a:t>Installing </a:t>
            </a:r>
            <a:r>
              <a:rPr lang="EN" sz="2400" err="1">
                <a:latin typeface="Oswald"/>
                <a:ea typeface="Oswald"/>
                <a:cs typeface="Oswald"/>
                <a:sym typeface="Oswald"/>
              </a:rPr>
              <a:t>RStudio</a:t>
            </a:r>
          </a:p>
          <a:p>
            <a:pPr marL="457200" lvl="0" indent="-381000" rtl="0">
              <a:spcBef>
                <a:spcPts val="0"/>
              </a:spcBef>
              <a:buSzPct val="100000"/>
              <a:buFont typeface="Oswald"/>
            </a:pPr>
            <a:r>
              <a:rPr lang="EN" sz="2400">
                <a:latin typeface="Oswald"/>
                <a:ea typeface="Oswald"/>
                <a:cs typeface="Oswald"/>
                <a:sym typeface="Oswald"/>
              </a:rPr>
              <a:t>Setting Directories</a:t>
            </a:r>
          </a:p>
          <a:p>
            <a:pPr marL="457200" lvl="0" indent="-381000" rtl="0">
              <a:spcBef>
                <a:spcPts val="0"/>
              </a:spcBef>
              <a:buSzPct val="100000"/>
              <a:buFont typeface="Oswald"/>
            </a:pPr>
            <a:r>
              <a:rPr lang="EN" sz="2400">
                <a:latin typeface="Oswald"/>
                <a:ea typeface="Oswald"/>
                <a:cs typeface="Oswald"/>
                <a:sym typeface="Oswald"/>
              </a:rPr>
              <a:t>Loading and Reading data</a:t>
            </a:r>
          </a:p>
          <a:p>
            <a:pPr marL="457200" lvl="0" indent="-381000" rtl="0">
              <a:spcBef>
                <a:spcPts val="0"/>
              </a:spcBef>
              <a:buSzPct val="100000"/>
              <a:buFont typeface="Oswald"/>
            </a:pPr>
            <a:r>
              <a:rPr lang="EN" sz="2400">
                <a:latin typeface="Oswald"/>
                <a:ea typeface="Oswald"/>
                <a:cs typeface="Oswald"/>
                <a:sym typeface="Oswald"/>
              </a:rPr>
              <a:t>Base R Commands </a:t>
            </a:r>
          </a:p>
          <a:p>
            <a:pPr marL="457200" lvl="0" indent="-381000" rtl="0">
              <a:spcBef>
                <a:spcPts val="0"/>
              </a:spcBef>
              <a:buSzPct val="100000"/>
              <a:buFont typeface="Oswald"/>
            </a:pPr>
            <a:r>
              <a:rPr lang="EN" sz="2400">
                <a:latin typeface="Oswald"/>
                <a:ea typeface="Oswald"/>
                <a:cs typeface="Oswald"/>
                <a:sym typeface="Oswald"/>
              </a:rPr>
              <a:t>Basic R Programming</a:t>
            </a:r>
          </a:p>
        </p:txBody>
      </p:sp>
      <p:sp>
        <p:nvSpPr>
          <p:cNvPr id="98" name="Shape 98"/>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43075" y="724200"/>
            <a:ext cx="4045200" cy="2448300"/>
          </a:xfrm>
          <a:prstGeom prst="rect">
            <a:avLst/>
          </a:prstGeom>
        </p:spPr>
        <p:txBody>
          <a:bodyPr lIns="91425" tIns="91425" rIns="91425" bIns="91425" anchor="b" anchorCtr="0">
            <a:noAutofit/>
          </a:bodyPr>
          <a:lstStyle/>
          <a:p>
            <a:pPr lvl="0" algn="l" rtl="0">
              <a:spcBef>
                <a:spcPts val="0"/>
              </a:spcBef>
              <a:buNone/>
            </a:pPr>
            <a:r>
              <a:rPr lang="en">
                <a:solidFill>
                  <a:schemeClr val="accent5"/>
                </a:solidFill>
              </a:rPr>
              <a:t>Installing RStudio</a:t>
            </a:r>
          </a:p>
        </p:txBody>
      </p:sp>
      <p:sp>
        <p:nvSpPr>
          <p:cNvPr id="104" name="Shape 104"/>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r>
              <a:rPr sz="2400">
                <a:solidFill>
                  <a:srgbClr val="37474F"/>
                </a:solidFill>
                <a:latin typeface="Franklin Gothic Medium"/>
                <a:ea typeface="Courier New"/>
                <a:cs typeface="Courier New"/>
                <a:sym typeface="Courier New"/>
              </a:rPr>
              <a:t>Efficiently Googling for answers is crucial to learning R. Let's start now </a:t>
            </a:r>
          </a:p>
          <a:p>
            <a:pPr lvl="0" rtl="0">
              <a:spcBef>
                <a:spcPts val="0"/>
              </a:spcBef>
              <a:buNone/>
            </a:pPr>
            <a:r>
              <a:rPr sz="2400">
                <a:solidFill>
                  <a:srgbClr val="37474F"/>
                </a:solidFill>
                <a:latin typeface="Franklin Gothic Medium"/>
                <a:ea typeface="Courier New"/>
                <a:cs typeface="Courier New"/>
                <a:sym typeface="Courier New"/>
              </a:rPr>
              <a:t>1. Google "download R" </a:t>
            </a:r>
          </a:p>
          <a:p>
            <a:pPr lvl="0" rtl="0">
              <a:spcBef>
                <a:spcPts val="0"/>
              </a:spcBef>
              <a:buNone/>
            </a:pPr>
            <a:r>
              <a:rPr sz="2400">
                <a:solidFill>
                  <a:srgbClr val="37474F"/>
                </a:solidFill>
                <a:latin typeface="Franklin Gothic Medium"/>
                <a:ea typeface="Courier New"/>
                <a:cs typeface="Courier New"/>
                <a:sym typeface="Courier New"/>
              </a:rPr>
              <a:t>2. Google "download R Studio" </a:t>
            </a:r>
          </a:p>
        </p:txBody>
      </p:sp>
      <p:sp>
        <p:nvSpPr>
          <p:cNvPr id="105" name="Shape 105"/>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D966"/>
                </a:solidFill>
              </a:rPr>
              <a:t>R Studio Layout </a:t>
            </a:r>
          </a:p>
        </p:txBody>
      </p:sp>
      <p:pic>
        <p:nvPicPr>
          <p:cNvPr id="3" name="Picture 2" descr="rstudio-editor.png"/>
          <p:cNvPicPr>
            <a:picLocks noChangeAspect="1"/>
          </p:cNvPicPr>
          <p:nvPr/>
        </p:nvPicPr>
        <p:blipFill>
          <a:blip r:embed="rId3"/>
          <a:stretch>
            <a:fillRect/>
          </a:stretch>
        </p:blipFill>
        <p:spPr>
          <a:xfrm>
            <a:off x="2214903" y="1066800"/>
            <a:ext cx="4720661" cy="3845633"/>
          </a:xfrm>
          <a:prstGeom prst="rect">
            <a:avLst/>
          </a:prstGeom>
        </p:spPr>
      </p:pic>
    </p:spTree>
    <p:extLst>
      <p:ext uri="{BB962C8B-B14F-4D97-AF65-F5344CB8AC3E}">
        <p14:creationId xmlns:p14="http://schemas.microsoft.com/office/powerpoint/2010/main" val="280755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l" rtl="0">
              <a:spcBef>
                <a:spcPts val="0"/>
              </a:spcBef>
              <a:buNone/>
            </a:pPr>
            <a:r>
              <a:rPr lang="EN">
                <a:solidFill>
                  <a:schemeClr val="accent5"/>
                </a:solidFill>
              </a:rPr>
              <a:t>Setting Directories – Where does your analysis live? </a:t>
            </a:r>
            <a:br>
              <a:rPr lang="EN">
                <a:solidFill>
                  <a:schemeClr val="tx1"/>
                </a:solidFill>
              </a:rPr>
            </a:br>
            <a:endParaRPr lang="EN">
              <a:solidFill>
                <a:schemeClr val="tx1"/>
              </a:solidFill>
            </a:endParaRPr>
          </a:p>
        </p:txBody>
      </p:sp>
      <p:sp>
        <p:nvSpPr>
          <p:cNvPr id="111" name="Shape 11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sz="2400">
                <a:solidFill>
                  <a:schemeClr val="accent4"/>
                </a:solidFill>
                <a:latin typeface="Courier New"/>
                <a:ea typeface="Courier New"/>
                <a:cs typeface="Courier New"/>
                <a:sym typeface="Courier New"/>
              </a:rPr>
              <a:t>getwd()</a:t>
            </a:r>
          </a:p>
          <a:p>
            <a:pPr lvl="0" rtl="0">
              <a:spcBef>
                <a:spcPts val="0"/>
              </a:spcBef>
              <a:buNone/>
            </a:pPr>
            <a:r>
              <a:rPr lang="en" sz="2400">
                <a:solidFill>
                  <a:schemeClr val="accent4"/>
                </a:solidFill>
                <a:latin typeface="Courier New"/>
                <a:ea typeface="Courier New"/>
                <a:cs typeface="Courier New"/>
                <a:sym typeface="Courier New"/>
              </a:rPr>
              <a:t>setwd(“./Desktop”)</a:t>
            </a:r>
          </a:p>
        </p:txBody>
      </p:sp>
      <p:sp>
        <p:nvSpPr>
          <p:cNvPr id="112" name="Shape 112"/>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FFD966"/>
                </a:solidFill>
              </a:rPr>
              <a:t>R Studio Layout </a:t>
            </a:r>
          </a:p>
        </p:txBody>
      </p:sp>
      <p:pic>
        <p:nvPicPr>
          <p:cNvPr id="4" name="Picture 3" descr="rstudio-project-2.png"/>
          <p:cNvPicPr>
            <a:picLocks noChangeAspect="1"/>
          </p:cNvPicPr>
          <p:nvPr/>
        </p:nvPicPr>
        <p:blipFill>
          <a:blip r:embed="rId3"/>
          <a:stretch>
            <a:fillRect/>
          </a:stretch>
        </p:blipFill>
        <p:spPr>
          <a:xfrm>
            <a:off x="3200400" y="1601470"/>
            <a:ext cx="2743200" cy="1940560"/>
          </a:xfrm>
          <a:prstGeom prst="rect">
            <a:avLst/>
          </a:prstGeom>
        </p:spPr>
      </p:pic>
      <p:pic>
        <p:nvPicPr>
          <p:cNvPr id="5" name="Picture 4" descr="rstudio-project-1.png"/>
          <p:cNvPicPr>
            <a:picLocks noChangeAspect="1"/>
          </p:cNvPicPr>
          <p:nvPr/>
        </p:nvPicPr>
        <p:blipFill>
          <a:blip r:embed="rId4"/>
          <a:stretch>
            <a:fillRect/>
          </a:stretch>
        </p:blipFill>
        <p:spPr>
          <a:xfrm>
            <a:off x="311700" y="990600"/>
            <a:ext cx="2743200" cy="1941184"/>
          </a:xfrm>
          <a:prstGeom prst="rect">
            <a:avLst/>
          </a:prstGeom>
        </p:spPr>
      </p:pic>
      <p:pic>
        <p:nvPicPr>
          <p:cNvPr id="6" name="Picture 5" descr="rstudio-project-3.png"/>
          <p:cNvPicPr>
            <a:picLocks noChangeAspect="1"/>
          </p:cNvPicPr>
          <p:nvPr/>
        </p:nvPicPr>
        <p:blipFill>
          <a:blip r:embed="rId5"/>
          <a:stretch>
            <a:fillRect/>
          </a:stretch>
        </p:blipFill>
        <p:spPr>
          <a:xfrm>
            <a:off x="6091398" y="2571942"/>
            <a:ext cx="2743200" cy="1933399"/>
          </a:xfrm>
          <a:prstGeom prst="rect">
            <a:avLst/>
          </a:prstGeom>
        </p:spPr>
      </p:pic>
    </p:spTree>
    <p:extLst>
      <p:ext uri="{BB962C8B-B14F-4D97-AF65-F5344CB8AC3E}">
        <p14:creationId xmlns:p14="http://schemas.microsoft.com/office/powerpoint/2010/main" val="331794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Question: Will your flight be delayed? </a:t>
            </a:r>
          </a:p>
        </p:txBody>
      </p:sp>
      <p:sp>
        <p:nvSpPr>
          <p:cNvPr id="118" name="Shape 11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a:solidFill>
                  <a:srgbClr val="CACACA"/>
                </a:solidFill>
                <a:latin typeface="Courier New"/>
                <a:ea typeface="Courier New"/>
                <a:cs typeface="Courier New"/>
                <a:sym typeface="Courier New"/>
              </a:rPr>
              <a:t>Step 1: Loading and Reading data </a:t>
            </a:r>
          </a:p>
          <a:p>
            <a:pPr lvl="0" rtl="0">
              <a:spcBef>
                <a:spcPts val="0"/>
              </a:spcBef>
              <a:buNone/>
            </a:pPr>
            <a:r>
              <a:rPr lang="EN">
                <a:latin typeface="Courier New"/>
                <a:ea typeface="Courier New"/>
                <a:cs typeface="Courier New"/>
                <a:sym typeface="Courier New"/>
              </a:rPr>
              <a:t># We will look at flight arrivals into New York</a:t>
            </a:r>
          </a:p>
          <a:p>
            <a:pPr lvl="0" rtl="0">
              <a:spcBef>
                <a:spcPts val="0"/>
              </a:spcBef>
              <a:buNone/>
            </a:pPr>
            <a:r>
              <a:rPr lang="EN">
                <a:latin typeface="Courier New"/>
                <a:ea typeface="Courier New"/>
                <a:cs typeface="Courier New"/>
                <a:sym typeface="Courier New"/>
              </a:rPr>
              <a:t># The data comes in a package. This code loads the package</a:t>
            </a:r>
          </a:p>
          <a:p>
            <a:pPr lvl="0" rtl="0">
              <a:spcBef>
                <a:spcPts val="0"/>
              </a:spcBef>
              <a:buNone/>
            </a:pPr>
            <a:r>
              <a:rPr lang="EN">
                <a:solidFill>
                  <a:srgbClr val="64FFDA"/>
                </a:solidFill>
                <a:latin typeface="Courier New"/>
                <a:ea typeface="Courier New"/>
                <a:cs typeface="Courier New"/>
                <a:sym typeface="Courier New"/>
              </a:rPr>
              <a:t>install.packages("nycflights13")</a:t>
            </a:r>
          </a:p>
          <a:p>
            <a:pPr lvl="0" rtl="0">
              <a:spcBef>
                <a:spcPts val="0"/>
              </a:spcBef>
              <a:buNone/>
            </a:pPr>
            <a:r>
              <a:rPr lang="EN">
                <a:solidFill>
                  <a:srgbClr val="64FFDA"/>
                </a:solidFill>
                <a:latin typeface="Courier New"/>
                <a:ea typeface="Courier New"/>
                <a:cs typeface="Courier New"/>
                <a:sym typeface="Courier New"/>
              </a:rPr>
              <a:t>library(nycflights13)</a:t>
            </a:r>
          </a:p>
        </p:txBody>
      </p:sp>
      <p:sp>
        <p:nvSpPr>
          <p:cNvPr id="119" name="Shape 119"/>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Base R Commands: What is the whole dataset like? </a:t>
            </a:r>
          </a:p>
        </p:txBody>
      </p:sp>
      <p:sp>
        <p:nvSpPr>
          <p:cNvPr id="125" name="Shape 12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solidFill>
                  <a:schemeClr val="accent4"/>
                </a:solidFill>
                <a:latin typeface="Courier New"/>
                <a:ea typeface="Courier New"/>
                <a:cs typeface="Courier New"/>
                <a:sym typeface="Courier New"/>
              </a:rPr>
              <a:t>&gt; </a:t>
            </a:r>
            <a:r>
              <a:rPr lang="EN" err="1">
                <a:solidFill>
                  <a:schemeClr val="accent4"/>
                </a:solidFill>
                <a:latin typeface="Courier New"/>
                <a:ea typeface="Courier New"/>
                <a:cs typeface="Courier New"/>
                <a:sym typeface="Courier New"/>
              </a:rPr>
              <a:t>str</a:t>
            </a:r>
            <a:r>
              <a:rPr lang="EN">
                <a:solidFill>
                  <a:schemeClr val="accent4"/>
                </a:solidFill>
                <a:latin typeface="Courier New"/>
                <a:ea typeface="Courier New"/>
                <a:cs typeface="Courier New"/>
                <a:sym typeface="Courier New"/>
              </a:rPr>
              <a:t>(flights)</a:t>
            </a:r>
          </a:p>
          <a:p>
            <a:pPr lvl="0" rtl="0">
              <a:spcBef>
                <a:spcPts val="0"/>
              </a:spcBef>
              <a:buNone/>
            </a:pPr>
            <a:r>
              <a:rPr lang="EN">
                <a:solidFill>
                  <a:schemeClr val="tx1"/>
                </a:solidFill>
                <a:latin typeface="Courier New"/>
                <a:ea typeface="Courier New"/>
                <a:cs typeface="Courier New"/>
                <a:sym typeface="Courier New"/>
              </a:rPr>
              <a:t>Classes ‘</a:t>
            </a:r>
            <a:r>
              <a:rPr lang="EN" err="1">
                <a:solidFill>
                  <a:schemeClr val="tx1"/>
                </a:solidFill>
                <a:latin typeface="Courier New"/>
                <a:ea typeface="Courier New"/>
                <a:cs typeface="Courier New"/>
                <a:sym typeface="Courier New"/>
              </a:rPr>
              <a:t>tbl_df</a:t>
            </a:r>
            <a:r>
              <a:rPr lang="EN">
                <a:solidFill>
                  <a:schemeClr val="tx1"/>
                </a:solidFill>
                <a:latin typeface="Courier New"/>
                <a:ea typeface="Courier New"/>
                <a:cs typeface="Courier New"/>
                <a:sym typeface="Courier New"/>
              </a:rPr>
              <a:t>’, ‘</a:t>
            </a:r>
            <a:r>
              <a:rPr lang="EN" err="1">
                <a:solidFill>
                  <a:schemeClr val="tx1"/>
                </a:solidFill>
                <a:latin typeface="Courier New"/>
                <a:ea typeface="Courier New"/>
                <a:cs typeface="Courier New"/>
                <a:sym typeface="Courier New"/>
              </a:rPr>
              <a:t>tbl</a:t>
            </a:r>
            <a:r>
              <a:rPr lang="EN">
                <a:solidFill>
                  <a:schemeClr val="tx1"/>
                </a:solidFill>
                <a:latin typeface="Courier New"/>
                <a:ea typeface="Courier New"/>
                <a:cs typeface="Courier New"/>
                <a:sym typeface="Courier New"/>
              </a:rPr>
              <a:t>’ and '</a:t>
            </a:r>
            <a:r>
              <a:rPr lang="EN" err="1">
                <a:solidFill>
                  <a:schemeClr val="tx1"/>
                </a:solidFill>
                <a:latin typeface="Courier New"/>
                <a:ea typeface="Courier New"/>
                <a:cs typeface="Courier New"/>
                <a:sym typeface="Courier New"/>
              </a:rPr>
              <a:t>data.frame</a:t>
            </a:r>
            <a:r>
              <a:rPr lang="EN">
                <a:solidFill>
                  <a:schemeClr val="tx1"/>
                </a:solidFill>
                <a:latin typeface="Courier New"/>
                <a:ea typeface="Courier New"/>
                <a:cs typeface="Courier New"/>
                <a:sym typeface="Courier New"/>
              </a:rPr>
              <a:t>': 336776 obs. of  19 variables:</a:t>
            </a:r>
          </a:p>
          <a:p>
            <a:pPr lvl="0" rtl="0">
              <a:spcBef>
                <a:spcPts val="0"/>
              </a:spcBef>
              <a:buNone/>
            </a:pPr>
            <a:r>
              <a:rPr lang="EN">
                <a:solidFill>
                  <a:schemeClr val="tx1"/>
                </a:solidFill>
                <a:latin typeface="Courier New"/>
                <a:ea typeface="Courier New"/>
                <a:cs typeface="Courier New"/>
                <a:sym typeface="Courier New"/>
              </a:rPr>
              <a:t> $ year          : </a:t>
            </a:r>
            <a:r>
              <a:rPr lang="EN" err="1">
                <a:solidFill>
                  <a:schemeClr val="tx1"/>
                </a:solidFill>
                <a:latin typeface="Courier New"/>
                <a:ea typeface="Courier New"/>
                <a:cs typeface="Courier New"/>
                <a:sym typeface="Courier New"/>
              </a:rPr>
              <a:t>int</a:t>
            </a:r>
            <a:r>
              <a:rPr lang="EN">
                <a:solidFill>
                  <a:schemeClr val="tx1"/>
                </a:solidFill>
                <a:latin typeface="Courier New"/>
                <a:ea typeface="Courier New"/>
                <a:cs typeface="Courier New"/>
                <a:sym typeface="Courier New"/>
              </a:rPr>
              <a:t>  2013 2013 2013 2013 2013 2013 2013 2013 2013 2013 ...</a:t>
            </a:r>
          </a:p>
          <a:p>
            <a:pPr lvl="0" rtl="0">
              <a:spcBef>
                <a:spcPts val="0"/>
              </a:spcBef>
              <a:buNone/>
            </a:pPr>
            <a:r>
              <a:rPr lang="EN">
                <a:solidFill>
                  <a:schemeClr val="tx1"/>
                </a:solidFill>
                <a:latin typeface="Courier New"/>
                <a:ea typeface="Courier New"/>
                <a:cs typeface="Courier New"/>
                <a:sym typeface="Courier New"/>
              </a:rPr>
              <a:t> $ month         : </a:t>
            </a:r>
            <a:r>
              <a:rPr lang="EN" err="1">
                <a:solidFill>
                  <a:schemeClr val="tx1"/>
                </a:solidFill>
                <a:latin typeface="Courier New"/>
                <a:ea typeface="Courier New"/>
                <a:cs typeface="Courier New"/>
                <a:sym typeface="Courier New"/>
              </a:rPr>
              <a:t>int</a:t>
            </a:r>
            <a:r>
              <a:rPr lang="EN">
                <a:solidFill>
                  <a:schemeClr val="tx1"/>
                </a:solidFill>
                <a:latin typeface="Courier New"/>
                <a:ea typeface="Courier New"/>
                <a:cs typeface="Courier New"/>
                <a:sym typeface="Courier New"/>
              </a:rPr>
              <a:t>  1 1 1 1 1 1 1 1 1 1 ...</a:t>
            </a:r>
          </a:p>
          <a:p>
            <a:pPr lvl="0" rtl="0">
              <a:spcBef>
                <a:spcPts val="0"/>
              </a:spcBef>
              <a:buNone/>
            </a:pPr>
            <a:r>
              <a:rPr lang="EN">
                <a:solidFill>
                  <a:schemeClr val="tx1"/>
                </a:solidFill>
                <a:latin typeface="Courier New"/>
                <a:ea typeface="Courier New"/>
                <a:cs typeface="Courier New"/>
                <a:sym typeface="Courier New"/>
              </a:rPr>
              <a:t> $ day           : </a:t>
            </a:r>
            <a:r>
              <a:rPr lang="EN" err="1">
                <a:solidFill>
                  <a:schemeClr val="tx1"/>
                </a:solidFill>
                <a:latin typeface="Courier New"/>
                <a:ea typeface="Courier New"/>
                <a:cs typeface="Courier New"/>
                <a:sym typeface="Courier New"/>
              </a:rPr>
              <a:t>int</a:t>
            </a:r>
            <a:r>
              <a:rPr lang="EN">
                <a:solidFill>
                  <a:schemeClr val="tx1"/>
                </a:solidFill>
                <a:latin typeface="Courier New"/>
                <a:ea typeface="Courier New"/>
                <a:cs typeface="Courier New"/>
                <a:sym typeface="Courier New"/>
              </a:rPr>
              <a:t>  1 1 1 1 1 1 1 1 1 1 ...</a:t>
            </a:r>
          </a:p>
          <a:p>
            <a:pPr lvl="0" rtl="0">
              <a:spcBef>
                <a:spcPts val="0"/>
              </a:spcBef>
              <a:buNone/>
            </a:pPr>
            <a:r>
              <a:rPr lang="EN">
                <a:solidFill>
                  <a:schemeClr val="tx1"/>
                </a:solidFill>
                <a:latin typeface="Courier New"/>
                <a:ea typeface="Courier New"/>
                <a:cs typeface="Courier New"/>
                <a:sym typeface="Courier New"/>
              </a:rPr>
              <a:t> $ </a:t>
            </a:r>
            <a:r>
              <a:rPr lang="EN" err="1">
                <a:solidFill>
                  <a:schemeClr val="tx1"/>
                </a:solidFill>
                <a:latin typeface="Courier New"/>
                <a:ea typeface="Courier New"/>
                <a:cs typeface="Courier New"/>
                <a:sym typeface="Courier New"/>
              </a:rPr>
              <a:t>dep_time</a:t>
            </a:r>
            <a:r>
              <a:rPr lang="EN">
                <a:solidFill>
                  <a:schemeClr val="tx1"/>
                </a:solidFill>
                <a:latin typeface="Courier New"/>
                <a:ea typeface="Courier New"/>
                <a:cs typeface="Courier New"/>
                <a:sym typeface="Courier New"/>
              </a:rPr>
              <a:t>      : </a:t>
            </a:r>
            <a:r>
              <a:rPr lang="EN" err="1">
                <a:solidFill>
                  <a:schemeClr val="tx1"/>
                </a:solidFill>
                <a:latin typeface="Courier New"/>
                <a:ea typeface="Courier New"/>
                <a:cs typeface="Courier New"/>
                <a:sym typeface="Courier New"/>
              </a:rPr>
              <a:t>int</a:t>
            </a:r>
            <a:r>
              <a:rPr lang="EN">
                <a:solidFill>
                  <a:schemeClr val="tx1"/>
                </a:solidFill>
                <a:latin typeface="Courier New"/>
                <a:ea typeface="Courier New"/>
                <a:cs typeface="Courier New"/>
                <a:sym typeface="Courier New"/>
              </a:rPr>
              <a:t>  517 533 542 544 554 554 555 557 557 558 ...</a:t>
            </a:r>
          </a:p>
          <a:p>
            <a:pPr lvl="0" rtl="0">
              <a:spcBef>
                <a:spcPts val="0"/>
              </a:spcBef>
              <a:buNone/>
            </a:pPr>
            <a:endParaRPr lang="EN">
              <a:solidFill>
                <a:schemeClr val="tx1"/>
              </a:solidFill>
              <a:latin typeface="Courier New"/>
              <a:ea typeface="Courier New"/>
              <a:cs typeface="Courier New"/>
              <a:sym typeface="Courier New"/>
            </a:endParaRPr>
          </a:p>
          <a:p>
            <a:pPr lvl="0" rtl="0">
              <a:spcBef>
                <a:spcPts val="0"/>
              </a:spcBef>
              <a:buNone/>
            </a:pPr>
            <a:endParaRPr>
              <a:latin typeface="Courier New"/>
              <a:ea typeface="Courier New"/>
              <a:cs typeface="Courier New"/>
              <a:sym typeface="Courier New"/>
            </a:endParaRPr>
          </a:p>
          <a:p>
            <a:pPr lvl="0" rtl="0">
              <a:spcBef>
                <a:spcPts val="0"/>
              </a:spcBef>
              <a:buNone/>
            </a:pPr>
            <a:endParaRPr>
              <a:latin typeface="Oswald"/>
              <a:ea typeface="Oswald"/>
              <a:cs typeface="Oswald"/>
              <a:sym typeface="Oswald"/>
            </a:endParaRPr>
          </a:p>
        </p:txBody>
      </p:sp>
      <p:sp>
        <p:nvSpPr>
          <p:cNvPr id="126" name="Shape 126"/>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Base R Commands: What is the whole dataset like? </a:t>
            </a:r>
          </a:p>
        </p:txBody>
      </p:sp>
      <p:sp>
        <p:nvSpPr>
          <p:cNvPr id="132" name="Shape 132"/>
          <p:cNvSpPr txBox="1">
            <a:spLocks noGrp="1"/>
          </p:cNvSpPr>
          <p:nvPr>
            <p:ph type="body" idx="1"/>
          </p:nvPr>
        </p:nvSpPr>
        <p:spPr>
          <a:xfrm>
            <a:off x="311150" y="1152525"/>
            <a:ext cx="8521700" cy="3849588"/>
          </a:xfrm>
          <a:prstGeom prst="rect">
            <a:avLst/>
          </a:prstGeom>
        </p:spPr>
        <p:txBody>
          <a:bodyPr lIns="91425" tIns="91425" rIns="91425" bIns="91425" anchor="t" anchorCtr="0">
            <a:noAutofit/>
          </a:bodyPr>
          <a:lstStyle/>
          <a:p>
            <a:pPr lvl="0">
              <a:spcBef>
                <a:spcPts val="0"/>
              </a:spcBef>
              <a:buNone/>
            </a:pPr>
            <a:r>
              <a:rPr lang="EN">
                <a:solidFill>
                  <a:schemeClr val="accent4"/>
                </a:solidFill>
                <a:latin typeface="Courier New"/>
                <a:ea typeface="Courier New"/>
                <a:cs typeface="Courier New"/>
                <a:sym typeface="Courier New"/>
              </a:rPr>
              <a:t>head(flights)</a:t>
            </a:r>
          </a:p>
          <a:p>
            <a:r>
              <a:rPr lang="EN">
                <a:solidFill>
                  <a:srgbClr val="64FFDA"/>
                </a:solidFill>
                <a:latin typeface="Courier New"/>
                <a:ea typeface="Courier New"/>
                <a:cs typeface="Courier New"/>
                <a:sym typeface="Courier New"/>
              </a:rPr>
              <a:t> </a:t>
            </a:r>
            <a:r>
              <a:rPr lang="EN" sz="1100">
                <a:solidFill>
                  <a:schemeClr val="tx1"/>
                </a:solidFill>
                <a:latin typeface="Courier New"/>
                <a:ea typeface="Courier New"/>
                <a:cs typeface="Courier New"/>
                <a:sym typeface="Courier New"/>
              </a:rPr>
              <a:t>year month day </a:t>
            </a:r>
            <a:r>
              <a:rPr lang="EN" sz="1100" err="1">
                <a:solidFill>
                  <a:schemeClr val="tx1"/>
                </a:solidFill>
                <a:latin typeface="Courier New"/>
                <a:ea typeface="Courier New"/>
                <a:cs typeface="Courier New"/>
                <a:sym typeface="Courier New"/>
              </a:rPr>
              <a:t>dep_time</a:t>
            </a:r>
            <a:r>
              <a:rPr lang="EN" sz="1100">
                <a:solidFill>
                  <a:schemeClr val="tx1"/>
                </a:solidFill>
                <a:latin typeface="Courier New"/>
                <a:ea typeface="Courier New"/>
                <a:cs typeface="Courier New"/>
                <a:sym typeface="Courier New"/>
              </a:rPr>
              <a:t> </a:t>
            </a:r>
            <a:r>
              <a:rPr lang="EN" sz="1100" err="1">
                <a:solidFill>
                  <a:schemeClr val="tx1"/>
                </a:solidFill>
                <a:latin typeface="Courier New"/>
                <a:ea typeface="Courier New"/>
                <a:cs typeface="Courier New"/>
                <a:sym typeface="Courier New"/>
              </a:rPr>
              <a:t>sched_dep_time</a:t>
            </a:r>
            <a:r>
              <a:rPr lang="EN" sz="1100">
                <a:solidFill>
                  <a:schemeClr val="tx1"/>
                </a:solidFill>
                <a:latin typeface="Courier New"/>
                <a:ea typeface="Courier New"/>
                <a:cs typeface="Courier New"/>
                <a:sym typeface="Courier New"/>
              </a:rPr>
              <a:t> </a:t>
            </a:r>
            <a:r>
              <a:rPr lang="EN" sz="1100" err="1">
                <a:solidFill>
                  <a:schemeClr val="tx1"/>
                </a:solidFill>
                <a:latin typeface="Courier New"/>
                <a:ea typeface="Courier New"/>
                <a:cs typeface="Courier New"/>
                <a:sym typeface="Courier New"/>
              </a:rPr>
              <a:t>dep_delay</a:t>
            </a:r>
            <a:r>
              <a:rPr lang="EN" sz="1100">
                <a:solidFill>
                  <a:schemeClr val="tx1"/>
                </a:solidFill>
                <a:latin typeface="Courier New"/>
                <a:ea typeface="Courier New"/>
                <a:cs typeface="Courier New"/>
                <a:sym typeface="Courier New"/>
              </a:rPr>
              <a:t> </a:t>
            </a:r>
            <a:r>
              <a:rPr lang="EN" sz="1100" err="1">
                <a:solidFill>
                  <a:schemeClr val="tx1"/>
                </a:solidFill>
                <a:latin typeface="Courier New"/>
                <a:ea typeface="Courier New"/>
                <a:cs typeface="Courier New"/>
                <a:sym typeface="Courier New"/>
              </a:rPr>
              <a:t>arr_time</a:t>
            </a:r>
            <a:r>
              <a:rPr lang="EN" sz="1100">
                <a:solidFill>
                  <a:schemeClr val="tx1"/>
                </a:solidFill>
                <a:latin typeface="Courier New"/>
                <a:ea typeface="Courier New"/>
                <a:cs typeface="Courier New"/>
                <a:sym typeface="Courier New"/>
              </a:rPr>
              <a:t> </a:t>
            </a:r>
            <a:r>
              <a:rPr lang="EN" sz="1100" err="1">
                <a:solidFill>
                  <a:schemeClr val="tx1"/>
                </a:solidFill>
                <a:latin typeface="Courier New"/>
                <a:ea typeface="Courier New"/>
                <a:cs typeface="Courier New"/>
                <a:sym typeface="Courier New"/>
              </a:rPr>
              <a:t>sched_arr_time</a:t>
            </a:r>
            <a:r>
              <a:rPr lang="EN" sz="1100">
                <a:solidFill>
                  <a:schemeClr val="tx1"/>
                </a:solidFill>
                <a:latin typeface="Courier New"/>
                <a:ea typeface="Courier New"/>
                <a:cs typeface="Courier New"/>
                <a:sym typeface="Courier New"/>
              </a:rPr>
              <a:t> </a:t>
            </a:r>
            <a:r>
              <a:rPr lang="EN" sz="1100" err="1">
                <a:solidFill>
                  <a:schemeClr val="tx1"/>
                </a:solidFill>
                <a:latin typeface="Courier New"/>
                <a:ea typeface="Courier New"/>
                <a:cs typeface="Courier New"/>
                <a:sym typeface="Courier New"/>
              </a:rPr>
              <a:t>arr_delay</a:t>
            </a:r>
            <a:r>
              <a:rPr lang="EN" sz="1100">
                <a:solidFill>
                  <a:schemeClr val="tx1"/>
                </a:solidFill>
                <a:latin typeface="Courier New"/>
                <a:ea typeface="Courier New"/>
                <a:cs typeface="Courier New"/>
                <a:sym typeface="Courier New"/>
              </a:rPr>
              <a:t> carrier</a:t>
            </a:r>
            <a:endParaRPr lang="EN" sz="1050">
              <a:solidFill>
                <a:schemeClr val="tx1"/>
              </a:solidFill>
              <a:latin typeface="Courier New"/>
              <a:ea typeface="Courier New"/>
              <a:cs typeface="Courier New"/>
              <a:sym typeface="Courier New"/>
            </a:endParaRPr>
          </a:p>
          <a:p>
            <a:r>
              <a:rPr lang="EN" sz="1100">
                <a:solidFill>
                  <a:schemeClr val="tx1"/>
                </a:solidFill>
                <a:latin typeface="Courier New"/>
                <a:ea typeface="Courier New"/>
                <a:cs typeface="Courier New"/>
                <a:sym typeface="Courier New"/>
              </a:rPr>
              <a:t>1 2013     1   1      517            515         2      830            819        11      UA</a:t>
            </a:r>
            <a:endParaRPr lang="EN" sz="1000">
              <a:solidFill>
                <a:schemeClr val="tx1"/>
              </a:solidFill>
              <a:latin typeface="Courier New"/>
              <a:ea typeface="Courier New"/>
              <a:cs typeface="Courier New"/>
              <a:sym typeface="Courier New"/>
            </a:endParaRPr>
          </a:p>
          <a:p>
            <a:pPr lvl="0">
              <a:spcBef>
                <a:spcPts val="0"/>
              </a:spcBef>
              <a:buNone/>
            </a:pPr>
            <a:r>
              <a:rPr lang="EN" sz="1100">
                <a:solidFill>
                  <a:schemeClr val="tx1"/>
                </a:solidFill>
                <a:latin typeface="Courier New"/>
                <a:ea typeface="Courier New"/>
                <a:cs typeface="Courier New"/>
                <a:sym typeface="Courier New"/>
              </a:rPr>
              <a:t>2 2013     1   1      533            529         4      850            830        20      UA</a:t>
            </a:r>
            <a:endParaRPr lang="EN" sz="1000">
              <a:solidFill>
                <a:schemeClr val="tx1"/>
              </a:solidFill>
              <a:latin typeface="Courier New"/>
              <a:ea typeface="Courier New"/>
              <a:cs typeface="Courier New"/>
              <a:sym typeface="Courier New"/>
            </a:endParaRPr>
          </a:p>
          <a:p>
            <a:pPr lvl="0">
              <a:spcBef>
                <a:spcPts val="0"/>
              </a:spcBef>
              <a:buNone/>
            </a:pPr>
            <a:r>
              <a:rPr lang="EN" sz="1100">
                <a:solidFill>
                  <a:schemeClr val="tx1"/>
                </a:solidFill>
                <a:latin typeface="Courier New"/>
                <a:ea typeface="Courier New"/>
                <a:cs typeface="Courier New"/>
                <a:sym typeface="Courier New"/>
              </a:rPr>
              <a:t>3 2013     1   1      542            540         2      923            850        33      AA</a:t>
            </a:r>
            <a:endParaRPr lang="EN" sz="1000">
              <a:solidFill>
                <a:schemeClr val="tx1"/>
              </a:solidFill>
              <a:latin typeface="Courier New"/>
              <a:ea typeface="Courier New"/>
              <a:cs typeface="Courier New"/>
              <a:sym typeface="Courier New"/>
            </a:endParaRPr>
          </a:p>
          <a:p>
            <a:pPr lvl="0">
              <a:spcBef>
                <a:spcPts val="0"/>
              </a:spcBef>
              <a:buNone/>
            </a:pPr>
            <a:r>
              <a:rPr lang="EN" sz="1100">
                <a:solidFill>
                  <a:schemeClr val="tx1"/>
                </a:solidFill>
                <a:latin typeface="Courier New"/>
                <a:ea typeface="Courier New"/>
                <a:cs typeface="Courier New"/>
                <a:sym typeface="Courier New"/>
              </a:rPr>
              <a:t>4 2013     1   1      544            545        -1     1004           1022       -18      B6</a:t>
            </a:r>
            <a:endParaRPr lang="EN" sz="1000">
              <a:solidFill>
                <a:schemeClr val="tx1"/>
              </a:solidFill>
              <a:latin typeface="Courier New"/>
              <a:ea typeface="Courier New"/>
              <a:cs typeface="Courier New"/>
              <a:sym typeface="Courier New"/>
            </a:endParaRPr>
          </a:p>
          <a:p>
            <a:pPr lvl="0">
              <a:spcBef>
                <a:spcPts val="0"/>
              </a:spcBef>
              <a:buNone/>
            </a:pPr>
            <a:r>
              <a:rPr lang="EN" sz="1100">
                <a:solidFill>
                  <a:schemeClr val="tx1"/>
                </a:solidFill>
                <a:latin typeface="Courier New"/>
                <a:ea typeface="Courier New"/>
                <a:cs typeface="Courier New"/>
                <a:sym typeface="Courier New"/>
              </a:rPr>
              <a:t>5 2013     1   1      554            600        -6      812            837       -25      DL</a:t>
            </a:r>
            <a:endParaRPr lang="EN" sz="1000">
              <a:solidFill>
                <a:schemeClr val="tx1"/>
              </a:solidFill>
              <a:latin typeface="Courier New"/>
              <a:ea typeface="Courier New"/>
              <a:cs typeface="Courier New"/>
              <a:sym typeface="Courier New"/>
            </a:endParaRPr>
          </a:p>
          <a:p>
            <a:r>
              <a:rPr lang="EN" sz="1100">
                <a:solidFill>
                  <a:schemeClr val="tx1"/>
                </a:solidFill>
                <a:latin typeface="Courier New"/>
                <a:ea typeface="Courier New"/>
                <a:cs typeface="Courier New"/>
                <a:sym typeface="Courier New"/>
              </a:rPr>
              <a:t>6 2013     1   1      554            558        -4      740            728        12      UA</a:t>
            </a:r>
            <a:endParaRPr lang="EN" sz="1050">
              <a:solidFill>
                <a:schemeClr val="tx1"/>
              </a:solidFill>
              <a:latin typeface="Courier New"/>
              <a:ea typeface="Courier New"/>
              <a:cs typeface="Courier New"/>
              <a:sym typeface="Courier New"/>
            </a:endParaRPr>
          </a:p>
          <a:p>
            <a:endParaRPr lang="EN" sz="1000">
              <a:solidFill>
                <a:srgbClr val="CACACA"/>
              </a:solidFill>
              <a:latin typeface="Courier New"/>
              <a:ea typeface="Courier New"/>
              <a:cs typeface="Courier New"/>
              <a:sym typeface="Courier New"/>
            </a:endParaRPr>
          </a:p>
          <a:p>
            <a:pPr lvl="0" rtl="0">
              <a:spcBef>
                <a:spcPts val="0"/>
              </a:spcBef>
              <a:buNone/>
            </a:pPr>
            <a:endParaRPr sz="1000">
              <a:latin typeface="Courier New"/>
              <a:ea typeface="Courier New"/>
              <a:cs typeface="Courier New"/>
              <a:sym typeface="Courier New"/>
            </a:endParaRPr>
          </a:p>
          <a:p>
            <a:pPr lvl="0" rtl="0">
              <a:spcBef>
                <a:spcPts val="0"/>
              </a:spcBef>
              <a:buNone/>
            </a:pPr>
            <a:endParaRPr sz="1000">
              <a:latin typeface="Courier New"/>
              <a:ea typeface="Courier New"/>
              <a:cs typeface="Courier New"/>
              <a:sym typeface="Courier New"/>
            </a:endParaRPr>
          </a:p>
          <a:p>
            <a:pPr lvl="0" rtl="0">
              <a:spcBef>
                <a:spcPts val="0"/>
              </a:spcBef>
              <a:buNone/>
            </a:pPr>
            <a:endParaRPr sz="1000">
              <a:latin typeface="Oswald"/>
              <a:ea typeface="Oswald"/>
              <a:cs typeface="Oswald"/>
              <a:sym typeface="Oswald"/>
            </a:endParaRPr>
          </a:p>
        </p:txBody>
      </p:sp>
      <p:sp>
        <p:nvSpPr>
          <p:cNvPr id="133" name="Shape 133"/>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Base R Commands: What is the whole dataset like? </a:t>
            </a:r>
          </a:p>
        </p:txBody>
      </p:sp>
      <p:sp>
        <p:nvSpPr>
          <p:cNvPr id="139" name="Shape 139"/>
          <p:cNvSpPr txBox="1">
            <a:spLocks noGrp="1"/>
          </p:cNvSpPr>
          <p:nvPr>
            <p:ph type="body" idx="1"/>
          </p:nvPr>
        </p:nvSpPr>
        <p:spPr>
          <a:xfrm>
            <a:off x="311150" y="1152525"/>
            <a:ext cx="8521700" cy="3743673"/>
          </a:xfrm>
          <a:prstGeom prst="rect">
            <a:avLst/>
          </a:prstGeom>
        </p:spPr>
        <p:txBody>
          <a:bodyPr lIns="91425" tIns="91425" rIns="91425" bIns="91425" anchor="t" anchorCtr="0">
            <a:noAutofit/>
          </a:bodyPr>
          <a:lstStyle/>
          <a:p>
            <a:pPr lvl="0">
              <a:spcBef>
                <a:spcPts val="0"/>
              </a:spcBef>
              <a:buNone/>
            </a:pPr>
            <a:r>
              <a:rPr lang="EN">
                <a:solidFill>
                  <a:schemeClr val="accent4"/>
                </a:solidFill>
                <a:latin typeface="Courier New"/>
                <a:ea typeface="Courier New"/>
                <a:cs typeface="Courier New"/>
                <a:sym typeface="Courier New"/>
              </a:rPr>
              <a:t>&gt; summary(flights)</a:t>
            </a:r>
          </a:p>
          <a:p>
            <a:pPr lvl="0">
              <a:spcBef>
                <a:spcPts val="0"/>
              </a:spcBef>
              <a:buNone/>
            </a:pPr>
            <a:r>
              <a:rPr lang="EN" sz="1100">
                <a:solidFill>
                  <a:schemeClr val="tx1"/>
                </a:solidFill>
                <a:latin typeface="Courier New"/>
                <a:ea typeface="Courier New"/>
                <a:cs typeface="Courier New"/>
                <a:sym typeface="Courier New"/>
              </a:rPr>
              <a:t>dep_time    sched_dep_time   dep_delay          arr_time   </a:t>
            </a:r>
            <a:endParaRPr lang="EN" sz="1050">
              <a:solidFill>
                <a:schemeClr val="tx1"/>
              </a:solidFill>
              <a:latin typeface="Courier New"/>
              <a:ea typeface="Courier New"/>
              <a:cs typeface="Courier New"/>
              <a:sym typeface="Courier New"/>
            </a:endParaRPr>
          </a:p>
          <a:p>
            <a:r>
              <a:rPr lang="EN" sz="1100">
                <a:solidFill>
                  <a:schemeClr val="tx1"/>
                </a:solidFill>
                <a:latin typeface="Courier New"/>
                <a:ea typeface="Courier New"/>
                <a:cs typeface="Courier New"/>
                <a:sym typeface="Courier New"/>
              </a:rPr>
              <a:t>Min.   :   1   Min.   : 106   Min.   : -43.00   Min.   :   1  </a:t>
            </a:r>
            <a:endParaRPr lang="EN" sz="1200">
              <a:solidFill>
                <a:schemeClr val="tx1"/>
              </a:solidFill>
              <a:latin typeface="Courier New"/>
              <a:ea typeface="Courier New"/>
              <a:cs typeface="Courier New"/>
              <a:sym typeface="Courier New"/>
            </a:endParaRPr>
          </a:p>
          <a:p>
            <a:r>
              <a:rPr lang="EN" sz="1100">
                <a:solidFill>
                  <a:schemeClr val="tx1"/>
                </a:solidFill>
                <a:latin typeface="Courier New"/>
                <a:ea typeface="Courier New"/>
                <a:cs typeface="Courier New"/>
                <a:sym typeface="Courier New"/>
              </a:rPr>
              <a:t>1st Qu.: 907   1st Qu.: 906   1st Qu.:  -5.00   1st Qu.:1104  </a:t>
            </a:r>
            <a:endParaRPr lang="EN" sz="1050">
              <a:solidFill>
                <a:schemeClr val="tx1"/>
              </a:solidFill>
              <a:latin typeface="Courier New"/>
              <a:ea typeface="Courier New"/>
              <a:cs typeface="Courier New"/>
              <a:sym typeface="Courier New"/>
            </a:endParaRPr>
          </a:p>
          <a:p>
            <a:pPr lvl="0">
              <a:spcBef>
                <a:spcPts val="0"/>
              </a:spcBef>
              <a:buNone/>
            </a:pPr>
            <a:r>
              <a:rPr lang="EN" sz="1100">
                <a:solidFill>
                  <a:schemeClr val="tx1"/>
                </a:solidFill>
                <a:latin typeface="Courier New"/>
                <a:ea typeface="Courier New"/>
                <a:cs typeface="Courier New"/>
                <a:sym typeface="Courier New"/>
              </a:rPr>
              <a:t>Median :1401   Median :1359   Median :  -2.00   Median :1535  </a:t>
            </a:r>
            <a:endParaRPr lang="EN" sz="1050">
              <a:solidFill>
                <a:schemeClr val="tx1"/>
              </a:solidFill>
              <a:latin typeface="Courier New"/>
              <a:ea typeface="Courier New"/>
              <a:cs typeface="Courier New"/>
              <a:sym typeface="Courier New"/>
            </a:endParaRPr>
          </a:p>
          <a:p>
            <a:pPr lvl="0">
              <a:spcBef>
                <a:spcPts val="0"/>
              </a:spcBef>
              <a:buNone/>
            </a:pPr>
            <a:r>
              <a:rPr lang="EN" sz="1100">
                <a:solidFill>
                  <a:schemeClr val="tx1"/>
                </a:solidFill>
                <a:latin typeface="Courier New"/>
                <a:ea typeface="Courier New"/>
                <a:cs typeface="Courier New"/>
                <a:sym typeface="Courier New"/>
              </a:rPr>
              <a:t>Mean   :1349   Mean   :1344   Mean   :  12.64   Mean   :1502  </a:t>
            </a:r>
            <a:endParaRPr lang="EN" sz="1050">
              <a:solidFill>
                <a:schemeClr val="tx1"/>
              </a:solidFill>
              <a:latin typeface="Courier New"/>
              <a:ea typeface="Courier New"/>
              <a:cs typeface="Courier New"/>
              <a:sym typeface="Courier New"/>
            </a:endParaRPr>
          </a:p>
          <a:p>
            <a:pPr lvl="0">
              <a:spcBef>
                <a:spcPts val="0"/>
              </a:spcBef>
              <a:buNone/>
            </a:pPr>
            <a:r>
              <a:rPr lang="EN" sz="1100">
                <a:solidFill>
                  <a:schemeClr val="tx1"/>
                </a:solidFill>
                <a:latin typeface="Courier New"/>
                <a:ea typeface="Courier New"/>
                <a:cs typeface="Courier New"/>
                <a:sym typeface="Courier New"/>
              </a:rPr>
              <a:t>3rd Qu.:1744   3rd Qu.:1729   3rd Qu.:  11.00   3rd Qu.:1940  </a:t>
            </a:r>
            <a:endParaRPr lang="EN" sz="1050">
              <a:solidFill>
                <a:schemeClr val="tx1"/>
              </a:solidFill>
              <a:latin typeface="Courier New"/>
              <a:ea typeface="Courier New"/>
              <a:cs typeface="Courier New"/>
              <a:sym typeface="Courier New"/>
            </a:endParaRPr>
          </a:p>
          <a:p>
            <a:pPr lvl="0">
              <a:spcBef>
                <a:spcPts val="0"/>
              </a:spcBef>
              <a:buNone/>
            </a:pPr>
            <a:r>
              <a:rPr lang="EN" sz="1100">
                <a:solidFill>
                  <a:schemeClr val="tx1"/>
                </a:solidFill>
                <a:latin typeface="Courier New"/>
                <a:ea typeface="Courier New"/>
                <a:cs typeface="Courier New"/>
                <a:sym typeface="Courier New"/>
              </a:rPr>
              <a:t>Max.   :2400   Max.   :2359   Max.   :1301.00   Max.   :2400  </a:t>
            </a:r>
            <a:endParaRPr lang="EN" sz="1050">
              <a:solidFill>
                <a:schemeClr val="tx1"/>
              </a:solidFill>
              <a:latin typeface="Courier New"/>
              <a:ea typeface="Courier New"/>
              <a:cs typeface="Courier New"/>
              <a:sym typeface="Courier New"/>
            </a:endParaRPr>
          </a:p>
          <a:p>
            <a:pPr lvl="0">
              <a:spcBef>
                <a:spcPts val="0"/>
              </a:spcBef>
              <a:buNone/>
            </a:pPr>
            <a:r>
              <a:rPr lang="EN" sz="1100" b="1">
                <a:solidFill>
                  <a:srgbClr val="FF0000"/>
                </a:solidFill>
                <a:latin typeface="Courier New"/>
                <a:ea typeface="Courier New"/>
                <a:cs typeface="Courier New"/>
                <a:sym typeface="Courier New"/>
              </a:rPr>
              <a:t>NA's   :8255                  NA's   :8255      NA's   :8713  #missing values</a:t>
            </a:r>
            <a:endParaRPr lang="EN" sz="1050" b="1">
              <a:solidFill>
                <a:srgbClr val="FF0000"/>
              </a:solidFill>
              <a:latin typeface="Courier New"/>
              <a:ea typeface="Courier New"/>
              <a:cs typeface="Courier New"/>
              <a:sym typeface="Courier New"/>
            </a:endParaRPr>
          </a:p>
          <a:p>
            <a:pPr lvl="0">
              <a:spcBef>
                <a:spcPts val="0"/>
              </a:spcBef>
              <a:buNone/>
            </a:pPr>
            <a:endParaRPr lang="EN" sz="1400">
              <a:solidFill>
                <a:schemeClr val="accent4"/>
              </a:solidFill>
              <a:latin typeface="Courier New"/>
              <a:ea typeface="Courier New"/>
              <a:cs typeface="Courier New"/>
              <a:sym typeface="Courier New"/>
            </a:endParaRPr>
          </a:p>
          <a:p>
            <a:r>
              <a:rPr lang="EN" sz="1400">
                <a:solidFill>
                  <a:schemeClr val="accent4"/>
                </a:solidFill>
                <a:latin typeface="Courier New"/>
                <a:ea typeface="Courier New"/>
                <a:cs typeface="Courier New"/>
                <a:sym typeface="Courier New"/>
              </a:rPr>
              <a:t>     </a:t>
            </a:r>
            <a:endParaRPr lang="EN" sz="1400">
              <a:solidFill>
                <a:srgbClr val="64FFDA"/>
              </a:solidFill>
              <a:latin typeface="Courier New"/>
              <a:ea typeface="Courier New"/>
              <a:cs typeface="Courier New"/>
              <a:sym typeface="Courier New"/>
            </a:endParaRPr>
          </a:p>
          <a:p>
            <a:pPr lvl="0" rtl="0">
              <a:spcBef>
                <a:spcPts val="0"/>
              </a:spcBef>
              <a:buNone/>
            </a:pPr>
            <a:endParaRPr sz="1050">
              <a:latin typeface="Courier New"/>
              <a:ea typeface="Courier New"/>
              <a:cs typeface="Courier New"/>
              <a:sym typeface="Courier New"/>
            </a:endParaRPr>
          </a:p>
          <a:p>
            <a:pPr lvl="0" rtl="0">
              <a:spcBef>
                <a:spcPts val="0"/>
              </a:spcBef>
              <a:buNone/>
            </a:pPr>
            <a:endParaRPr sz="1200">
              <a:latin typeface="Oswald"/>
              <a:ea typeface="Oswald"/>
              <a:cs typeface="Oswald"/>
              <a:sym typeface="Oswald"/>
            </a:endParaRPr>
          </a:p>
        </p:txBody>
      </p:sp>
      <p:sp>
        <p:nvSpPr>
          <p:cNvPr id="140" name="Shape 140"/>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277" y="466725"/>
            <a:ext cx="4617290" cy="4411663"/>
          </a:xfrm>
        </p:spPr>
        <p:txBody>
          <a:bodyPr/>
          <a:lstStyle/>
          <a:p>
            <a:r>
              <a:rPr lang="EN-US">
                <a:solidFill>
                  <a:srgbClr val="FEC20C"/>
                </a:solidFill>
              </a:rPr>
              <a:t>Course Philosophy</a:t>
            </a:r>
            <a:br>
              <a:rPr lang="EN-US">
                <a:solidFill>
                  <a:schemeClr val="tx1"/>
                </a:solidFill>
              </a:rPr>
            </a:br>
            <a:br>
              <a:rPr lang="EN-US">
                <a:solidFill>
                  <a:schemeClr val="tx1"/>
                </a:solidFill>
              </a:rPr>
            </a:br>
            <a:r>
              <a:rPr lang="EN-US">
                <a:solidFill>
                  <a:srgbClr val="FFFFFF"/>
                </a:solidFill>
              </a:rPr>
              <a:t>1. Falling in success </a:t>
            </a:r>
            <a:br>
              <a:rPr lang="EN-US">
                <a:solidFill>
                  <a:schemeClr val="tx1"/>
                </a:solidFill>
              </a:rPr>
            </a:br>
            <a:r>
              <a:rPr lang="EN-US" sz="1400">
                <a:solidFill>
                  <a:srgbClr val="FFFFFF"/>
                </a:solidFill>
              </a:rPr>
              <a:t>"you should be able to think of data analysis and your fingers will automatically do the typing" - Hadley Wickham</a:t>
            </a:r>
            <a:br>
              <a:rPr lang="EN-US">
                <a:solidFill>
                  <a:schemeClr val="tx1"/>
                </a:solidFill>
              </a:rPr>
            </a:br>
            <a:br>
              <a:rPr lang="EN-US">
                <a:solidFill>
                  <a:schemeClr val="tx1"/>
                </a:solidFill>
              </a:rPr>
            </a:br>
            <a:r>
              <a:rPr lang="EN-US" sz="2800">
                <a:solidFill>
                  <a:srgbClr val="FFFFFF"/>
                </a:solidFill>
              </a:rPr>
              <a:t>2. Learning from peers</a:t>
            </a:r>
            <a:r>
              <a:rPr lang="EN-US" sz="2400">
                <a:solidFill>
                  <a:srgbClr val="FFFFFF"/>
                </a:solidFill>
              </a:rPr>
              <a:t> </a:t>
            </a:r>
            <a:br>
              <a:rPr lang="EN-US">
                <a:solidFill>
                  <a:schemeClr val="tx1"/>
                </a:solidFill>
              </a:rPr>
            </a:br>
            <a:br>
              <a:rPr lang="EN-US">
                <a:solidFill>
                  <a:schemeClr val="tx1"/>
                </a:solidFill>
              </a:rPr>
            </a:br>
            <a:r>
              <a:rPr lang="EN-US" sz="2800">
                <a:solidFill>
                  <a:srgbClr val="FFFFFF"/>
                </a:solidFill>
              </a:rPr>
              <a:t>3. Showcasing useful resources</a:t>
            </a:r>
            <a:br>
              <a:rPr lang="EN-US">
                <a:solidFill>
                  <a:schemeClr val="tx1"/>
                </a:solidFill>
              </a:rPr>
            </a:br>
            <a:endParaRPr lang="EN-US" sz="800">
              <a:solidFill>
                <a:schemeClr val="tx1"/>
              </a:solidFill>
            </a:endParaRPr>
          </a:p>
          <a:p>
            <a:endParaRPr lang="EN-US" sz="1400">
              <a:solidFill>
                <a:srgbClr val="FFFFFF"/>
              </a:solidFill>
            </a:endParaRPr>
          </a:p>
        </p:txBody>
      </p:sp>
      <p:pic>
        <p:nvPicPr>
          <p:cNvPr id="4" name="Picture 3" descr="Favim.com-26540.jpg"/>
          <p:cNvPicPr>
            <a:picLocks noChangeAspect="1"/>
          </p:cNvPicPr>
          <p:nvPr/>
        </p:nvPicPr>
        <p:blipFill>
          <a:blip r:embed="rId3"/>
          <a:stretch>
            <a:fillRect/>
          </a:stretch>
        </p:blipFill>
        <p:spPr>
          <a:xfrm>
            <a:off x="695405" y="1012388"/>
            <a:ext cx="2743200" cy="3700236"/>
          </a:xfrm>
          <a:prstGeom prst="rect">
            <a:avLst/>
          </a:prstGeom>
        </p:spPr>
      </p:pic>
    </p:spTree>
    <p:extLst>
      <p:ext uri="{BB962C8B-B14F-4D97-AF65-F5344CB8AC3E}">
        <p14:creationId xmlns:p14="http://schemas.microsoft.com/office/powerpoint/2010/main" val="4236689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rtl="0">
              <a:spcBef>
                <a:spcPts val="0"/>
              </a:spcBef>
              <a:buNone/>
            </a:pPr>
            <a:r>
              <a:rPr lang="en">
                <a:solidFill>
                  <a:schemeClr val="accent5"/>
                </a:solidFill>
              </a:rPr>
              <a:t>Getting help</a:t>
            </a:r>
          </a:p>
        </p:txBody>
      </p:sp>
      <p:sp>
        <p:nvSpPr>
          <p:cNvPr id="153" name="Shape 153"/>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381000" rtl="0">
              <a:spcBef>
                <a:spcPts val="0"/>
              </a:spcBef>
              <a:buSzPct val="100000"/>
              <a:buFont typeface="Oswald"/>
            </a:pPr>
            <a:r>
              <a:rPr lang="en" sz="2400">
                <a:latin typeface="Oswald"/>
                <a:ea typeface="Oswald"/>
                <a:cs typeface="Oswald"/>
                <a:sym typeface="Oswald"/>
              </a:rPr>
              <a:t>Google</a:t>
            </a:r>
          </a:p>
          <a:p>
            <a:pPr marL="457200" lvl="0" indent="-381000" rtl="0">
              <a:spcBef>
                <a:spcPts val="0"/>
              </a:spcBef>
              <a:buSzPct val="100000"/>
              <a:buFont typeface="Oswald"/>
            </a:pPr>
            <a:r>
              <a:rPr lang="en" sz="2400">
                <a:latin typeface="Oswald"/>
                <a:ea typeface="Oswald"/>
                <a:cs typeface="Oswald"/>
                <a:sym typeface="Oswald"/>
              </a:rPr>
              <a:t>??max</a:t>
            </a:r>
          </a:p>
          <a:p>
            <a:pPr marL="457200" lvl="0" indent="-381000" rtl="0">
              <a:spcBef>
                <a:spcPts val="0"/>
              </a:spcBef>
              <a:buSzPct val="100000"/>
              <a:buFont typeface="Oswald"/>
            </a:pPr>
            <a:r>
              <a:rPr lang="en" sz="2400">
                <a:latin typeface="Oswald"/>
                <a:ea typeface="Oswald"/>
                <a:cs typeface="Oswald"/>
                <a:sym typeface="Oswald"/>
              </a:rPr>
              <a:t>Stack Overflow (forum)</a:t>
            </a:r>
          </a:p>
          <a:p>
            <a:pPr marL="457200" lvl="0" indent="-381000" rtl="0">
              <a:spcBef>
                <a:spcPts val="0"/>
              </a:spcBef>
              <a:buSzPct val="100000"/>
              <a:buFont typeface="Oswald"/>
            </a:pPr>
            <a:r>
              <a:rPr lang="en" sz="2400">
                <a:latin typeface="Oswald"/>
                <a:ea typeface="Oswald"/>
                <a:cs typeface="Oswald"/>
                <a:sym typeface="Oswald"/>
              </a:rPr>
              <a:t>R Bloggers</a:t>
            </a:r>
          </a:p>
          <a:p>
            <a:pPr marL="457200" lvl="0" indent="-381000" rtl="0">
              <a:spcBef>
                <a:spcPts val="0"/>
              </a:spcBef>
              <a:buSzPct val="100000"/>
              <a:buFont typeface="Oswald"/>
            </a:pPr>
            <a:r>
              <a:rPr lang="en" sz="2400">
                <a:latin typeface="Oswald"/>
                <a:ea typeface="Oswald"/>
                <a:cs typeface="Oswald"/>
                <a:sym typeface="Oswald"/>
              </a:rPr>
              <a:t>Vignettes</a:t>
            </a:r>
          </a:p>
        </p:txBody>
      </p:sp>
      <p:sp>
        <p:nvSpPr>
          <p:cNvPr id="154" name="Shape 154"/>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243075" y="724200"/>
            <a:ext cx="4045200" cy="2448300"/>
          </a:xfrm>
          <a:prstGeom prst="rect">
            <a:avLst/>
          </a:prstGeom>
        </p:spPr>
        <p:txBody>
          <a:bodyPr lIns="91425" tIns="91425" rIns="91425" bIns="91425" anchor="b" anchorCtr="0">
            <a:noAutofit/>
          </a:bodyPr>
          <a:lstStyle/>
          <a:p>
            <a:pPr lvl="0" rtl="0">
              <a:spcBef>
                <a:spcPts val="0"/>
              </a:spcBef>
              <a:buNone/>
            </a:pPr>
            <a:r>
              <a:rPr lang="en">
                <a:solidFill>
                  <a:schemeClr val="accent5"/>
                </a:solidFill>
              </a:rPr>
              <a:t>Mini Review</a:t>
            </a:r>
          </a:p>
        </p:txBody>
      </p:sp>
      <p:sp>
        <p:nvSpPr>
          <p:cNvPr id="146" name="Shape 146"/>
          <p:cNvSpPr txBox="1">
            <a:spLocks noGrp="1"/>
          </p:cNvSpPr>
          <p:nvPr>
            <p:ph type="body" idx="2"/>
          </p:nvPr>
        </p:nvSpPr>
        <p:spPr>
          <a:xfrm>
            <a:off x="4735102" y="276225"/>
            <a:ext cx="4349573" cy="3695700"/>
          </a:xfrm>
          <a:prstGeom prst="rect">
            <a:avLst/>
          </a:prstGeom>
        </p:spPr>
        <p:txBody>
          <a:bodyPr lIns="91425" tIns="91425" rIns="91425" bIns="91425" anchor="ctr" anchorCtr="0">
            <a:noAutofit/>
          </a:bodyPr>
          <a:lstStyle/>
          <a:p>
            <a:pPr marL="457200" lvl="0" indent="-381000" rtl="0">
              <a:spcBef>
                <a:spcPts val="0"/>
              </a:spcBef>
              <a:buSzPct val="100000"/>
              <a:buFont typeface="Oswald"/>
            </a:pPr>
            <a:endParaRPr lang="EN" sz="2400">
              <a:latin typeface="Oswald"/>
              <a:ea typeface="Oswald"/>
              <a:cs typeface="Oswald"/>
              <a:sym typeface="Oswald"/>
            </a:endParaRPr>
          </a:p>
          <a:p>
            <a:pPr marL="457200" lvl="0" indent="-381000" rtl="0">
              <a:spcBef>
                <a:spcPts val="0"/>
              </a:spcBef>
              <a:buSzPct val="100000"/>
              <a:buFont typeface="Oswald"/>
            </a:pPr>
            <a:r>
              <a:rPr lang="EN" sz="2400">
                <a:latin typeface="Oswald"/>
                <a:ea typeface="Oswald"/>
                <a:cs typeface="Oswald"/>
                <a:sym typeface="Oswald"/>
              </a:rPr>
              <a:t>1. Choose a command and explain it to the person next to you</a:t>
            </a:r>
          </a:p>
          <a:p>
            <a:pPr marL="457200" lvl="0" indent="-381000" rtl="0">
              <a:spcBef>
                <a:spcPts val="0"/>
              </a:spcBef>
              <a:buSzPct val="100000"/>
              <a:buFont typeface="Oswald"/>
            </a:pPr>
            <a:r>
              <a:rPr lang="EN" sz="2400">
                <a:latin typeface="Oswald"/>
                <a:ea typeface="Oswald"/>
                <a:cs typeface="Oswald"/>
                <a:sym typeface="Oswald"/>
              </a:rPr>
              <a:t>2.  What question would you like to ask from the data?</a:t>
            </a:r>
          </a:p>
        </p:txBody>
      </p:sp>
      <p:sp>
        <p:nvSpPr>
          <p:cNvPr id="147" name="Shape 147"/>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Base R Commands: Drilling down into the data </a:t>
            </a:r>
          </a:p>
        </p:txBody>
      </p:sp>
      <p:sp>
        <p:nvSpPr>
          <p:cNvPr id="160" name="Shape 16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sz="2400">
                <a:solidFill>
                  <a:schemeClr val="accent4"/>
                </a:solidFill>
                <a:latin typeface="Courier New"/>
                <a:ea typeface="Courier New"/>
                <a:cs typeface="Courier New"/>
                <a:sym typeface="Courier New"/>
              </a:rPr>
              <a:t>&gt; head(</a:t>
            </a:r>
            <a:r>
              <a:rPr lang="EN" sz="2400" err="1">
                <a:solidFill>
                  <a:schemeClr val="accent4"/>
                </a:solidFill>
                <a:latin typeface="Courier New"/>
                <a:ea typeface="Courier New"/>
                <a:cs typeface="Courier New"/>
                <a:sym typeface="Courier New"/>
              </a:rPr>
              <a:t>flights$origin</a:t>
            </a:r>
            <a:r>
              <a:rPr lang="EN" sz="2400">
                <a:solidFill>
                  <a:schemeClr val="accent4"/>
                </a:solidFill>
                <a:latin typeface="Courier New"/>
                <a:ea typeface="Courier New"/>
                <a:cs typeface="Courier New"/>
                <a:sym typeface="Courier New"/>
              </a:rPr>
              <a:t>)</a:t>
            </a:r>
            <a:endParaRPr lang="EN" sz="2800">
              <a:solidFill>
                <a:srgbClr val="64FFDA"/>
              </a:solidFill>
              <a:latin typeface="Courier New"/>
              <a:ea typeface="Courier New"/>
              <a:cs typeface="Courier New"/>
              <a:sym typeface="Courier New"/>
            </a:endParaRPr>
          </a:p>
          <a:p>
            <a:r>
              <a:rPr lang="EN">
                <a:solidFill>
                  <a:schemeClr val="tx1"/>
                </a:solidFill>
                <a:latin typeface="Courier New"/>
                <a:ea typeface="Courier New"/>
                <a:cs typeface="Courier New"/>
                <a:sym typeface="Courier New"/>
              </a:rPr>
              <a:t>[1] "EWR" "LGA" "JFK" "JFK" "LGA" "EWR"</a:t>
            </a:r>
            <a:endParaRPr lang="EN" sz="2000">
              <a:solidFill>
                <a:schemeClr val="tx1"/>
              </a:solidFill>
              <a:latin typeface="Courier New"/>
              <a:ea typeface="Courier New"/>
              <a:cs typeface="Courier New"/>
              <a:sym typeface="Courier New"/>
            </a:endParaRPr>
          </a:p>
          <a:p>
            <a:pPr lvl="0">
              <a:spcBef>
                <a:spcPts val="0"/>
              </a:spcBef>
              <a:buNone/>
            </a:pPr>
            <a:r>
              <a:rPr lang="EN" sz="2400">
                <a:solidFill>
                  <a:schemeClr val="accent4"/>
                </a:solidFill>
                <a:latin typeface="Courier New"/>
                <a:ea typeface="Courier New"/>
                <a:cs typeface="Courier New"/>
                <a:sym typeface="Courier New"/>
              </a:rPr>
              <a:t>&gt; tail(</a:t>
            </a:r>
            <a:r>
              <a:rPr lang="EN" sz="2400" err="1">
                <a:solidFill>
                  <a:schemeClr val="accent4"/>
                </a:solidFill>
                <a:latin typeface="Courier New"/>
                <a:ea typeface="Courier New"/>
                <a:cs typeface="Courier New"/>
                <a:sym typeface="Courier New"/>
              </a:rPr>
              <a:t>flights$origin</a:t>
            </a:r>
            <a:r>
              <a:rPr lang="EN" sz="2400">
                <a:solidFill>
                  <a:schemeClr val="accent4"/>
                </a:solidFill>
                <a:latin typeface="Courier New"/>
                <a:ea typeface="Courier New"/>
                <a:cs typeface="Courier New"/>
                <a:sym typeface="Courier New"/>
              </a:rPr>
              <a:t>)</a:t>
            </a:r>
            <a:endParaRPr lang="EN" sz="2800">
              <a:solidFill>
                <a:schemeClr val="accent4"/>
              </a:solidFill>
              <a:latin typeface="Courier New"/>
              <a:ea typeface="Courier New"/>
              <a:cs typeface="Courier New"/>
              <a:sym typeface="Courier New"/>
            </a:endParaRPr>
          </a:p>
          <a:p>
            <a:r>
              <a:rPr lang="EN">
                <a:solidFill>
                  <a:schemeClr val="tx1"/>
                </a:solidFill>
                <a:latin typeface="Courier New"/>
                <a:ea typeface="Courier New"/>
                <a:cs typeface="Courier New"/>
                <a:sym typeface="Courier New"/>
              </a:rPr>
              <a:t>[1] "LGA" "JFK" "LGA" "LGA" "LGA" "LGA"</a:t>
            </a:r>
            <a:endParaRPr lang="EN">
              <a:solidFill>
                <a:srgbClr val="CACACA"/>
              </a:solidFill>
              <a:latin typeface="Courier New"/>
              <a:ea typeface="Courier New"/>
              <a:cs typeface="Courier New"/>
              <a:sym typeface="Courier New"/>
            </a:endParaRPr>
          </a:p>
          <a:p>
            <a:pPr lvl="0" rtl="0">
              <a:spcBef>
                <a:spcPts val="0"/>
              </a:spcBef>
              <a:buNone/>
            </a:pPr>
            <a:endParaRPr>
              <a:solidFill>
                <a:schemeClr val="accent4"/>
              </a:solidFill>
              <a:latin typeface="Courier New"/>
              <a:ea typeface="Courier New"/>
              <a:cs typeface="Courier New"/>
              <a:sym typeface="Courier New"/>
            </a:endParaRPr>
          </a:p>
          <a:p>
            <a:pPr lvl="0" rtl="0">
              <a:spcBef>
                <a:spcPts val="0"/>
              </a:spcBef>
              <a:buNone/>
            </a:pPr>
            <a:endParaRPr sz="1200">
              <a:latin typeface="Courier New"/>
              <a:ea typeface="Courier New"/>
              <a:cs typeface="Courier New"/>
              <a:sym typeface="Courier New"/>
            </a:endParaRPr>
          </a:p>
          <a:p>
            <a:pPr lvl="0" rtl="0">
              <a:spcBef>
                <a:spcPts val="0"/>
              </a:spcBef>
              <a:buNone/>
            </a:pPr>
            <a:endParaRPr sz="1200">
              <a:latin typeface="Oswald"/>
              <a:ea typeface="Oswald"/>
              <a:cs typeface="Oswald"/>
              <a:sym typeface="Oswald"/>
            </a:endParaRPr>
          </a:p>
        </p:txBody>
      </p:sp>
      <p:sp>
        <p:nvSpPr>
          <p:cNvPr id="161" name="Shape 161"/>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Base R Commands: Drilling down into the data </a:t>
            </a:r>
          </a:p>
        </p:txBody>
      </p:sp>
      <p:sp>
        <p:nvSpPr>
          <p:cNvPr id="167" name="Shape 1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solidFill>
                  <a:schemeClr val="accent4"/>
                </a:solidFill>
                <a:latin typeface="Courier New"/>
                <a:ea typeface="Courier New"/>
                <a:cs typeface="Courier New"/>
                <a:sym typeface="Courier New"/>
              </a:rPr>
              <a:t>&gt; max(</a:t>
            </a:r>
            <a:r>
              <a:rPr lang="EN" err="1">
                <a:solidFill>
                  <a:schemeClr val="accent4"/>
                </a:solidFill>
                <a:latin typeface="Courier New"/>
                <a:ea typeface="Courier New"/>
                <a:cs typeface="Courier New"/>
                <a:sym typeface="Courier New"/>
              </a:rPr>
              <a:t>flights$arr_delay</a:t>
            </a:r>
            <a:r>
              <a:rPr lang="EN">
                <a:solidFill>
                  <a:schemeClr val="accent4"/>
                </a:solidFill>
                <a:latin typeface="Courier New"/>
                <a:ea typeface="Courier New"/>
                <a:cs typeface="Courier New"/>
                <a:sym typeface="Courier New"/>
              </a:rPr>
              <a:t>, na.rm=TRUE)</a:t>
            </a:r>
          </a:p>
          <a:p>
            <a:pPr lvl="0">
              <a:spcBef>
                <a:spcPts val="0"/>
              </a:spcBef>
              <a:buNone/>
            </a:pPr>
            <a:endParaRPr>
              <a:solidFill>
                <a:schemeClr val="accent4"/>
              </a:solidFill>
              <a:latin typeface="Courier New"/>
              <a:ea typeface="Courier New"/>
              <a:cs typeface="Courier New"/>
              <a:sym typeface="Courier New"/>
            </a:endParaRPr>
          </a:p>
          <a:p>
            <a:pPr lvl="0">
              <a:spcBef>
                <a:spcPts val="0"/>
              </a:spcBef>
              <a:buNone/>
            </a:pPr>
            <a:r>
              <a:rPr lang="EN">
                <a:solidFill>
                  <a:schemeClr val="accent4"/>
                </a:solidFill>
                <a:latin typeface="Courier New"/>
                <a:ea typeface="Courier New"/>
                <a:cs typeface="Courier New"/>
                <a:sym typeface="Courier New"/>
              </a:rPr>
              <a:t>&gt; min(</a:t>
            </a:r>
            <a:r>
              <a:rPr lang="EN" err="1">
                <a:solidFill>
                  <a:schemeClr val="accent4"/>
                </a:solidFill>
                <a:latin typeface="Courier New"/>
                <a:ea typeface="Courier New"/>
                <a:cs typeface="Courier New"/>
                <a:sym typeface="Courier New"/>
              </a:rPr>
              <a:t>flights$arr_delay</a:t>
            </a:r>
            <a:r>
              <a:rPr lang="EN">
                <a:solidFill>
                  <a:schemeClr val="accent4"/>
                </a:solidFill>
                <a:latin typeface="Courier New"/>
                <a:ea typeface="Courier New"/>
                <a:cs typeface="Courier New"/>
                <a:sym typeface="Courier New"/>
              </a:rPr>
              <a:t>, na.rm-TRUE)</a:t>
            </a:r>
          </a:p>
          <a:p>
            <a:pPr lvl="0">
              <a:spcBef>
                <a:spcPts val="0"/>
              </a:spcBef>
              <a:buNone/>
            </a:pPr>
            <a:endParaRPr>
              <a:solidFill>
                <a:schemeClr val="accent4"/>
              </a:solidFill>
              <a:latin typeface="Courier New"/>
              <a:ea typeface="Courier New"/>
              <a:cs typeface="Courier New"/>
              <a:sym typeface="Courier New"/>
            </a:endParaRPr>
          </a:p>
          <a:p>
            <a:pPr lvl="0" rtl="0">
              <a:spcBef>
                <a:spcPts val="0"/>
              </a:spcBef>
              <a:buNone/>
            </a:pPr>
            <a:r>
              <a:rPr lang="EN">
                <a:solidFill>
                  <a:schemeClr val="accent4"/>
                </a:solidFill>
                <a:latin typeface="Courier New"/>
                <a:ea typeface="Courier New"/>
                <a:cs typeface="Courier New"/>
                <a:sym typeface="Courier New"/>
              </a:rPr>
              <a:t>Getting help: how would you find the average? </a:t>
            </a:r>
          </a:p>
          <a:p>
            <a:pPr lvl="0" rtl="0">
              <a:spcBef>
                <a:spcPts val="0"/>
              </a:spcBef>
              <a:buNone/>
            </a:pPr>
            <a:endParaRPr sz="1200">
              <a:latin typeface="Courier New"/>
              <a:ea typeface="Courier New"/>
              <a:cs typeface="Courier New"/>
              <a:sym typeface="Courier New"/>
            </a:endParaRPr>
          </a:p>
          <a:p>
            <a:pPr lvl="0" rtl="0">
              <a:spcBef>
                <a:spcPts val="0"/>
              </a:spcBef>
              <a:buNone/>
            </a:pPr>
            <a:endParaRPr sz="1200">
              <a:latin typeface="Oswald"/>
              <a:ea typeface="Oswald"/>
              <a:cs typeface="Oswald"/>
              <a:sym typeface="Oswald"/>
            </a:endParaRPr>
          </a:p>
        </p:txBody>
      </p:sp>
      <p:sp>
        <p:nvSpPr>
          <p:cNvPr id="168" name="Shape 168"/>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133350"/>
            <a:ext cx="8520600" cy="572700"/>
          </a:xfrm>
        </p:spPr>
        <p:txBody>
          <a:bodyPr/>
          <a:lstStyle/>
          <a:p>
            <a:r>
              <a:rPr lang="EN-US">
                <a:solidFill>
                  <a:srgbClr val="FFC000"/>
                </a:solidFill>
              </a:rPr>
              <a:t>Segue into Basic R Programming</a:t>
            </a:r>
          </a:p>
        </p:txBody>
      </p:sp>
      <p:sp>
        <p:nvSpPr>
          <p:cNvPr id="3" name="TextBox 2"/>
          <p:cNvSpPr txBox="1"/>
          <p:nvPr/>
        </p:nvSpPr>
        <p:spPr>
          <a:xfrm>
            <a:off x="333375" y="876300"/>
            <a:ext cx="8518525" cy="4093428"/>
          </a:xfrm>
          <a:prstGeom prst="rect">
            <a:avLst/>
          </a:prstGeom>
        </p:spPr>
        <p:txBody>
          <a:bodyPr rtlCol="0">
            <a:spAutoFit/>
          </a:bodyPr>
          <a:lstStyle/>
          <a:p>
            <a:r>
              <a:rPr lang="EN-US" sz="2000">
                <a:solidFill>
                  <a:srgbClr val="0BFFC4"/>
                </a:solidFill>
                <a:latin typeface="Franklin Gothic Medium"/>
              </a:rPr>
              <a:t>1.    Calling functions</a:t>
            </a:r>
          </a:p>
          <a:p>
            <a:pPr marL="457200" indent="-457200">
              <a:buFont typeface="+mj-lt"/>
              <a:buAutoNum type="arabicPeriod"/>
            </a:pPr>
            <a:endParaRPr lang="EN-US" sz="2000">
              <a:solidFill>
                <a:srgbClr val="FFFFFF"/>
              </a:solidFill>
              <a:latin typeface="Franklin Gothic Medium"/>
            </a:endParaRPr>
          </a:p>
          <a:p>
            <a:r>
              <a:rPr lang="EN-US" sz="2000">
                <a:solidFill>
                  <a:srgbClr val="FFFFFF"/>
                </a:solidFill>
                <a:latin typeface="Franklin Gothic Medium"/>
              </a:rPr>
              <a:t>summary(), </a:t>
            </a:r>
            <a:r>
              <a:rPr lang="EN-US" sz="2000" err="1">
                <a:solidFill>
                  <a:srgbClr val="FFFFFF"/>
                </a:solidFill>
                <a:latin typeface="Franklin Gothic Medium"/>
              </a:rPr>
              <a:t>str</a:t>
            </a:r>
            <a:r>
              <a:rPr lang="EN-US" sz="2000">
                <a:solidFill>
                  <a:srgbClr val="FFFFFF"/>
                </a:solidFill>
                <a:latin typeface="Franklin Gothic Medium"/>
              </a:rPr>
              <a:t>() etc. are called "functions" that we "call" to get R to do things for us</a:t>
            </a:r>
          </a:p>
          <a:p>
            <a:pPr marL="457200" indent="-457200">
              <a:buFont typeface="+mj-lt"/>
              <a:buAutoNum type="arabicPeriod"/>
            </a:pPr>
            <a:endParaRPr lang="EN-US" sz="2000">
              <a:solidFill>
                <a:srgbClr val="FFFFFF"/>
              </a:solidFill>
              <a:latin typeface="Franklin Gothic Medium"/>
            </a:endParaRPr>
          </a:p>
          <a:p>
            <a:r>
              <a:rPr lang="EN-US" sz="2000">
                <a:solidFill>
                  <a:srgbClr val="0BFFC4"/>
                </a:solidFill>
                <a:latin typeface="Franklin Gothic Medium"/>
              </a:rPr>
              <a:t>2.    R is a calculator</a:t>
            </a:r>
          </a:p>
          <a:p>
            <a:endParaRPr lang="EN-US" sz="2000">
              <a:solidFill>
                <a:srgbClr val="FFFFFF"/>
              </a:solidFill>
              <a:latin typeface="Franklin Gothic Medium"/>
            </a:endParaRPr>
          </a:p>
          <a:p>
            <a:r>
              <a:rPr lang="EN-US" sz="2000">
                <a:solidFill>
                  <a:srgbClr val="FFFFFF"/>
                </a:solidFill>
                <a:latin typeface="Franklin Gothic Medium"/>
              </a:rPr>
              <a:t>Example: sin(pi/4)</a:t>
            </a:r>
          </a:p>
          <a:p>
            <a:r>
              <a:rPr lang="EN-US" sz="2000">
                <a:solidFill>
                  <a:srgbClr val="FFFFFF"/>
                </a:solidFill>
                <a:latin typeface="Franklin Gothic Medium"/>
              </a:rPr>
              <a:t>Example: 1/400*50</a:t>
            </a:r>
          </a:p>
          <a:p>
            <a:endParaRPr lang="EN-US" sz="2000">
              <a:solidFill>
                <a:srgbClr val="FFFFFF"/>
              </a:solidFill>
              <a:latin typeface="Franklin Gothic Medium"/>
            </a:endParaRPr>
          </a:p>
          <a:p>
            <a:r>
              <a:rPr lang="EN-US" sz="2000">
                <a:solidFill>
                  <a:srgbClr val="0BFFC4"/>
                </a:solidFill>
                <a:latin typeface="Franklin Gothic Medium"/>
              </a:rPr>
              <a:t>3.    Creating Objects and Assigning Names</a:t>
            </a:r>
          </a:p>
          <a:p>
            <a:pPr marL="457200" indent="-457200">
              <a:buFont typeface="+mj-lt"/>
              <a:buAutoNum type="arabicPeriod"/>
            </a:pPr>
            <a:endParaRPr lang="EN-US" sz="2000">
              <a:solidFill>
                <a:srgbClr val="FFFFFF"/>
              </a:solidFill>
              <a:latin typeface="Franklin Gothic Medium"/>
            </a:endParaRPr>
          </a:p>
          <a:p>
            <a:r>
              <a:rPr lang="EN-US" sz="2000" err="1">
                <a:solidFill>
                  <a:srgbClr val="FFFFFF"/>
                </a:solidFill>
                <a:latin typeface="Franklin Gothic Medium"/>
              </a:rPr>
              <a:t>data_summary</a:t>
            </a:r>
            <a:r>
              <a:rPr lang="EN-US" sz="2000">
                <a:solidFill>
                  <a:srgbClr val="FFFFFF"/>
                </a:solidFill>
                <a:latin typeface="Franklin Gothic Medium"/>
              </a:rPr>
              <a:t> &lt;- summary(arrivals)  *note the snake case </a:t>
            </a:r>
          </a:p>
        </p:txBody>
      </p:sp>
    </p:spTree>
    <p:extLst>
      <p:ext uri="{BB962C8B-B14F-4D97-AF65-F5344CB8AC3E}">
        <p14:creationId xmlns:p14="http://schemas.microsoft.com/office/powerpoint/2010/main" val="38905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rtl="0">
              <a:spcBef>
                <a:spcPts val="0"/>
              </a:spcBef>
              <a:buNone/>
            </a:pPr>
            <a:r>
              <a:rPr lang="en">
                <a:solidFill>
                  <a:schemeClr val="accent5"/>
                </a:solidFill>
              </a:rPr>
              <a:t>Recitation</a:t>
            </a:r>
          </a:p>
        </p:txBody>
      </p:sp>
      <p:sp>
        <p:nvSpPr>
          <p:cNvPr id="174" name="Shape 174"/>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381000" rtl="0">
              <a:spcBef>
                <a:spcPts val="0"/>
              </a:spcBef>
              <a:buSzPct val="100000"/>
              <a:buFont typeface="Oswald"/>
            </a:pPr>
            <a:r>
              <a:rPr lang="EN" sz="2400">
                <a:latin typeface="Oswald"/>
                <a:ea typeface="Oswald"/>
                <a:cs typeface="Oswald"/>
                <a:sym typeface="Oswald"/>
              </a:rPr>
              <a:t>The </a:t>
            </a:r>
            <a:r>
              <a:rPr lang="EN" sz="2400" err="1">
                <a:latin typeface="Oswald"/>
                <a:ea typeface="Oswald"/>
                <a:cs typeface="Oswald"/>
                <a:sym typeface="Oswald"/>
              </a:rPr>
              <a:t>motherTongue</a:t>
            </a:r>
            <a:r>
              <a:rPr lang="EN" sz="2400">
                <a:latin typeface="Oswald"/>
                <a:ea typeface="Oswald"/>
                <a:cs typeface="Oswald"/>
                <a:sym typeface="Oswald"/>
              </a:rPr>
              <a:t> dataset contains the </a:t>
            </a:r>
            <a:r>
              <a:rPr lang="EN" sz="1500" b="1">
                <a:solidFill>
                  <a:schemeClr val="accent2"/>
                </a:solidFill>
                <a:latin typeface="Roboto"/>
                <a:ea typeface="Roboto"/>
                <a:cs typeface="Roboto"/>
                <a:sym typeface="Roboto"/>
                <a:hlinkClick r:id="rId3"/>
              </a:rPr>
              <a:t>Percentage of GCE O-Level Students Who Passed Mother Tongue Language</a:t>
            </a:r>
          </a:p>
          <a:p>
            <a:pPr marL="457200" lvl="0" indent="-381000" rtl="0">
              <a:spcBef>
                <a:spcPts val="0"/>
              </a:spcBef>
              <a:buSzPct val="100000"/>
              <a:buFont typeface="Oswald"/>
            </a:pPr>
            <a:r>
              <a:rPr lang="EN" sz="2400">
                <a:latin typeface="Oswald"/>
                <a:ea typeface="Oswald"/>
                <a:cs typeface="Oswald"/>
                <a:sym typeface="Oswald"/>
              </a:rPr>
              <a:t>Download the data</a:t>
            </a:r>
          </a:p>
          <a:p>
            <a:pPr marL="457200" lvl="0" indent="-381000" rtl="0">
              <a:spcBef>
                <a:spcPts val="0"/>
              </a:spcBef>
              <a:buSzPct val="100000"/>
              <a:buFont typeface="Oswald"/>
            </a:pPr>
            <a:r>
              <a:rPr lang="EN" sz="2400">
                <a:latin typeface="Oswald"/>
                <a:ea typeface="Oswald"/>
                <a:cs typeface="Oswald"/>
                <a:sym typeface="Oswald"/>
              </a:rPr>
              <a:t>How would you use </a:t>
            </a:r>
            <a:r>
              <a:rPr lang="EN" sz="2400" err="1">
                <a:latin typeface="Oswald"/>
                <a:ea typeface="Oswald"/>
                <a:cs typeface="Oswald"/>
                <a:sym typeface="Oswald"/>
              </a:rPr>
              <a:t>baseR</a:t>
            </a:r>
            <a:r>
              <a:rPr lang="EN" sz="2400">
                <a:latin typeface="Oswald"/>
                <a:ea typeface="Oswald"/>
                <a:cs typeface="Oswald"/>
                <a:sym typeface="Oswald"/>
              </a:rPr>
              <a:t> commands to explore the data?</a:t>
            </a:r>
          </a:p>
        </p:txBody>
      </p:sp>
      <p:sp>
        <p:nvSpPr>
          <p:cNvPr id="175" name="Shape 175"/>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231875" y="1716600"/>
            <a:ext cx="4045200" cy="1710300"/>
          </a:xfrm>
          <a:prstGeom prst="rect">
            <a:avLst/>
          </a:prstGeom>
        </p:spPr>
        <p:txBody>
          <a:bodyPr lIns="91425" tIns="91425" rIns="91425" bIns="91425" anchor="b" anchorCtr="0">
            <a:noAutofit/>
          </a:bodyPr>
          <a:lstStyle/>
          <a:p>
            <a:pPr lvl="0" rtl="0">
              <a:spcBef>
                <a:spcPts val="0"/>
              </a:spcBef>
              <a:buNone/>
            </a:pPr>
            <a:r>
              <a:rPr lang="en">
                <a:solidFill>
                  <a:schemeClr val="accent5"/>
                </a:solidFill>
              </a:rPr>
              <a:t>What have we learnt?</a:t>
            </a:r>
          </a:p>
        </p:txBody>
      </p:sp>
      <p:sp>
        <p:nvSpPr>
          <p:cNvPr id="181" name="Shape 181"/>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381000" rtl="0">
              <a:spcBef>
                <a:spcPts val="0"/>
              </a:spcBef>
              <a:buSzPct val="100000"/>
              <a:buFont typeface="Oswald"/>
            </a:pPr>
            <a:r>
              <a:rPr lang="EN" sz="2400">
                <a:latin typeface="Oswald"/>
                <a:ea typeface="Oswald"/>
                <a:cs typeface="Oswald"/>
                <a:sym typeface="Oswald"/>
              </a:rPr>
              <a:t>Interacting with </a:t>
            </a:r>
            <a:r>
              <a:rPr lang="EN" sz="2400" err="1">
                <a:latin typeface="Oswald"/>
                <a:ea typeface="Oswald"/>
                <a:cs typeface="Oswald"/>
                <a:sym typeface="Oswald"/>
              </a:rPr>
              <a:t>RStudio</a:t>
            </a:r>
          </a:p>
          <a:p>
            <a:pPr marL="457200" lvl="0" indent="-381000" rtl="0">
              <a:spcBef>
                <a:spcPts val="0"/>
              </a:spcBef>
              <a:buSzPct val="100000"/>
              <a:buFont typeface="Oswald"/>
            </a:pPr>
            <a:r>
              <a:rPr lang="EN" sz="2400">
                <a:latin typeface="Oswald"/>
                <a:ea typeface="Oswald"/>
                <a:cs typeface="Oswald"/>
                <a:sym typeface="Oswald"/>
              </a:rPr>
              <a:t>Navigating directories</a:t>
            </a:r>
          </a:p>
          <a:p>
            <a:pPr marL="457200" lvl="0" indent="-381000" rtl="0">
              <a:spcBef>
                <a:spcPts val="0"/>
              </a:spcBef>
              <a:buSzPct val="100000"/>
              <a:buFont typeface="Oswald"/>
            </a:pPr>
            <a:r>
              <a:rPr lang="EN" sz="2400">
                <a:latin typeface="Oswald"/>
                <a:ea typeface="Oswald"/>
                <a:cs typeface="Oswald"/>
                <a:sym typeface="Oswald"/>
              </a:rPr>
              <a:t>Loading data</a:t>
            </a:r>
          </a:p>
          <a:p>
            <a:pPr marL="457200" lvl="0" indent="-381000" rtl="0">
              <a:spcBef>
                <a:spcPts val="0"/>
              </a:spcBef>
              <a:buSzPct val="100000"/>
              <a:buFont typeface="Oswald"/>
            </a:pPr>
            <a:r>
              <a:rPr lang="EN" sz="2400">
                <a:latin typeface="Oswald"/>
                <a:ea typeface="Oswald"/>
                <a:cs typeface="Oswald"/>
                <a:sym typeface="Oswald"/>
              </a:rPr>
              <a:t>Exploring data with basic commands </a:t>
            </a:r>
          </a:p>
        </p:txBody>
      </p:sp>
      <p:sp>
        <p:nvSpPr>
          <p:cNvPr id="182" name="Shape 182"/>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rtl="0">
              <a:spcBef>
                <a:spcPts val="0"/>
              </a:spcBef>
              <a:buNone/>
            </a:pPr>
            <a:r>
              <a:rPr lang="EN">
                <a:solidFill>
                  <a:schemeClr val="accent5"/>
                </a:solidFill>
              </a:rPr>
              <a:t>If you want to level up, explore:</a:t>
            </a:r>
            <a:endParaRPr lang="en">
              <a:solidFill>
                <a:schemeClr val="accent5"/>
              </a:solidFill>
            </a:endParaRPr>
          </a:p>
        </p:txBody>
      </p:sp>
      <p:sp>
        <p:nvSpPr>
          <p:cNvPr id="188" name="Shape 188"/>
          <p:cNvSpPr txBox="1">
            <a:spLocks noGrp="1"/>
          </p:cNvSpPr>
          <p:nvPr>
            <p:ph type="body" idx="2"/>
          </p:nvPr>
        </p:nvSpPr>
        <p:spPr>
          <a:xfrm>
            <a:off x="4905375" y="466725"/>
            <a:ext cx="3837000" cy="3695100"/>
          </a:xfrm>
          <a:prstGeom prst="rect">
            <a:avLst/>
          </a:prstGeom>
        </p:spPr>
        <p:txBody>
          <a:bodyPr lIns="91425" tIns="91425" rIns="91425" bIns="91425" anchor="ctr" anchorCtr="0">
            <a:noAutofit/>
          </a:bodyPr>
          <a:lstStyle/>
          <a:p>
            <a:pPr marL="457200" lvl="0" indent="-381000" rtl="0">
              <a:spcBef>
                <a:spcPts val="0"/>
              </a:spcBef>
              <a:buSzPct val="100000"/>
              <a:buFont typeface="Oswald"/>
            </a:pPr>
            <a:r>
              <a:rPr lang="EN" sz="2400">
                <a:latin typeface="Oswald"/>
                <a:ea typeface="Oswald"/>
                <a:cs typeface="Oswald"/>
                <a:sym typeface="Oswald"/>
              </a:rPr>
              <a:t>subset() function</a:t>
            </a:r>
          </a:p>
          <a:p>
            <a:pPr marL="457200" lvl="0" indent="-381000" rtl="0">
              <a:spcBef>
                <a:spcPts val="0"/>
              </a:spcBef>
              <a:buSzPct val="100000"/>
              <a:buFont typeface="Oswald"/>
            </a:pPr>
            <a:r>
              <a:rPr lang="EN" sz="2400">
                <a:latin typeface="Oswald"/>
                <a:ea typeface="Oswald"/>
                <a:cs typeface="Oswald"/>
                <a:sym typeface="Oswald"/>
              </a:rPr>
              <a:t>apply() family of functions</a:t>
            </a:r>
            <a:endParaRPr lang="EN" sz="2400">
              <a:solidFill>
                <a:schemeClr val="tx1"/>
              </a:solidFill>
              <a:latin typeface="Oswald"/>
              <a:ea typeface="Oswald"/>
              <a:cs typeface="Oswald"/>
              <a:sym typeface="Oswald"/>
            </a:endParaRPr>
          </a:p>
          <a:p>
            <a:pPr marL="457200" lvl="0" indent="-381000" rtl="0">
              <a:spcBef>
                <a:spcPts val="0"/>
              </a:spcBef>
              <a:buSzPct val="100000"/>
              <a:buFont typeface="Oswald"/>
            </a:pPr>
            <a:r>
              <a:rPr lang="EN" sz="2400">
                <a:latin typeface="Oswald"/>
                <a:ea typeface="Oswald"/>
                <a:cs typeface="Oswald"/>
                <a:sym typeface="Oswald"/>
              </a:rPr>
              <a:t>Slicing in base R</a:t>
            </a:r>
          </a:p>
        </p:txBody>
      </p:sp>
      <p:sp>
        <p:nvSpPr>
          <p:cNvPr id="189" name="Shape 189"/>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65500" y="1081400"/>
            <a:ext cx="4045200" cy="1710300"/>
          </a:xfrm>
          <a:prstGeom prst="rect">
            <a:avLst/>
          </a:prstGeom>
        </p:spPr>
        <p:txBody>
          <a:bodyPr lIns="91425" tIns="91425" rIns="91425" bIns="91425" anchor="b" anchorCtr="0">
            <a:noAutofit/>
          </a:bodyPr>
          <a:lstStyle/>
          <a:p>
            <a:pPr lvl="0">
              <a:spcBef>
                <a:spcPts val="0"/>
              </a:spcBef>
              <a:buNone/>
            </a:pPr>
            <a:r>
              <a:rPr lang="EN">
                <a:solidFill>
                  <a:schemeClr val="accent5"/>
                </a:solidFill>
              </a:rPr>
              <a:t>Session Roadmap</a:t>
            </a:r>
            <a:endParaRPr lang="en">
              <a:solidFill>
                <a:schemeClr val="accent5"/>
              </a:solidFill>
            </a:endParaRPr>
          </a:p>
        </p:txBody>
      </p:sp>
      <p:sp>
        <p:nvSpPr>
          <p:cNvPr id="67" name="Shape 67"/>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228600" rtl="0">
              <a:spcBef>
                <a:spcPts val="0"/>
              </a:spcBef>
              <a:buFont typeface="Oswald"/>
            </a:pPr>
            <a:r>
              <a:rPr lang="EN">
                <a:solidFill>
                  <a:srgbClr val="000000"/>
                </a:solidFill>
                <a:latin typeface="Oswald"/>
                <a:ea typeface="Oswald"/>
                <a:cs typeface="Oswald"/>
                <a:sym typeface="Oswald"/>
              </a:rPr>
              <a:t>Introduction: NYC Taxi Data illustrates the data science workflow</a:t>
            </a:r>
            <a:endParaRPr lang="en">
              <a:solidFill>
                <a:srgbClr val="000000"/>
              </a:solidFill>
              <a:latin typeface="Oswald"/>
              <a:ea typeface="Oswald"/>
              <a:cs typeface="Oswald"/>
              <a:sym typeface="Oswald"/>
            </a:endParaRPr>
          </a:p>
          <a:p>
            <a:pPr marL="457200" indent="-228600">
              <a:buClr>
                <a:srgbClr val="000000"/>
              </a:buClr>
              <a:buFont typeface="Oswald"/>
            </a:pPr>
            <a:r>
              <a:rPr lang="EN">
                <a:solidFill>
                  <a:srgbClr val="000000"/>
                </a:solidFill>
                <a:latin typeface="Oswald"/>
                <a:ea typeface="Oswald"/>
                <a:cs typeface="Oswald"/>
                <a:sym typeface="Oswald"/>
              </a:rPr>
              <a:t>Discussion - Why are we learning R? </a:t>
            </a:r>
          </a:p>
          <a:p>
            <a:pPr marL="457200" indent="-228600">
              <a:buFont typeface="Oswald"/>
            </a:pPr>
            <a:r>
              <a:rPr lang="EN">
                <a:solidFill>
                  <a:srgbClr val="000000"/>
                </a:solidFill>
                <a:latin typeface="Oswald"/>
                <a:ea typeface="Oswald"/>
                <a:cs typeface="Oswald"/>
                <a:sym typeface="Oswald"/>
              </a:rPr>
              <a:t>Overview of Beginner Concepts</a:t>
            </a:r>
          </a:p>
          <a:p>
            <a:pPr marL="457200" indent="-228600">
              <a:buClr>
                <a:srgbClr val="000000"/>
              </a:buClr>
              <a:buFont typeface="Oswald"/>
            </a:pPr>
            <a:r>
              <a:rPr lang="EN">
                <a:solidFill>
                  <a:srgbClr val="000000"/>
                </a:solidFill>
                <a:latin typeface="Oswald"/>
                <a:ea typeface="Oswald"/>
                <a:cs typeface="Oswald"/>
                <a:sym typeface="Oswald"/>
              </a:rPr>
              <a:t>Beginner Concepts one-by-one</a:t>
            </a:r>
          </a:p>
          <a:p>
            <a:pPr marL="914400" lvl="1" indent="-228600">
              <a:buClr>
                <a:srgbClr val="CC4125"/>
              </a:buClr>
              <a:buFont typeface="Oswald"/>
            </a:pPr>
            <a:r>
              <a:rPr lang="EN">
                <a:solidFill>
                  <a:srgbClr val="CC4125"/>
                </a:solidFill>
                <a:latin typeface="Oswald"/>
                <a:ea typeface="Oswald"/>
                <a:cs typeface="Oswald"/>
                <a:sym typeface="Oswald"/>
              </a:rPr>
              <a:t>dataset: who’s coming into New York?</a:t>
            </a:r>
          </a:p>
          <a:p>
            <a:pPr marL="457200" indent="-228600">
              <a:buClr>
                <a:srgbClr val="000000"/>
              </a:buClr>
              <a:buFont typeface="Oswald"/>
            </a:pPr>
            <a:r>
              <a:rPr lang="EN">
                <a:solidFill>
                  <a:srgbClr val="000000"/>
                </a:solidFill>
                <a:latin typeface="Oswald"/>
                <a:ea typeface="Oswald"/>
                <a:cs typeface="Oswald"/>
                <a:sym typeface="Oswald"/>
              </a:rPr>
              <a:t>Recitation (consolidation and extension) </a:t>
            </a:r>
          </a:p>
          <a:p>
            <a:pPr marL="914400" lvl="1" indent="-228600">
              <a:buClr>
                <a:srgbClr val="E06666"/>
              </a:buClr>
              <a:buFont typeface="Oswald"/>
            </a:pPr>
            <a:r>
              <a:rPr lang="EN">
                <a:solidFill>
                  <a:srgbClr val="E06666"/>
                </a:solidFill>
                <a:latin typeface="Oswald"/>
                <a:ea typeface="Oswald"/>
                <a:cs typeface="Oswald"/>
                <a:sym typeface="Oswald"/>
              </a:rPr>
              <a:t>dataset: mother-tongue exams  </a:t>
            </a:r>
          </a:p>
        </p:txBody>
      </p:sp>
      <p:sp>
        <p:nvSpPr>
          <p:cNvPr id="68" name="Shape 68"/>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science.png"/>
          <p:cNvPicPr>
            <a:picLocks noChangeAspect="1"/>
          </p:cNvPicPr>
          <p:nvPr/>
        </p:nvPicPr>
        <p:blipFill>
          <a:blip r:embed="rId3"/>
          <a:stretch>
            <a:fillRect/>
          </a:stretch>
        </p:blipFill>
        <p:spPr>
          <a:xfrm>
            <a:off x="1423746" y="1657350"/>
            <a:ext cx="6660042" cy="2454545"/>
          </a:xfrm>
          <a:prstGeom prst="rect">
            <a:avLst/>
          </a:prstGeom>
        </p:spPr>
      </p:pic>
      <p:sp>
        <p:nvSpPr>
          <p:cNvPr id="3" name="TextBox 2"/>
          <p:cNvSpPr txBox="1"/>
          <p:nvPr/>
        </p:nvSpPr>
        <p:spPr>
          <a:xfrm>
            <a:off x="1409560" y="533400"/>
            <a:ext cx="6691453" cy="954088"/>
          </a:xfrm>
          <a:prstGeom prst="rect">
            <a:avLst/>
          </a:prstGeom>
        </p:spPr>
        <p:txBody>
          <a:bodyPr wrap="square" rtlCol="0" anchor="t">
            <a:spAutoFit/>
          </a:bodyPr>
          <a:lstStyle/>
          <a:p>
            <a:pPr algn="ctr"/>
            <a:r>
              <a:rPr lang="EN-US" sz="2800">
                <a:solidFill>
                  <a:srgbClr val="FFC000"/>
                </a:solidFill>
                <a:latin typeface="Franklin Gothic Medium"/>
              </a:rPr>
              <a:t>If you only learn one thing - </a:t>
            </a:r>
            <a:endParaRPr lang="en-US" sz="2800">
              <a:solidFill>
                <a:srgbClr val="FFC000"/>
              </a:solidFill>
              <a:latin typeface="Franklin Gothic Medium"/>
            </a:endParaRPr>
          </a:p>
          <a:p>
            <a:pPr algn="ctr"/>
            <a:r>
              <a:rPr lang="EN-US" sz="2800">
                <a:solidFill>
                  <a:srgbClr val="FFC000"/>
                </a:solidFill>
                <a:latin typeface="Franklin Gothic Medium"/>
              </a:rPr>
              <a:t>Data Science Workflow</a:t>
            </a:r>
            <a:endParaRPr lang="EN-US" sz="2800">
              <a:solidFill>
                <a:schemeClr val="tx1"/>
              </a:solidFill>
              <a:latin typeface="Franklin Gothic Medium"/>
            </a:endParaRPr>
          </a:p>
        </p:txBody>
      </p:sp>
    </p:spTree>
    <p:extLst>
      <p:ext uri="{BB962C8B-B14F-4D97-AF65-F5344CB8AC3E}">
        <p14:creationId xmlns:p14="http://schemas.microsoft.com/office/powerpoint/2010/main" val="235818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lnSpc>
                <a:spcPct val="120000"/>
              </a:lnSpc>
              <a:spcBef>
                <a:spcPts val="0"/>
              </a:spcBef>
              <a:buClr>
                <a:schemeClr val="dk1"/>
              </a:buClr>
              <a:buSzPct val="36666"/>
              <a:buFont typeface="Arial"/>
              <a:buNone/>
            </a:pPr>
            <a:r>
              <a:rPr lang="EN" sz="3000" b="1">
                <a:solidFill>
                  <a:schemeClr val="hlink"/>
                </a:solidFill>
                <a:latin typeface="Georgia"/>
                <a:ea typeface="Georgia"/>
                <a:cs typeface="Georgia"/>
                <a:sym typeface="Georgia"/>
                <a:hlinkClick r:id="rId3"/>
              </a:rPr>
              <a:t>Analyzing 1.1 Billion NYC Taxi and Uber Trips, with a Vengeance</a:t>
            </a:r>
          </a:p>
          <a:p>
            <a:pPr lvl="0" rtl="0">
              <a:spcBef>
                <a:spcPts val="0"/>
              </a:spcBef>
              <a:buNone/>
            </a:pPr>
            <a:endParaRPr/>
          </a:p>
        </p:txBody>
      </p:sp>
      <p:sp>
        <p:nvSpPr>
          <p:cNvPr id="74" name="Shape 74"/>
          <p:cNvSpPr txBox="1">
            <a:spLocks noGrp="1"/>
          </p:cNvSpPr>
          <p:nvPr>
            <p:ph type="body" idx="1"/>
          </p:nvPr>
        </p:nvSpPr>
        <p:spPr>
          <a:xfrm>
            <a:off x="362040" y="1809750"/>
            <a:ext cx="5436900" cy="3416400"/>
          </a:xfrm>
          <a:prstGeom prst="rect">
            <a:avLst/>
          </a:prstGeom>
        </p:spPr>
        <p:txBody>
          <a:bodyPr lIns="91425" tIns="91425" rIns="91425" bIns="91425" anchor="t" anchorCtr="0">
            <a:noAutofit/>
          </a:bodyPr>
          <a:lstStyle/>
          <a:p>
            <a:pPr lvl="0" rtl="0">
              <a:spcBef>
                <a:spcPts val="0"/>
              </a:spcBef>
              <a:buNone/>
            </a:pPr>
            <a:r>
              <a:rPr lang="EN" b="1">
                <a:solidFill>
                  <a:schemeClr val="accent4"/>
                </a:solidFill>
                <a:latin typeface="Georgia"/>
                <a:ea typeface="Georgia"/>
                <a:cs typeface="Georgia"/>
                <a:sym typeface="Georgia"/>
              </a:rPr>
              <a:t>Question</a:t>
            </a:r>
          </a:p>
          <a:p>
            <a:r>
              <a:rPr lang="EN">
                <a:solidFill>
                  <a:srgbClr val="FFFFFF"/>
                </a:solidFill>
                <a:latin typeface="Georgia"/>
                <a:ea typeface="Georgia"/>
                <a:cs typeface="Georgia"/>
                <a:sym typeface="Georgia"/>
              </a:rPr>
              <a:t>What time do investment bankers get to work? </a:t>
            </a:r>
            <a:endParaRPr lang="en">
              <a:solidFill>
                <a:srgbClr val="FFFFFF"/>
              </a:solidFill>
              <a:latin typeface="Georgia"/>
              <a:ea typeface="Georgia"/>
              <a:cs typeface="Georgia"/>
              <a:sym typeface="Georgia"/>
            </a:endParaRPr>
          </a:p>
          <a:p>
            <a:pPr lvl="0" rtl="0">
              <a:spcBef>
                <a:spcPts val="0"/>
              </a:spcBef>
              <a:buNone/>
            </a:pPr>
            <a:r>
              <a:rPr lang="EN" b="1" i="1">
                <a:solidFill>
                  <a:srgbClr val="FFFFFF"/>
                </a:solidFill>
                <a:latin typeface="Georgia"/>
                <a:ea typeface="Georgia"/>
                <a:cs typeface="Georgia"/>
                <a:sym typeface="Georgia"/>
              </a:rPr>
              <a:t>In the movie Die Hard, Could Bruce Willis and Samuel L. Jackson have made it from 72nd and Broadway to Wall Street in less than 30 minutes? </a:t>
            </a:r>
            <a:endParaRPr lang="en" b="1" i="1">
              <a:solidFill>
                <a:srgbClr val="FFFFFF"/>
              </a:solidFill>
              <a:latin typeface="Georgia"/>
              <a:ea typeface="Georgia"/>
              <a:cs typeface="Georgia"/>
              <a:sym typeface="Georgia"/>
            </a:endParaRPr>
          </a:p>
          <a:p>
            <a:pPr lvl="0" algn="r" rtl="0">
              <a:spcBef>
                <a:spcPts val="0"/>
              </a:spcBef>
              <a:buNone/>
            </a:pPr>
            <a:r>
              <a:rPr lang="EN" sz="1000"/>
              <a:t>http://toddwschneider.com</a:t>
            </a:r>
          </a:p>
        </p:txBody>
      </p:sp>
      <p:pic>
        <p:nvPicPr>
          <p:cNvPr id="75" name="Shape 75" descr="taxi_pickups_map.png"/>
          <p:cNvPicPr preferRelativeResize="0"/>
          <p:nvPr/>
        </p:nvPicPr>
        <p:blipFill>
          <a:blip r:embed="rId4">
            <a:alphaModFix/>
          </a:blip>
          <a:stretch>
            <a:fillRect/>
          </a:stretch>
        </p:blipFill>
        <p:spPr>
          <a:xfrm>
            <a:off x="6257925" y="1295400"/>
            <a:ext cx="2205559" cy="3416399"/>
          </a:xfrm>
          <a:prstGeom prst="rect">
            <a:avLst/>
          </a:prstGeom>
          <a:noFill/>
          <a:ln>
            <a:noFill/>
          </a:ln>
        </p:spPr>
      </p:pic>
      <p:sp>
        <p:nvSpPr>
          <p:cNvPr id="76" name="Shape 76"/>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1450"/>
            <a:ext cx="8520600" cy="572700"/>
          </a:xfrm>
        </p:spPr>
        <p:txBody>
          <a:bodyPr/>
          <a:lstStyle/>
          <a:p>
            <a:r>
              <a:rPr lang="EN" b="1">
                <a:solidFill>
                  <a:schemeClr val="tx1"/>
                </a:solidFill>
                <a:latin typeface="Georgia"/>
                <a:hlinkClick r:id="rId3"/>
              </a:rPr>
              <a:t>Analyzing 1.1 Billion NYC Taxi and Uber Trips, with a Vengeance</a:t>
            </a:r>
          </a:p>
        </p:txBody>
      </p:sp>
      <p:sp>
        <p:nvSpPr>
          <p:cNvPr id="3" name="Text Placeholder 2"/>
          <p:cNvSpPr>
            <a:spLocks noGrp="1"/>
          </p:cNvSpPr>
          <p:nvPr>
            <p:ph type="body" idx="1"/>
          </p:nvPr>
        </p:nvSpPr>
        <p:spPr>
          <a:xfrm>
            <a:off x="311700" y="1724025"/>
            <a:ext cx="8521700" cy="3842032"/>
          </a:xfrm>
        </p:spPr>
        <p:txBody>
          <a:bodyPr/>
          <a:lstStyle/>
          <a:p>
            <a:r>
              <a:rPr lang="EN-US" b="1">
                <a:solidFill>
                  <a:srgbClr val="FFFFFF"/>
                </a:solidFill>
              </a:rPr>
              <a:t>Import </a:t>
            </a:r>
            <a:r>
              <a:rPr lang="EN-US">
                <a:solidFill>
                  <a:srgbClr val="FFFFFF"/>
                </a:solidFill>
              </a:rPr>
              <a:t>: Combine datasets from Uber and NYC Taxi and Limousine Commission </a:t>
            </a:r>
          </a:p>
          <a:p>
            <a:r>
              <a:rPr lang="EN-US" b="1">
                <a:solidFill>
                  <a:srgbClr val="FFFFFF"/>
                </a:solidFill>
              </a:rPr>
              <a:t>Tidy </a:t>
            </a:r>
            <a:r>
              <a:rPr lang="EN-US">
                <a:solidFill>
                  <a:srgbClr val="FFFFFF"/>
                </a:solidFill>
              </a:rPr>
              <a:t>: </a:t>
            </a:r>
            <a:r>
              <a:rPr lang="EN-US" err="1">
                <a:solidFill>
                  <a:srgbClr val="FFFFFF"/>
                </a:solidFill>
              </a:rPr>
              <a:t>Standardise</a:t>
            </a:r>
            <a:r>
              <a:rPr lang="EN-US">
                <a:solidFill>
                  <a:srgbClr val="FFFFFF"/>
                </a:solidFill>
              </a:rPr>
              <a:t> dates, deal with missing values, rename variables </a:t>
            </a:r>
          </a:p>
          <a:p>
            <a:r>
              <a:rPr lang="EN-US" b="1">
                <a:solidFill>
                  <a:srgbClr val="FFFFFF"/>
                </a:solidFill>
              </a:rPr>
              <a:t>Transform </a:t>
            </a:r>
            <a:r>
              <a:rPr lang="EN-US">
                <a:solidFill>
                  <a:srgbClr val="FFFFFF"/>
                </a:solidFill>
              </a:rPr>
              <a:t>: Subset data to </a:t>
            </a:r>
            <a:r>
              <a:rPr lang="EN-US" err="1">
                <a:solidFill>
                  <a:srgbClr val="FFFFFF"/>
                </a:solidFill>
              </a:rPr>
              <a:t>dropoffs</a:t>
            </a:r>
            <a:r>
              <a:rPr lang="EN-US">
                <a:solidFill>
                  <a:srgbClr val="FFFFFF"/>
                </a:solidFill>
              </a:rPr>
              <a:t> at the Goldman Sachs driveway</a:t>
            </a:r>
          </a:p>
          <a:p>
            <a:r>
              <a:rPr lang="EN-US" b="1" err="1">
                <a:solidFill>
                  <a:srgbClr val="FFFFFF"/>
                </a:solidFill>
              </a:rPr>
              <a:t>Visualise</a:t>
            </a:r>
            <a:r>
              <a:rPr lang="EN-US" b="1">
                <a:solidFill>
                  <a:srgbClr val="FFFFFF"/>
                </a:solidFill>
              </a:rPr>
              <a:t> </a:t>
            </a:r>
            <a:r>
              <a:rPr lang="EN-US">
                <a:solidFill>
                  <a:srgbClr val="FFFFFF"/>
                </a:solidFill>
              </a:rPr>
              <a:t>+ Model + Communicate : Create a histogram with titles and axes labels</a:t>
            </a:r>
          </a:p>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196494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D966"/>
                </a:solidFill>
              </a:rPr>
              <a:t>What Time Do Investment Bankers Get to Work?</a:t>
            </a:r>
            <a:r>
              <a:rPr lang="EN-US">
                <a:solidFill>
                  <a:schemeClr val="tx1"/>
                </a:solidFill>
              </a:rPr>
              <a:t> </a:t>
            </a:r>
            <a:r>
              <a:rPr lang="EN-US">
                <a:solidFill>
                  <a:srgbClr val="000000"/>
                </a:solidFill>
              </a:rPr>
              <a:t> </a:t>
            </a:r>
            <a:endParaRPr lang="en-US">
              <a:solidFill>
                <a:srgbClr val="000000"/>
              </a:solidFill>
            </a:endParaRPr>
          </a:p>
        </p:txBody>
      </p:sp>
      <p:pic>
        <p:nvPicPr>
          <p:cNvPr id="3" name="Picture 2" descr="PhMgLm5.png"/>
          <p:cNvPicPr>
            <a:picLocks noChangeAspect="1"/>
          </p:cNvPicPr>
          <p:nvPr/>
        </p:nvPicPr>
        <p:blipFill>
          <a:blip r:embed="rId3"/>
          <a:stretch>
            <a:fillRect/>
          </a:stretch>
        </p:blipFill>
        <p:spPr>
          <a:xfrm>
            <a:off x="3276600" y="1104900"/>
            <a:ext cx="2667000" cy="3648075"/>
          </a:xfrm>
          <a:prstGeom prst="rect">
            <a:avLst/>
          </a:prstGeom>
        </p:spPr>
      </p:pic>
    </p:spTree>
    <p:extLst>
      <p:ext uri="{BB962C8B-B14F-4D97-AF65-F5344CB8AC3E}">
        <p14:creationId xmlns:p14="http://schemas.microsoft.com/office/powerpoint/2010/main" val="132900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rgbClr val="FFD966"/>
                </a:solidFill>
              </a:rPr>
              <a:t>What Time Do Investment Bankers Get to Work?</a:t>
            </a:r>
            <a:r>
              <a:rPr lang="EN-US"/>
              <a:t> </a:t>
            </a:r>
          </a:p>
        </p:txBody>
      </p:sp>
      <p:pic>
        <p:nvPicPr>
          <p:cNvPr id="6" name="Picture 5" descr="gs_dropoffs.png"/>
          <p:cNvPicPr>
            <a:picLocks noChangeAspect="1"/>
          </p:cNvPicPr>
          <p:nvPr/>
        </p:nvPicPr>
        <p:blipFill>
          <a:blip r:embed="rId3"/>
          <a:stretch>
            <a:fillRect/>
          </a:stretch>
        </p:blipFill>
        <p:spPr>
          <a:xfrm>
            <a:off x="1891412" y="1103951"/>
            <a:ext cx="5365283" cy="3512219"/>
          </a:xfrm>
          <a:prstGeom prst="rect">
            <a:avLst/>
          </a:prstGeom>
        </p:spPr>
      </p:pic>
    </p:spTree>
    <p:extLst>
      <p:ext uri="{BB962C8B-B14F-4D97-AF65-F5344CB8AC3E}">
        <p14:creationId xmlns:p14="http://schemas.microsoft.com/office/powerpoint/2010/main" val="149259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Shape 81" descr="die_hard_3.png"/>
          <p:cNvPicPr preferRelativeResize="0"/>
          <p:nvPr/>
        </p:nvPicPr>
        <p:blipFill>
          <a:blip r:embed="rId3">
            <a:alphaModFix/>
          </a:blip>
          <a:stretch>
            <a:fillRect/>
          </a:stretch>
        </p:blipFill>
        <p:spPr>
          <a:xfrm>
            <a:off x="1524000" y="680075"/>
            <a:ext cx="6096000" cy="4000500"/>
          </a:xfrm>
          <a:prstGeom prst="rect">
            <a:avLst/>
          </a:prstGeom>
          <a:noFill/>
          <a:ln>
            <a:noFill/>
          </a:ln>
        </p:spPr>
      </p:pic>
      <p:sp>
        <p:nvSpPr>
          <p:cNvPr id="82" name="Shape 82"/>
          <p:cNvSpPr txBox="1"/>
          <p:nvPr/>
        </p:nvSpPr>
        <p:spPr>
          <a:xfrm>
            <a:off x="1221575" y="144650"/>
            <a:ext cx="6799200" cy="659100"/>
          </a:xfrm>
          <a:prstGeom prst="rect">
            <a:avLst/>
          </a:prstGeom>
          <a:noFill/>
          <a:ln>
            <a:noFill/>
          </a:ln>
        </p:spPr>
        <p:txBody>
          <a:bodyPr lIns="91425" tIns="91425" rIns="91425" bIns="91425" anchor="t" anchorCtr="0">
            <a:noAutofit/>
          </a:bodyPr>
          <a:lstStyle/>
          <a:p>
            <a:pPr lvl="0" algn="ctr" rtl="0">
              <a:spcBef>
                <a:spcPts val="0"/>
              </a:spcBef>
              <a:buNone/>
            </a:pPr>
            <a:r>
              <a:rPr lang="en" sz="2400" b="1">
                <a:solidFill>
                  <a:schemeClr val="accent5"/>
                </a:solidFill>
                <a:latin typeface="Georgia"/>
                <a:ea typeface="Georgia"/>
                <a:cs typeface="Georgia"/>
                <a:sym typeface="Georgia"/>
              </a:rPr>
              <a:t>No problem at all….</a:t>
            </a:r>
          </a:p>
        </p:txBody>
      </p:sp>
      <p:sp>
        <p:nvSpPr>
          <p:cNvPr id="83" name="Shape 83"/>
          <p:cNvSpPr txBox="1"/>
          <p:nvPr/>
        </p:nvSpPr>
        <p:spPr>
          <a:xfrm>
            <a:off x="1524000" y="4784900"/>
            <a:ext cx="3081600" cy="246600"/>
          </a:xfrm>
          <a:prstGeom prst="rect">
            <a:avLst/>
          </a:prstGeom>
          <a:noFill/>
          <a:ln>
            <a:noFill/>
          </a:ln>
        </p:spPr>
        <p:txBody>
          <a:bodyPr lIns="91425" tIns="91425" rIns="91425" bIns="91425" anchor="t" anchorCtr="0">
            <a:noAutofit/>
          </a:bodyPr>
          <a:lstStyle/>
          <a:p>
            <a:pPr lvl="0" rtl="0">
              <a:spcBef>
                <a:spcPts val="0"/>
              </a:spcBef>
              <a:buNone/>
            </a:pPr>
            <a:r>
              <a:rPr lang="en" sz="1100" u="sng">
                <a:solidFill>
                  <a:srgbClr val="FFFFFF"/>
                </a:solidFill>
                <a:hlinkClick r:id="rId4"/>
              </a:rPr>
              <a:t>http://toddwschneider.com/page/2/</a:t>
            </a:r>
          </a:p>
        </p:txBody>
      </p:sp>
      <p:sp>
        <p:nvSpPr>
          <p:cNvPr id="84" name="Shape 84"/>
          <p:cNvSpPr txBox="1"/>
          <p:nvPr/>
        </p:nvSpPr>
        <p:spPr>
          <a:xfrm>
            <a:off x="7261400" y="4773700"/>
            <a:ext cx="1995000" cy="280200"/>
          </a:xfrm>
          <a:prstGeom prst="rect">
            <a:avLst/>
          </a:prstGeom>
          <a:noFill/>
          <a:ln>
            <a:noFill/>
          </a:ln>
        </p:spPr>
        <p:txBody>
          <a:bodyPr lIns="91425" tIns="91425" rIns="91425" bIns="91425" anchor="t" anchorCtr="0">
            <a:noAutofit/>
          </a:bodyPr>
          <a:lstStyle/>
          <a:p>
            <a:pPr lvl="0" indent="457200" rtl="0">
              <a:spcBef>
                <a:spcPts val="0"/>
              </a:spcBef>
              <a:buNone/>
            </a:pPr>
            <a:r>
              <a:rPr lang="en">
                <a:solidFill>
                  <a:schemeClr val="accent3"/>
                </a:solidFill>
              </a:rPr>
              <a:t>REAL Analytics</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slate</vt:lpstr>
      <vt:lpstr>Introducing R and Data Science</vt:lpstr>
      <vt:lpstr>Course Philosophy  1. Falling in success  "you should be able to think of data analysis and your fingers will automatically do the typing" - Hadley Wickham  2. Learning from peers   3. Showcasing useful resources  </vt:lpstr>
      <vt:lpstr>Session Roadmap</vt:lpstr>
      <vt:lpstr>PowerPoint Presentation</vt:lpstr>
      <vt:lpstr>Analyzing 1.1 Billion NYC Taxi and Uber Trips, with a Vengeance </vt:lpstr>
      <vt:lpstr>Analyzing 1.1 Billion NYC Taxi and Uber Trips, with a Vengeance</vt:lpstr>
      <vt:lpstr>What Time Do Investment Bankers Get to Work?  </vt:lpstr>
      <vt:lpstr>What Time Do Investment Bankers Get to Work? </vt:lpstr>
      <vt:lpstr>PowerPoint Presentation</vt:lpstr>
      <vt:lpstr>Short Discussion</vt:lpstr>
      <vt:lpstr>Beginner Concepts</vt:lpstr>
      <vt:lpstr>Installing RStudio</vt:lpstr>
      <vt:lpstr>R Studio Layout </vt:lpstr>
      <vt:lpstr>Setting Directories – Where does your analysis live?  </vt:lpstr>
      <vt:lpstr>R Studio Layout </vt:lpstr>
      <vt:lpstr>Question: Will your flight be delayed? </vt:lpstr>
      <vt:lpstr>Base R Commands: What is the whole dataset like? </vt:lpstr>
      <vt:lpstr>Base R Commands: What is the whole dataset like? </vt:lpstr>
      <vt:lpstr>Base R Commands: What is the whole dataset like? </vt:lpstr>
      <vt:lpstr>Getting help</vt:lpstr>
      <vt:lpstr>Mini Review</vt:lpstr>
      <vt:lpstr>Base R Commands: Drilling down into the data </vt:lpstr>
      <vt:lpstr>Base R Commands: Drilling down into the data </vt:lpstr>
      <vt:lpstr>Segue into Basic R Programming</vt:lpstr>
      <vt:lpstr>Recitation</vt:lpstr>
      <vt:lpstr>What have we learnt?</vt:lpstr>
      <vt:lpstr>If you want to level up, explore: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R and Data Science</dc:title>
  <cp:revision>1</cp:revision>
  <dcterms:modified xsi:type="dcterms:W3CDTF">2017-01-20T12:53:35Z</dcterms:modified>
</cp:coreProperties>
</file>