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7" r:id="rId2"/>
    <p:sldId id="260" r:id="rId3"/>
    <p:sldId id="258" r:id="rId4"/>
    <p:sldId id="259" r:id="rId5"/>
    <p:sldId id="261" r:id="rId6"/>
    <p:sldId id="268" r:id="rId7"/>
    <p:sldId id="262" r:id="rId8"/>
    <p:sldId id="269" r:id="rId9"/>
    <p:sldId id="270" r:id="rId10"/>
    <p:sldId id="263" r:id="rId11"/>
    <p:sldId id="264" r:id="rId12"/>
    <p:sldId id="265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0D91D-3CEC-429D-94A4-0A07AAE7451B}" type="datetimeFigureOut">
              <a:rPr lang="en-US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EF6E-A993-4593-966C-461A724681E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EF6E-A993-4593-966C-461A724681E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2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EF6E-A993-4593-966C-461A724681E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93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EF6E-A993-4593-966C-461A724681E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6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EF6E-A993-4593-966C-461A724681E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93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EF6E-A993-4593-966C-461A724681E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6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EF6E-A993-4593-966C-461A724681E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5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EF6E-A993-4593-966C-461A724681E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1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EF6E-A993-4593-966C-461A724681E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1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EF6E-A993-4593-966C-461A724681E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65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EF6E-A993-4593-966C-461A724681E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3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EF6E-A993-4593-966C-461A724681E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36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EF6E-A993-4593-966C-461A724681E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3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EF6E-A993-4593-966C-461A724681E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7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AEF6E-A993-4593-966C-461A724681E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1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noFill/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68166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493296"/>
            <a:ext cx="2070875" cy="2892030"/>
          </a:xfrm>
          <a:solidFill>
            <a:srgbClr val="FFFFFF"/>
          </a:solidFill>
          <a:ln>
            <a:noFill/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768" y="1058778"/>
            <a:ext cx="7449152" cy="4994549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672" y="3525855"/>
            <a:ext cx="2070875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6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8989" y="0"/>
            <a:ext cx="8393011" cy="6858000"/>
          </a:xfrm>
          <a:noFill/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" y="0"/>
            <a:ext cx="38050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720033" y="505426"/>
            <a:ext cx="2150987" cy="2798365"/>
          </a:xfrm>
          <a:solidFill>
            <a:srgbClr val="FFFFFF"/>
          </a:solidFill>
          <a:ln>
            <a:noFill/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33" y="3520421"/>
            <a:ext cx="2150987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1/19/2017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1078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891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0269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8521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0775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1/19/2017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835742" y="207608"/>
            <a:ext cx="9923180" cy="1188720"/>
          </a:xfrm>
          <a:prstGeom prst="rect">
            <a:avLst/>
          </a:prstGeom>
          <a:solidFill>
            <a:srgbClr val="FFFFFF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528" y="1969450"/>
            <a:ext cx="9922393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5742" y="6217920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941802" y="207608"/>
            <a:ext cx="1123052" cy="6827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708" r:id="rId3"/>
    <p:sldLayoutId id="2147483712" r:id="rId4"/>
    <p:sldLayoutId id="2147483713" r:id="rId5"/>
    <p:sldLayoutId id="2147483710" r:id="rId6"/>
    <p:sldLayoutId id="2147483711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9" r:id="rId13"/>
    <p:sldLayoutId id="2147483705" r:id="rId14"/>
    <p:sldLayoutId id="2147483706" r:id="rId15"/>
    <p:sldLayoutId id="2147483707" r:id="rId16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eywordsuggest.org/gallery/355170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th-joke-funny-humor-cat-kitty-calculator.jpg"/>
          <p:cNvPicPr>
            <a:picLocks noChangeAspect="1"/>
          </p:cNvPicPr>
          <p:nvPr/>
        </p:nvPicPr>
        <p:blipFill rotWithShape="1">
          <a:blip r:embed="rId3"/>
          <a:srcRect l="1111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463" y="1409700"/>
            <a:ext cx="4486656" cy="16459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SG" sz="3200"/>
              <a:t>Statistical Learning for dummies</a:t>
            </a:r>
            <a:endParaRPr lang="EN-SG" sz="3200">
              <a:latin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463" y="3676650"/>
            <a:ext cx="4447412" cy="158115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</a:rPr>
              <a:t>Goal is to start learning about modelling with the caret package.  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>
              <a:latin typeface="Calibri"/>
            </a:endParaRP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</a:rPr>
              <a:t>Go over theory first  </a:t>
            </a:r>
          </a:p>
          <a:p>
            <a:pPr algn="l">
              <a:lnSpc>
                <a:spcPct val="90000"/>
              </a:lnSpc>
            </a:pPr>
            <a:endParaRPr lang="EN-SG" sz="1800">
              <a:latin typeface="Gill Sans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7621" y="6467475"/>
            <a:ext cx="3048000" cy="2769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200">
                <a:solidFill>
                  <a:srgbClr val="7D7D7D"/>
                </a:solidFill>
                <a:latin typeface="arial"/>
                <a:cs typeface="arial"/>
                <a:hlinkClick r:id="rId4"/>
              </a:rPr>
              <a:t>keywordsuggest.org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2909" y="809625"/>
            <a:ext cx="8991600" cy="1645920"/>
          </a:xfrm>
        </p:spPr>
        <p:txBody>
          <a:bodyPr/>
          <a:lstStyle/>
          <a:p>
            <a:r>
              <a:rPr lang="EN-SG">
                <a:solidFill>
                  <a:srgbClr val="000000"/>
                </a:solidFill>
              </a:rPr>
              <a:t>2. Measure Model Accuracy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550" y="2600325"/>
            <a:ext cx="9061450" cy="39274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400">
                <a:solidFill>
                  <a:srgbClr val="FFFFFF"/>
                </a:solidFill>
              </a:rPr>
              <a:t>Measure model performance by measuring how well predictions match observed test data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400">
                <a:solidFill>
                  <a:srgbClr val="FFFFFF"/>
                </a:solidFill>
              </a:rPr>
              <a:t>Mean Square Error for linear regression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400">
                <a:solidFill>
                  <a:srgbClr val="FFFFFF"/>
                </a:solidFill>
              </a:rPr>
              <a:t>Confusion matrix for logistic regression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sz="2400">
                <a:solidFill>
                  <a:srgbClr val="F6A21D"/>
                </a:solidFill>
              </a:rPr>
              <a:t>For unsupervised problems, this is more difficult (huge amount of literature)</a:t>
            </a:r>
          </a:p>
        </p:txBody>
      </p:sp>
    </p:spTree>
    <p:extLst>
      <p:ext uri="{BB962C8B-B14F-4D97-AF65-F5344CB8AC3E}">
        <p14:creationId xmlns:p14="http://schemas.microsoft.com/office/powerpoint/2010/main" val="39351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2909" y="809625"/>
            <a:ext cx="8991600" cy="1645920"/>
          </a:xfrm>
        </p:spPr>
        <p:txBody>
          <a:bodyPr/>
          <a:lstStyle/>
          <a:p>
            <a:r>
              <a:rPr lang="EN-SG">
                <a:solidFill>
                  <a:srgbClr val="000000"/>
                </a:solidFill>
              </a:rPr>
              <a:t>3. Optimisation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5" y="2362200"/>
            <a:ext cx="7339077" cy="4041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algn="l"/>
            <a:r>
              <a:rPr lang="EN-SG" sz="2400">
                <a:solidFill>
                  <a:srgbClr val="FFFFFF"/>
                </a:solidFill>
                <a:latin typeface="Gill Sans MT"/>
              </a:rPr>
              <a:t>Looking for the best combination of parameters that minimises objective function </a:t>
            </a:r>
            <a:r>
              <a:rPr lang="EN-SG" sz="2400" err="1">
                <a:solidFill>
                  <a:srgbClr val="FFFFFF"/>
                </a:solidFill>
                <a:latin typeface="Gill Sans MT"/>
              </a:rPr>
              <a:t>eg</a:t>
            </a:r>
            <a:r>
              <a:rPr lang="EN-SG" sz="2400">
                <a:solidFill>
                  <a:srgbClr val="FFFFFF"/>
                </a:solidFill>
                <a:latin typeface="Gill Sans MT"/>
              </a:rPr>
              <a:t>. MSE</a:t>
            </a:r>
          </a:p>
          <a:p>
            <a:pPr algn="l"/>
            <a:endParaRPr lang="EN-SG" sz="2400">
              <a:solidFill>
                <a:srgbClr val="FFFFFF"/>
              </a:solidFill>
              <a:latin typeface="Gill Sans MT"/>
            </a:endParaRPr>
          </a:p>
          <a:p>
            <a:pPr algn="l"/>
            <a:r>
              <a:rPr lang="EN-SG" sz="2400">
                <a:solidFill>
                  <a:srgbClr val="FFFFFF"/>
                </a:solidFill>
                <a:latin typeface="Gill Sans MT"/>
              </a:rPr>
              <a:t>1. Manual tweaking (good for building understanding)</a:t>
            </a:r>
            <a:endParaRPr lang="EN-SG" sz="2800">
              <a:solidFill>
                <a:srgbClr val="FFFFFF"/>
              </a:solidFill>
              <a:latin typeface="Gill Sans MT"/>
            </a:endParaRPr>
          </a:p>
          <a:p>
            <a:pPr algn="l"/>
            <a:r>
              <a:rPr lang="EN-SG" sz="2400">
                <a:solidFill>
                  <a:srgbClr val="FFFFFF"/>
                </a:solidFill>
              </a:rPr>
              <a:t>2. Use algorithms like Stochastic Gradient Descent (minimise loss function) </a:t>
            </a:r>
          </a:p>
          <a:p>
            <a:pPr algn="l"/>
            <a:endParaRPr lang="EN-SG" sz="2400">
              <a:solidFill>
                <a:srgbClr val="FFFFFF"/>
              </a:solidFill>
            </a:endParaRPr>
          </a:p>
        </p:txBody>
      </p:sp>
      <p:pic>
        <p:nvPicPr>
          <p:cNvPr id="4" name="Picture 3" descr="main-qimg-1ec77cdbb354c3b9d439fbe436dc5d4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781300"/>
            <a:ext cx="4823178" cy="260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1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2909" y="809625"/>
            <a:ext cx="8991600" cy="1645920"/>
          </a:xfrm>
        </p:spPr>
        <p:txBody>
          <a:bodyPr/>
          <a:lstStyle/>
          <a:p>
            <a:r>
              <a:rPr lang="EN-SG">
                <a:solidFill>
                  <a:srgbClr val="000000"/>
                </a:solidFill>
              </a:rPr>
              <a:t>4. Are we Overfitting and underfitting?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90900"/>
            <a:ext cx="5922842" cy="330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Overfitting = model fits training data very well, but does not </a:t>
            </a:r>
            <a:r>
              <a:rPr lang="EN-US" sz="2400" err="1">
                <a:solidFill>
                  <a:srgbClr val="FFFFFF"/>
                </a:solidFill>
                <a:latin typeface="Calibri"/>
              </a:rPr>
              <a:t>generalise</a:t>
            </a:r>
            <a:r>
              <a:rPr lang="EN-US" sz="2400">
                <a:solidFill>
                  <a:srgbClr val="FFFFFF"/>
                </a:solidFill>
                <a:latin typeface="Calibri"/>
              </a:rPr>
              <a:t> to new data </a:t>
            </a:r>
            <a:endParaRPr lang="en-US" sz="2400">
              <a:solidFill>
                <a:srgbClr val="FFFFFF"/>
              </a:solidFill>
              <a:latin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Underfitting = model does not fit data well enough, therefore does not capture trends.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  <a:latin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solidFill>
                <a:srgbClr val="FFFFFF"/>
              </a:solidFill>
              <a:latin typeface="Calibri"/>
            </a:endParaRPr>
          </a:p>
          <a:p>
            <a:pPr algn="l"/>
            <a:endParaRPr lang="EN-US" sz="2400">
              <a:solidFill>
                <a:srgbClr val="F6A21D"/>
              </a:solidFill>
              <a:latin typeface="Calibri"/>
            </a:endParaRPr>
          </a:p>
          <a:p>
            <a:pPr algn="l"/>
            <a:endParaRPr lang="EN-SG">
              <a:solidFill>
                <a:srgbClr val="FFFFFF"/>
              </a:solidFill>
              <a:latin typeface="Gill Sans MT"/>
            </a:endParaRPr>
          </a:p>
        </p:txBody>
      </p:sp>
      <p:pic>
        <p:nvPicPr>
          <p:cNvPr id="4" name="Picture 3" descr="Screen Shot 2017-01-20 at 06.37.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2581275"/>
            <a:ext cx="2743200" cy="3198125"/>
          </a:xfrm>
          <a:prstGeom prst="rect">
            <a:avLst/>
          </a:prstGeom>
        </p:spPr>
      </p:pic>
      <p:pic>
        <p:nvPicPr>
          <p:cNvPr id="5" name="Picture 4" descr="Screen Shot 2017-01-20 at 06.37.1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2581275"/>
            <a:ext cx="2743200" cy="27699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5975" y="60388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Curved line might overfit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96349" y="55435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Straight line might underfit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4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515" y="438150"/>
            <a:ext cx="8991600" cy="1645920"/>
          </a:xfrm>
        </p:spPr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1788" y="2419350"/>
            <a:ext cx="8980741" cy="4198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latin typeface="Gill Sans MT"/>
              </a:rPr>
              <a:t>Get your partner to check your understanding: </a:t>
            </a:r>
            <a:endParaRPr lang="EN-US" sz="2800">
              <a:solidFill>
                <a:srgbClr val="FFFFFF"/>
              </a:solidFill>
              <a:latin typeface="Gill Sans MT"/>
            </a:endParaRPr>
          </a:p>
          <a:p>
            <a:r>
              <a:rPr lang="EN-US" sz="2400">
                <a:solidFill>
                  <a:srgbClr val="FFFFFF"/>
                </a:solidFill>
                <a:latin typeface="Gill Sans MT"/>
              </a:rPr>
              <a:t>1. Without looking at the slides, outline the four steps we touched on earlier</a:t>
            </a:r>
          </a:p>
        </p:txBody>
      </p:sp>
    </p:spTree>
    <p:extLst>
      <p:ext uri="{BB962C8B-B14F-4D97-AF65-F5344CB8AC3E}">
        <p14:creationId xmlns:p14="http://schemas.microsoft.com/office/powerpoint/2010/main" val="182312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2909" y="809625"/>
            <a:ext cx="8991600" cy="1645920"/>
          </a:xfrm>
        </p:spPr>
        <p:txBody>
          <a:bodyPr/>
          <a:lstStyle/>
          <a:p>
            <a:r>
              <a:rPr lang="EN-SG">
                <a:solidFill>
                  <a:srgbClr val="000000"/>
                </a:solidFill>
              </a:rPr>
              <a:t>References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9088" y="2886075"/>
            <a:ext cx="6802437" cy="31413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Introduction to Statistical Learning by Gareth James et al. – in-depth yet still accessible. Good for verifying your knowledge while building models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Calibri"/>
              </a:rPr>
              <a:t>Quora for layman explanations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Calibri"/>
            </a:endParaRPr>
          </a:p>
          <a:p>
            <a:endParaRPr lang="EN-SG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2909" y="809625"/>
            <a:ext cx="8991600" cy="1645920"/>
          </a:xfrm>
        </p:spPr>
        <p:txBody>
          <a:bodyPr/>
          <a:lstStyle/>
          <a:p>
            <a:r>
              <a:rPr lang="EN-SG">
                <a:solidFill>
                  <a:srgbClr val="000000"/>
                </a:solidFill>
              </a:rPr>
              <a:t>Statistical learning </a:t>
            </a:r>
            <a:endParaRPr lang="EN-SG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0" y="2857500"/>
            <a:ext cx="8964485" cy="3271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Going back to secondary school math....  </a:t>
            </a:r>
            <a:endParaRPr lang="en-US">
              <a:solidFill>
                <a:srgbClr val="FFFFFF"/>
              </a:solidFill>
              <a:latin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What measures would you use to describe a population</a:t>
            </a:r>
            <a:endParaRPr lang="EN-US">
              <a:solidFill>
                <a:srgbClr val="FFFFFF"/>
              </a:solidFill>
              <a:latin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Mean vs median, standard deviation, interquartile range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>
              <a:solidFill>
                <a:srgbClr val="FFFFFF"/>
              </a:solidFill>
              <a:latin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6A21D"/>
                </a:solidFill>
                <a:latin typeface="Calibri"/>
              </a:rPr>
              <a:t>Statistical Learning is slightly different: what </a:t>
            </a:r>
            <a:r>
              <a:rPr lang="EN-US" sz="2800" i="1">
                <a:solidFill>
                  <a:srgbClr val="F6A21D"/>
                </a:solidFill>
                <a:latin typeface="Calibri"/>
              </a:rPr>
              <a:t>inputs</a:t>
            </a:r>
            <a:r>
              <a:rPr lang="EN-US" sz="2800">
                <a:solidFill>
                  <a:srgbClr val="F6A21D"/>
                </a:solidFill>
                <a:latin typeface="Calibri"/>
              </a:rPr>
              <a:t> lead to a certain </a:t>
            </a:r>
            <a:r>
              <a:rPr lang="EN-US" sz="2800" i="1">
                <a:solidFill>
                  <a:srgbClr val="F6A21D"/>
                </a:solidFill>
                <a:latin typeface="Calibri"/>
              </a:rPr>
              <a:t>output</a:t>
            </a:r>
            <a:r>
              <a:rPr lang="EN-US" sz="2800">
                <a:solidFill>
                  <a:srgbClr val="F6A21D"/>
                </a:solidFill>
                <a:latin typeface="Calibri"/>
              </a:rPr>
              <a:t>? </a:t>
            </a:r>
          </a:p>
          <a:p>
            <a:pPr algn="l"/>
            <a:endParaRPr lang="EN-SG">
              <a:solidFill>
                <a:srgbClr val="FFFFFF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0977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2909" y="809625"/>
            <a:ext cx="8991600" cy="1645920"/>
          </a:xfrm>
        </p:spPr>
        <p:txBody>
          <a:bodyPr/>
          <a:lstStyle/>
          <a:p>
            <a:r>
              <a:rPr lang="EN-SG">
                <a:solidFill>
                  <a:srgbClr val="000000"/>
                </a:solidFill>
              </a:rPr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418" y="2333625"/>
            <a:ext cx="8883650" cy="45893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pPr algn="l"/>
            <a:r>
              <a:rPr lang="EN-SG" sz="2400">
                <a:solidFill>
                  <a:schemeClr val="tx1"/>
                </a:solidFill>
              </a:rPr>
              <a:t>Inputs = price, store location, season, discount levels</a:t>
            </a:r>
            <a:endParaRPr lang="EN-SG" sz="2800">
              <a:solidFill>
                <a:schemeClr val="tx1"/>
              </a:solidFill>
            </a:endParaRPr>
          </a:p>
          <a:p>
            <a:pPr algn="l"/>
            <a:r>
              <a:rPr lang="EN-SG" sz="2400">
                <a:solidFill>
                  <a:schemeClr val="tx1"/>
                </a:solidFill>
              </a:rPr>
              <a:t>Output = how do these inputs influence buying behaviour? </a:t>
            </a:r>
            <a:endParaRPr lang="EN-SG" sz="2800">
              <a:solidFill>
                <a:schemeClr val="tx1"/>
              </a:solidFill>
            </a:endParaRPr>
          </a:p>
          <a:p>
            <a:pPr algn="l"/>
            <a:r>
              <a:rPr lang="EN-SG" sz="2400">
                <a:solidFill>
                  <a:srgbClr val="F6A21D"/>
                </a:solidFill>
              </a:rPr>
              <a:t>Inference problem (understanding </a:t>
            </a:r>
            <a:r>
              <a:rPr lang="EN-SG" sz="2400" i="1">
                <a:solidFill>
                  <a:srgbClr val="F6A21D"/>
                </a:solidFill>
              </a:rPr>
              <a:t>how</a:t>
            </a:r>
            <a:r>
              <a:rPr lang="EN-SG" sz="2400">
                <a:solidFill>
                  <a:srgbClr val="F6A21D"/>
                </a:solidFill>
              </a:rPr>
              <a:t> inputs influence outputs is important)</a:t>
            </a:r>
            <a:endParaRPr lang="EN-SG" sz="2800">
              <a:solidFill>
                <a:srgbClr val="F6A21D"/>
              </a:solidFill>
            </a:endParaRPr>
          </a:p>
          <a:p>
            <a:pPr algn="l"/>
            <a:endParaRPr lang="EN-SG" sz="2400">
              <a:solidFill>
                <a:schemeClr val="tx1"/>
              </a:solidFill>
            </a:endParaRPr>
          </a:p>
          <a:p>
            <a:pPr algn="l"/>
            <a:r>
              <a:rPr lang="EN-SG" sz="2400">
                <a:solidFill>
                  <a:schemeClr val="tx1"/>
                </a:solidFill>
              </a:rPr>
              <a:t>Inputs = Patient's disease history, number of emergency room entries, blood sample test results</a:t>
            </a:r>
            <a:r>
              <a:rPr lang="EN-US" sz="2400">
                <a:solidFill>
                  <a:schemeClr val="tx1"/>
                </a:solidFill>
              </a:rPr>
              <a:t> 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SG" sz="2400">
                <a:solidFill>
                  <a:schemeClr val="tx1"/>
                </a:solidFill>
              </a:rPr>
              <a:t>Output = chance of developing sepsis</a:t>
            </a:r>
            <a:r>
              <a:rPr lang="EN-US" sz="2400">
                <a:solidFill>
                  <a:schemeClr val="tx1"/>
                </a:solidFill>
              </a:rPr>
              <a:t> 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SG" sz="2400">
                <a:solidFill>
                  <a:srgbClr val="F6A21D"/>
                </a:solidFill>
              </a:rPr>
              <a:t>Prediction problem (understanding </a:t>
            </a:r>
            <a:r>
              <a:rPr lang="EN-SG" sz="2400" i="1">
                <a:solidFill>
                  <a:srgbClr val="F6A21D"/>
                </a:solidFill>
              </a:rPr>
              <a:t>how</a:t>
            </a:r>
            <a:r>
              <a:rPr lang="EN-SG" sz="2400">
                <a:solidFill>
                  <a:srgbClr val="F6A21D"/>
                </a:solidFill>
              </a:rPr>
              <a:t> inputs influence the outputs is less important. )</a:t>
            </a:r>
            <a:r>
              <a:rPr lang="EN-US" sz="2400">
                <a:solidFill>
                  <a:srgbClr val="F6A21D"/>
                </a:solidFill>
              </a:rPr>
              <a:t> </a:t>
            </a:r>
            <a:endParaRPr lang="EN-US" sz="2800">
              <a:solidFill>
                <a:srgbClr val="F6A21D"/>
              </a:solidFill>
            </a:endParaRPr>
          </a:p>
          <a:p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2909" y="809625"/>
            <a:ext cx="8991600" cy="1645920"/>
          </a:xfrm>
        </p:spPr>
        <p:txBody>
          <a:bodyPr/>
          <a:lstStyle/>
          <a:p>
            <a:r>
              <a:rPr lang="EN-SG">
                <a:solidFill>
                  <a:srgbClr val="000000"/>
                </a:solidFill>
              </a:rPr>
              <a:t>Supervised and Unsupervised Learning</a:t>
            </a:r>
            <a:endParaRPr lang="EN-SG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5" y="2827667"/>
            <a:ext cx="6802437" cy="31413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2800">
              <a:solidFill>
                <a:srgbClr val="F6A21D"/>
              </a:solidFill>
              <a:latin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6A21D"/>
                </a:solidFill>
                <a:latin typeface="Calibri"/>
              </a:rPr>
              <a:t>Supervised learning = labels 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6A21D"/>
                </a:solidFill>
                <a:latin typeface="Calibri"/>
              </a:rPr>
              <a:t>Unsupervised learning = no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SG"/>
          </a:p>
        </p:txBody>
      </p:sp>
      <p:pic>
        <p:nvPicPr>
          <p:cNvPr id="4" name="Picture 3" descr="cat 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15" y="3600450"/>
            <a:ext cx="2619375" cy="1743075"/>
          </a:xfrm>
          <a:prstGeom prst="rect">
            <a:avLst/>
          </a:prstGeom>
        </p:spPr>
      </p:pic>
      <p:pic>
        <p:nvPicPr>
          <p:cNvPr id="5" name="Picture 4" descr="do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186" y="302895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8171" y="5467350"/>
            <a:ext cx="2743200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rtlCol="0">
            <a:spAutoFit/>
          </a:bodyPr>
          <a:lstStyle/>
          <a:p>
            <a:pPr algn="ctr"/>
            <a:r>
              <a:rPr lang="EN-US"/>
              <a:t>CAT</a:t>
            </a:r>
            <a:endParaRPr lang="EN-US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6188" y="5953125"/>
            <a:ext cx="2743200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Gill Sans MT"/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393030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2" y="0"/>
            <a:ext cx="465429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ar_regression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782" y="2158181"/>
            <a:ext cx="3374138" cy="2226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400050"/>
            <a:ext cx="5928358" cy="1645920"/>
          </a:xfrm>
        </p:spPr>
        <p:txBody>
          <a:bodyPr>
            <a:normAutofit/>
          </a:bodyPr>
          <a:lstStyle/>
          <a:p>
            <a:r>
              <a:rPr lang="EN-SG" sz="3500"/>
              <a:t>Supervised Learning – Linear Regression  </a:t>
            </a:r>
            <a:endParaRPr lang="en-US" sz="3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863" y="2215369"/>
            <a:ext cx="5927725" cy="3377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Calibri"/>
              </a:rPr>
              <a:t>Can we predict score (continuous variable) from other variables in the data? </a:t>
            </a:r>
            <a:endParaRPr lang="en-US" sz="1400">
              <a:latin typeface="Calibri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Calibri"/>
              </a:rPr>
              <a:t>What inputs would be relevant? 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Calibri"/>
              </a:rPr>
              <a:t>What does linear regression assume? (hint: what does linear mean) 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4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74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2" y="0"/>
            <a:ext cx="465429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istic regression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782" y="1882296"/>
            <a:ext cx="3374138" cy="2778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609600"/>
            <a:ext cx="5928358" cy="16459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SG" sz="3500"/>
              <a:t>Supervised Learning – Logistic Regression  </a:t>
            </a:r>
            <a:endParaRPr lang="en-US" sz="3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863" y="2552700"/>
            <a:ext cx="5927725" cy="3377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>
                <a:latin typeface="Calibri"/>
              </a:rPr>
              <a:t>We can ask the question in a different way 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>
                <a:latin typeface="Calibri"/>
              </a:rPr>
              <a:t>Instead of scores, look at passes and fails (binary outcome)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717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Shot 2017-01-20 at 05.54.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446" y="640078"/>
            <a:ext cx="4983107" cy="3301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SG" sz="3200"/>
              <a:t>Unsupervised Learning – K-means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SG" sz="1800"/>
              <a:t>Do students fall into groups we may not think of? </a:t>
            </a:r>
          </a:p>
          <a:p>
            <a:endParaRPr lang="EN-SG" sz="1800"/>
          </a:p>
          <a:p>
            <a:endParaRPr lang="EN-SG" sz="1800"/>
          </a:p>
        </p:txBody>
      </p:sp>
      <p:sp>
        <p:nvSpPr>
          <p:cNvPr id="7" name="TextBox 6"/>
          <p:cNvSpPr txBox="1"/>
          <p:nvPr/>
        </p:nvSpPr>
        <p:spPr>
          <a:xfrm>
            <a:off x="9495685" y="6124575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i="1"/>
              <a:t>Source: Introduction to Statistical Learning 4th </a:t>
            </a:r>
          </a:p>
        </p:txBody>
      </p:sp>
    </p:spTree>
    <p:extLst>
      <p:ext uri="{BB962C8B-B14F-4D97-AF65-F5344CB8AC3E}">
        <p14:creationId xmlns:p14="http://schemas.microsoft.com/office/powerpoint/2010/main" val="170529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515" y="438150"/>
            <a:ext cx="8991600" cy="1645920"/>
          </a:xfrm>
        </p:spPr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1788" y="2419350"/>
            <a:ext cx="8980741" cy="4198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latin typeface="Gill Sans MT"/>
              </a:rPr>
              <a:t>Explain to your partner: </a:t>
            </a:r>
            <a:endParaRPr lang="EN-US" sz="2800">
              <a:solidFill>
                <a:srgbClr val="FFFFFF"/>
              </a:solidFill>
              <a:latin typeface="Gill Sans MT"/>
            </a:endParaRPr>
          </a:p>
          <a:p>
            <a:r>
              <a:rPr lang="EN-US" sz="2400">
                <a:solidFill>
                  <a:srgbClr val="FFFFFF"/>
                </a:solidFill>
                <a:latin typeface="Gill Sans MT"/>
              </a:rPr>
              <a:t>1. What is the difference between supervised and unsupervised learning? </a:t>
            </a:r>
            <a:endParaRPr lang="EN-US" sz="2800">
              <a:solidFill>
                <a:srgbClr val="FFFFFF"/>
              </a:solidFill>
              <a:latin typeface="Gill Sans MT"/>
            </a:endParaRPr>
          </a:p>
          <a:p>
            <a:r>
              <a:rPr lang="EN-US" sz="2400">
                <a:solidFill>
                  <a:srgbClr val="FFFFFF"/>
                </a:solidFill>
                <a:latin typeface="Gill Sans MT"/>
              </a:rPr>
              <a:t>2. Give an example of an inference problem and a prediction problem</a:t>
            </a:r>
            <a:endParaRPr lang="EN-US" sz="2800">
              <a:solidFill>
                <a:srgbClr val="FFFFFF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049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515" y="438150"/>
            <a:ext cx="8991600" cy="1645920"/>
          </a:xfrm>
        </p:spPr>
        <p:txBody>
          <a:bodyPr/>
          <a:lstStyle/>
          <a:p>
            <a:r>
              <a:rPr lang="EN-US">
                <a:latin typeface="Gill Sans MT"/>
              </a:rPr>
              <a:t>1. train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1788" y="2094420"/>
            <a:ext cx="8980487" cy="45238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solidFill>
                  <a:srgbClr val="FFFFFF"/>
                </a:solidFill>
                <a:latin typeface="Gill Sans MT"/>
              </a:rPr>
              <a:t>Basic Steps: </a:t>
            </a:r>
          </a:p>
          <a:p>
            <a:pPr algn="l"/>
            <a:r>
              <a:rPr lang="EN-US" sz="2400">
                <a:solidFill>
                  <a:srgbClr val="FFFFFF"/>
                </a:solidFill>
                <a:latin typeface="Gill Sans MT"/>
              </a:rPr>
              <a:t>Split data into training and test set (70:30 or 80:20)</a:t>
            </a:r>
            <a:endParaRPr lang="EN-US" sz="2400">
              <a:solidFill>
                <a:schemeClr val="tx1"/>
              </a:solidFill>
              <a:latin typeface="Gill Sans MT"/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Gill Sans MT"/>
              </a:rPr>
              <a:t>Run model (linear regression/logistic regression) on training data</a:t>
            </a:r>
          </a:p>
          <a:p>
            <a:pPr algn="l"/>
            <a:r>
              <a:rPr lang="EN-US" sz="2400">
                <a:solidFill>
                  <a:srgbClr val="FFFFFF"/>
                </a:solidFill>
                <a:latin typeface="Gill Sans MT"/>
              </a:rPr>
              <a:t>Evaluate model by running model on test data</a:t>
            </a:r>
          </a:p>
          <a:p>
            <a:endParaRPr lang="EN-US" sz="2400">
              <a:solidFill>
                <a:srgbClr val="FFFFFF"/>
              </a:solidFill>
              <a:latin typeface="Gill Sans MT"/>
            </a:endParaRPr>
          </a:p>
          <a:p>
            <a:r>
              <a:rPr lang="EN-US" sz="2400">
                <a:solidFill>
                  <a:srgbClr val="FFFFFF"/>
                </a:solidFill>
                <a:latin typeface="Gill Sans MT"/>
              </a:rPr>
              <a:t>More complicated: </a:t>
            </a:r>
          </a:p>
          <a:p>
            <a:pPr algn="l"/>
            <a:r>
              <a:rPr lang="EN-US" sz="2400">
                <a:solidFill>
                  <a:srgbClr val="FFFFFF"/>
                </a:solidFill>
                <a:latin typeface="Gill Sans MT"/>
              </a:rPr>
              <a:t>Split data into training and test set</a:t>
            </a:r>
          </a:p>
          <a:p>
            <a:pPr algn="l"/>
            <a:r>
              <a:rPr lang="EN-US" sz="2400">
                <a:solidFill>
                  <a:srgbClr val="F6A21D"/>
                </a:solidFill>
                <a:latin typeface="Gill Sans MT"/>
              </a:rPr>
              <a:t>Run model many times on different subsamples of training data (called resampling. Common method include cross validation and bootstrap)</a:t>
            </a:r>
          </a:p>
          <a:p>
            <a:pPr algn="l"/>
            <a:r>
              <a:rPr lang="EN-US" sz="2400">
                <a:solidFill>
                  <a:srgbClr val="FFFFFF"/>
                </a:solidFill>
                <a:latin typeface="Gill Sans MT"/>
              </a:rPr>
              <a:t>Only finally, finally, running model on test data. </a:t>
            </a:r>
          </a:p>
        </p:txBody>
      </p:sp>
    </p:spTree>
    <p:extLst>
      <p:ext uri="{BB962C8B-B14F-4D97-AF65-F5344CB8AC3E}">
        <p14:creationId xmlns:p14="http://schemas.microsoft.com/office/powerpoint/2010/main" val="27294527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Parcel</vt:lpstr>
      <vt:lpstr>Statistical Learning for dummies</vt:lpstr>
      <vt:lpstr>Statistical learning </vt:lpstr>
      <vt:lpstr>examples</vt:lpstr>
      <vt:lpstr>Supervised and Unsupervised Learning</vt:lpstr>
      <vt:lpstr>Supervised Learning – Linear Regression  </vt:lpstr>
      <vt:lpstr>Supervised Learning – Logistic Regression  </vt:lpstr>
      <vt:lpstr>Unsupervised Learning – K-means clustering</vt:lpstr>
      <vt:lpstr>Review</vt:lpstr>
      <vt:lpstr>1. train model</vt:lpstr>
      <vt:lpstr>2. Measure Model Accuracy </vt:lpstr>
      <vt:lpstr>3. Optimisation</vt:lpstr>
      <vt:lpstr>4. Are we Overfitting and underfitting?</vt:lpstr>
      <vt:lpstr>Review</vt:lpstr>
      <vt:lpstr>References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dummies</dc:title>
  <cp:revision>1</cp:revision>
  <dcterms:modified xsi:type="dcterms:W3CDTF">2017-01-19T23:17:26Z</dcterms:modified>
</cp:coreProperties>
</file>