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9" r:id="rId6"/>
    <p:sldId id="278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81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" initials="Je" lastIdx="1" clrIdx="0">
    <p:extLst>
      <p:ext uri="{19B8F6BF-5375-455C-9EA6-DF929625EA0E}">
        <p15:presenceInfo xmlns:p15="http://schemas.microsoft.com/office/powerpoint/2012/main" userId="S0037FFE9CD97ABB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788AE-C8A0-4C1F-A8AB-E75BA389391F}" type="datetimeFigureOut">
              <a:rPr lang="en-US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7403B-5A55-4E1E-9669-C9559D6FFB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9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1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7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7403B-5A55-4E1E-9669-C9559D6FFB4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noFill/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6816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493296"/>
            <a:ext cx="2070875" cy="2892030"/>
          </a:xfrm>
          <a:solidFill>
            <a:srgbClr val="FFFFFF"/>
          </a:solidFill>
          <a:ln>
            <a:noFill/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768" y="1058778"/>
            <a:ext cx="7449152" cy="4994549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672" y="3525855"/>
            <a:ext cx="2070875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6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8989" y="0"/>
            <a:ext cx="8393011" cy="6858000"/>
          </a:xfrm>
          <a:noFill/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" y="0"/>
            <a:ext cx="38050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720033" y="505426"/>
            <a:ext cx="2150987" cy="2798365"/>
          </a:xfrm>
          <a:solidFill>
            <a:srgbClr val="FFFFFF"/>
          </a:solidFill>
          <a:ln>
            <a:noFill/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33" y="3520421"/>
            <a:ext cx="2150987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107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891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26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521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077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2/24/2017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835742" y="207608"/>
            <a:ext cx="9923180" cy="1188720"/>
          </a:xfrm>
          <a:prstGeom prst="rect">
            <a:avLst/>
          </a:prstGeo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528" y="1969450"/>
            <a:ext cx="9922393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5742" y="6217920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941802" y="207608"/>
            <a:ext cx="1123052" cy="68275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708" r:id="rId3"/>
    <p:sldLayoutId id="2147483712" r:id="rId4"/>
    <p:sldLayoutId id="2147483713" r:id="rId5"/>
    <p:sldLayoutId id="2147483710" r:id="rId6"/>
    <p:sldLayoutId id="2147483711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9" r:id="rId13"/>
    <p:sldLayoutId id="2147483705" r:id="rId14"/>
    <p:sldLayoutId id="2147483706" r:id="rId15"/>
    <p:sldLayoutId id="2147483707" r:id="rId16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515" y="400050"/>
            <a:ext cx="8991600" cy="1645920"/>
          </a:xfrm>
        </p:spPr>
        <p:txBody>
          <a:bodyPr/>
          <a:lstStyle/>
          <a:p>
            <a:r>
              <a:rPr lang="EN-SG"/>
              <a:t>Visualisation with </a:t>
            </a:r>
            <a:r>
              <a:rPr lang="EN-SG" sz="4000" err="1">
                <a:solidFill>
                  <a:srgbClr val="0070C0"/>
                </a:solidFill>
                <a:latin typeface="Courier New"/>
              </a:rPr>
              <a:t>ggplot</a:t>
            </a:r>
          </a:p>
        </p:txBody>
      </p:sp>
      <p:pic>
        <p:nvPicPr>
          <p:cNvPr id="4" name="Picture 3" descr="1-iSsJUkfOIFwqOxL6FP-S0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88" y="2152650"/>
            <a:ext cx="8986456" cy="45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63" y="381000"/>
            <a:ext cx="8991600" cy="1645920"/>
          </a:xfrm>
        </p:spPr>
        <p:txBody>
          <a:bodyPr/>
          <a:lstStyle/>
          <a:p>
            <a:r>
              <a:rPr lang="EN-US">
                <a:latin typeface="Gill Sans MT"/>
              </a:rPr>
              <a:t>A very basic scatterplot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8150" y="2233613"/>
            <a:ext cx="9018312" cy="417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Consolas"/>
              </a:rPr>
              <a:t>#create data</a:t>
            </a:r>
            <a:endParaRPr lang="en-US" sz="16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  <a:latin typeface="Consolas"/>
              </a:rPr>
              <a:t>set.seed</a:t>
            </a:r>
            <a:r>
              <a:rPr lang="en-US" sz="1800">
                <a:solidFill>
                  <a:schemeClr val="tx1"/>
                </a:solidFill>
                <a:latin typeface="Consolas"/>
              </a:rPr>
              <a:t>(888)</a:t>
            </a:r>
            <a:endParaRPr lang="en-US" sz="160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  <a:latin typeface="Consolas"/>
              </a:rPr>
              <a:t>dat</a:t>
            </a:r>
            <a:r>
              <a:rPr lang="en-US" sz="1800">
                <a:solidFill>
                  <a:schemeClr val="tx1"/>
                </a:solidFill>
                <a:latin typeface="Consolas"/>
              </a:rPr>
              <a:t> &lt;- </a:t>
            </a:r>
            <a:r>
              <a:rPr lang="en-US" sz="1800" err="1">
                <a:solidFill>
                  <a:schemeClr val="tx1"/>
                </a:solidFill>
                <a:latin typeface="Consolas"/>
              </a:rPr>
              <a:t>data.frame</a:t>
            </a:r>
            <a:r>
              <a:rPr lang="en-US" sz="1800">
                <a:solidFill>
                  <a:schemeClr val="tx1"/>
                </a:solidFill>
                <a:latin typeface="Consolas"/>
              </a:rPr>
              <a:t>(</a:t>
            </a:r>
            <a:r>
              <a:rPr lang="en-US" sz="1800" err="1">
                <a:solidFill>
                  <a:schemeClr val="tx1"/>
                </a:solidFill>
                <a:latin typeface="Consolas"/>
              </a:rPr>
              <a:t>cond</a:t>
            </a:r>
            <a:r>
              <a:rPr lang="en-US" sz="1800">
                <a:solidFill>
                  <a:schemeClr val="tx1"/>
                </a:solidFill>
                <a:latin typeface="Consolas"/>
              </a:rPr>
              <a:t> = rep(c("A", "B"), each=10),</a:t>
            </a:r>
            <a:endParaRPr lang="en-US" sz="160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nsolas"/>
              </a:rPr>
              <a:t>                  xvar = 1:20 + rnorm(20,sd=3),</a:t>
            </a:r>
            <a:endParaRPr lang="en-US" sz="160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nsolas"/>
              </a:rPr>
              <a:t>                  yvar = 1:20 + rnorm(20,sd=3))</a:t>
            </a:r>
            <a:endParaRPr lang="en-US" sz="1600">
              <a:solidFill>
                <a:schemeClr val="tx1"/>
              </a:solidFill>
              <a:latin typeface="Consolas"/>
            </a:endParaRPr>
          </a:p>
          <a:p>
            <a:pPr algn="l"/>
            <a:endParaRPr lang="en-US" sz="1800">
              <a:solidFill>
                <a:srgbClr val="FFFFFF"/>
              </a:solidFill>
              <a:latin typeface="Consolas"/>
            </a:endParaRPr>
          </a:p>
          <a:p>
            <a:pPr algn="l"/>
            <a:endParaRPr lang="en-US" sz="1800">
              <a:solidFill>
                <a:srgbClr val="FFFFFF"/>
              </a:solidFill>
              <a:latin typeface="Consolas"/>
            </a:endParaRPr>
          </a:p>
          <a:p>
            <a:pPr algn="l"/>
            <a:endParaRPr lang="en-US" sz="18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sz="1800" err="1">
                <a:solidFill>
                  <a:srgbClr val="FFFFFF"/>
                </a:solidFill>
                <a:latin typeface="Consolas"/>
              </a:rPr>
              <a:t>ggplot</a:t>
            </a:r>
            <a:r>
              <a:rPr lang="en-US" sz="1800">
                <a:solidFill>
                  <a:srgbClr val="FFFFFF"/>
                </a:solidFill>
                <a:latin typeface="Consolas"/>
              </a:rPr>
              <a:t>(</a:t>
            </a:r>
            <a:r>
              <a:rPr lang="en-US" sz="1800" err="1">
                <a:solidFill>
                  <a:srgbClr val="FFFFFF"/>
                </a:solidFill>
                <a:latin typeface="Consolas"/>
              </a:rPr>
              <a:t>dat</a:t>
            </a:r>
            <a:r>
              <a:rPr lang="en-US" sz="1800">
                <a:solidFill>
                  <a:srgbClr val="FFFFFF"/>
                </a:solidFill>
                <a:latin typeface="Consolas"/>
              </a:rPr>
              <a:t>, </a:t>
            </a:r>
            <a:r>
              <a:rPr lang="en-US" sz="1800" err="1">
                <a:solidFill>
                  <a:srgbClr val="FFFFFF"/>
                </a:solidFill>
                <a:latin typeface="Consolas"/>
              </a:rPr>
              <a:t>aes</a:t>
            </a:r>
            <a:r>
              <a:rPr lang="en-US" sz="1800">
                <a:solidFill>
                  <a:srgbClr val="FFFFFF"/>
                </a:solidFill>
                <a:latin typeface="Consolas"/>
              </a:rPr>
              <a:t>(x=</a:t>
            </a:r>
            <a:r>
              <a:rPr lang="en-US" sz="1800" err="1">
                <a:solidFill>
                  <a:srgbClr val="FFFFFF"/>
                </a:solidFill>
                <a:latin typeface="Consolas"/>
              </a:rPr>
              <a:t>xvar</a:t>
            </a:r>
            <a:r>
              <a:rPr lang="en-US" sz="1800">
                <a:solidFill>
                  <a:srgbClr val="FFFFFF"/>
                </a:solidFill>
                <a:latin typeface="Consolas"/>
              </a:rPr>
              <a:t>, y=</a:t>
            </a:r>
            <a:r>
              <a:rPr lang="en-US" sz="1800" err="1">
                <a:solidFill>
                  <a:srgbClr val="FFFFFF"/>
                </a:solidFill>
                <a:latin typeface="Consolas"/>
              </a:rPr>
              <a:t>yvar</a:t>
            </a:r>
            <a:r>
              <a:rPr lang="en-US" sz="1800">
                <a:solidFill>
                  <a:srgbClr val="FFFFFF"/>
                </a:solidFill>
                <a:latin typeface="Consolas"/>
              </a:rPr>
              <a:t>)) + </a:t>
            </a:r>
            <a:r>
              <a:rPr lang="en-US" sz="1800" err="1">
                <a:solidFill>
                  <a:srgbClr val="FFFFFF"/>
                </a:solidFill>
                <a:latin typeface="Consolas"/>
              </a:rPr>
              <a:t>geom_point</a:t>
            </a:r>
            <a:r>
              <a:rPr lang="en-US" sz="1800">
                <a:solidFill>
                  <a:srgbClr val="FFFFFF"/>
                </a:solidFill>
                <a:latin typeface="Consolas"/>
              </a:rPr>
              <a:t>(shape=1) </a:t>
            </a:r>
            <a:endParaRPr lang="en-US" sz="16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sz="1800">
                <a:solidFill>
                  <a:srgbClr val="FFFFFF"/>
                </a:solidFill>
                <a:latin typeface="Consolas"/>
              </a:rPr>
              <a:t># Use hollow circles</a:t>
            </a:r>
          </a:p>
          <a:p>
            <a:pPr algn="l"/>
            <a:endParaRPr lang="EN-US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6" name="Picture 5" descr="unnamed-chunk-3-1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2233613"/>
            <a:ext cx="4379182" cy="43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63" y="381000"/>
            <a:ext cx="8991600" cy="1645920"/>
          </a:xfrm>
        </p:spPr>
        <p:txBody>
          <a:bodyPr/>
          <a:lstStyle/>
          <a:p>
            <a:r>
              <a:rPr lang="EN-US">
                <a:latin typeface="Gill Sans MT"/>
              </a:rPr>
              <a:t>A very basic scatterplot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8150" y="2233613"/>
            <a:ext cx="9018312" cy="417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latin typeface="Consolas"/>
              </a:rPr>
              <a:t># Set color by </a:t>
            </a:r>
            <a:r>
              <a:rPr lang="EN-US" sz="2400" i="1" err="1">
                <a:solidFill>
                  <a:srgbClr val="FFFFFF"/>
                </a:solidFill>
                <a:latin typeface="Consolas"/>
              </a:rPr>
              <a:t>cond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 </a:t>
            </a:r>
            <a:endParaRPr lang="EN-US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sz="2400" err="1">
                <a:solidFill>
                  <a:srgbClr val="FFFFFF"/>
                </a:solidFill>
                <a:latin typeface="Consolas"/>
              </a:rPr>
              <a:t>ggplot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dat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, 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aes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(x=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xvar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, y=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yvar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, </a:t>
            </a:r>
            <a:r>
              <a:rPr lang="EN-US" sz="2400">
                <a:solidFill>
                  <a:srgbClr val="F6A21D"/>
                </a:solidFill>
                <a:latin typeface="Consolas"/>
              </a:rPr>
              <a:t>color=</a:t>
            </a:r>
            <a:r>
              <a:rPr lang="EN-US" sz="2400" err="1">
                <a:solidFill>
                  <a:srgbClr val="F6A21D"/>
                </a:solidFill>
                <a:latin typeface="Consolas"/>
              </a:rPr>
              <a:t>cond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)) + 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geom_point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(shape=1)</a:t>
            </a:r>
            <a:r>
              <a:rPr lang="EN-US" sz="3200">
                <a:solidFill>
                  <a:srgbClr val="FFFFFF"/>
                </a:solidFill>
                <a:latin typeface="Consolas"/>
              </a:rPr>
              <a:t> </a:t>
            </a:r>
            <a:endParaRPr lang="EN-US" sz="3200">
              <a:solidFill>
                <a:schemeClr val="tx1"/>
              </a:solidFill>
              <a:latin typeface="Consolas"/>
            </a:endParaRPr>
          </a:p>
          <a:p>
            <a:pPr algn="l"/>
            <a:endParaRPr lang="EN-US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5" name="Picture 4" descr="unnamed-chunk-4-1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633" y="2233613"/>
            <a:ext cx="3680426" cy="36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63" y="381000"/>
            <a:ext cx="8991600" cy="1645920"/>
          </a:xfrm>
        </p:spPr>
        <p:txBody>
          <a:bodyPr/>
          <a:lstStyle/>
          <a:p>
            <a:r>
              <a:rPr lang="EN-US">
                <a:latin typeface="Gill Sans MT"/>
              </a:rPr>
              <a:t>A very basic scatterplot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8150" y="2233613"/>
            <a:ext cx="9018312" cy="417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latin typeface="Consolas"/>
              </a:rPr>
              <a:t># Set shape by </a:t>
            </a:r>
            <a:r>
              <a:rPr lang="EN-US" sz="2400" i="1" err="1">
                <a:solidFill>
                  <a:srgbClr val="FFFFFF"/>
                </a:solidFill>
                <a:latin typeface="Consolas"/>
              </a:rPr>
              <a:t>cond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 </a:t>
            </a:r>
            <a:endParaRPr lang="EN-US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sz="2400" err="1">
                <a:solidFill>
                  <a:srgbClr val="FFFFFF"/>
                </a:solidFill>
                <a:latin typeface="Consolas"/>
              </a:rPr>
              <a:t>ggplot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dat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, 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aes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(x=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xvar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, y=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yvar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, shape=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cond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)) </a:t>
            </a:r>
            <a:endParaRPr lang="EN-US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+ 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geom_point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()</a:t>
            </a:r>
            <a:r>
              <a:rPr lang="EN-US" sz="3200">
                <a:solidFill>
                  <a:srgbClr val="FFFFFF"/>
                </a:solidFill>
                <a:latin typeface="Consolas"/>
              </a:rPr>
              <a:t> </a:t>
            </a:r>
            <a:endParaRPr lang="EN-US" sz="3200">
              <a:solidFill>
                <a:schemeClr val="tx1"/>
              </a:solidFill>
              <a:latin typeface="Consolas"/>
            </a:endParaRPr>
          </a:p>
          <a:p>
            <a:pPr algn="l"/>
            <a:endParaRPr lang="EN-US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3" name="Picture 2" descr="unnamed-chunk-4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388" y="2233613"/>
            <a:ext cx="4166642" cy="41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0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63" y="381000"/>
            <a:ext cx="8991600" cy="1645920"/>
          </a:xfrm>
        </p:spPr>
        <p:txBody>
          <a:bodyPr/>
          <a:lstStyle/>
          <a:p>
            <a:r>
              <a:rPr lang="EN-US">
                <a:latin typeface="Gill Sans MT"/>
              </a:rPr>
              <a:t>A more sophisticated scatterplot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8150" y="2233613"/>
            <a:ext cx="9018312" cy="417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>
                <a:solidFill>
                  <a:srgbClr val="FFFFFF"/>
                </a:solidFill>
                <a:latin typeface="Consolas"/>
              </a:rPr>
              <a:t>ggplot</a:t>
            </a:r>
            <a:r>
              <a:rPr lang="EN-US">
                <a:solidFill>
                  <a:srgbClr val="FFFFFF"/>
                </a:solidFill>
                <a:latin typeface="Consolas"/>
              </a:rPr>
              <a:t>(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dat</a:t>
            </a:r>
            <a:r>
              <a:rPr lang="EN-US">
                <a:solidFill>
                  <a:srgbClr val="FFFFFF"/>
                </a:solidFill>
                <a:latin typeface="Consolas"/>
              </a:rPr>
              <a:t>,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aes</a:t>
            </a:r>
            <a:r>
              <a:rPr lang="EN-US">
                <a:solidFill>
                  <a:srgbClr val="FFFFFF"/>
                </a:solidFill>
                <a:latin typeface="Consolas"/>
              </a:rPr>
              <a:t>(x=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xvar</a:t>
            </a:r>
            <a:r>
              <a:rPr lang="EN-US">
                <a:solidFill>
                  <a:srgbClr val="FFFFFF"/>
                </a:solidFill>
                <a:latin typeface="Consolas"/>
              </a:rPr>
              <a:t>, y=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yvar</a:t>
            </a:r>
            <a:r>
              <a:rPr lang="EN-US">
                <a:solidFill>
                  <a:srgbClr val="FFFFFF"/>
                </a:solidFill>
                <a:latin typeface="Consolas"/>
              </a:rPr>
              <a:t>)) </a:t>
            </a:r>
            <a:endParaRPr lang="en-US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+ geom_point(shape=1) # Use hollow circles + 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geom_smooth</a:t>
            </a:r>
            <a:r>
              <a:rPr lang="EN-US">
                <a:solidFill>
                  <a:srgbClr val="FFFFFF"/>
                </a:solidFill>
                <a:latin typeface="Consolas"/>
              </a:rPr>
              <a:t>(method=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lm</a:t>
            </a:r>
            <a:r>
              <a:rPr lang="EN-US">
                <a:solidFill>
                  <a:srgbClr val="FFFFFF"/>
                </a:solidFill>
                <a:latin typeface="Consolas"/>
              </a:rPr>
              <a:t>) 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# Add linear regression line # (by default includes 95% confidence region)</a:t>
            </a:r>
            <a:endParaRPr lang="EN-US">
              <a:solidFill>
                <a:schemeClr val="tx1"/>
              </a:solidFill>
              <a:latin typeface="Consolas"/>
            </a:endParaRPr>
          </a:p>
          <a:p>
            <a:pPr algn="l"/>
            <a:endParaRPr lang="EN-US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3" name="Picture 2" descr="unnamed-chunk-3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938" y="2233613"/>
            <a:ext cx="4218575" cy="4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8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63" y="381000"/>
            <a:ext cx="8991600" cy="1645920"/>
          </a:xfrm>
        </p:spPr>
        <p:txBody>
          <a:bodyPr/>
          <a:lstStyle/>
          <a:p>
            <a:r>
              <a:rPr lang="EN-US">
                <a:latin typeface="Gill Sans MT"/>
              </a:rPr>
              <a:t>A more sophisticated scatterplot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8150" y="2233613"/>
            <a:ext cx="9018312" cy="417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>
                <a:solidFill>
                  <a:srgbClr val="FFFFFF"/>
                </a:solidFill>
                <a:latin typeface="Consolas"/>
              </a:rPr>
              <a:t>ggplot</a:t>
            </a:r>
            <a:r>
              <a:rPr lang="EN-US">
                <a:solidFill>
                  <a:srgbClr val="FFFFFF"/>
                </a:solidFill>
                <a:latin typeface="Consolas"/>
              </a:rPr>
              <a:t>(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dat</a:t>
            </a:r>
            <a:r>
              <a:rPr lang="EN-US">
                <a:solidFill>
                  <a:srgbClr val="FFFFFF"/>
                </a:solidFill>
                <a:latin typeface="Consolas"/>
              </a:rPr>
              <a:t>,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aes</a:t>
            </a:r>
            <a:r>
              <a:rPr lang="EN-US">
                <a:solidFill>
                  <a:srgbClr val="FFFFFF"/>
                </a:solidFill>
                <a:latin typeface="Consolas"/>
              </a:rPr>
              <a:t>(x=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xvar</a:t>
            </a:r>
            <a:r>
              <a:rPr lang="EN-US">
                <a:solidFill>
                  <a:srgbClr val="FFFFFF"/>
                </a:solidFill>
                <a:latin typeface="Consolas"/>
              </a:rPr>
              <a:t>, y=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yvar</a:t>
            </a:r>
            <a:r>
              <a:rPr lang="EN-US">
                <a:solidFill>
                  <a:srgbClr val="FFFFFF"/>
                </a:solidFill>
                <a:latin typeface="Consolas"/>
              </a:rPr>
              <a:t>)) 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+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geom_point</a:t>
            </a:r>
            <a:r>
              <a:rPr lang="EN-US">
                <a:solidFill>
                  <a:srgbClr val="FFFFFF"/>
                </a:solidFill>
                <a:latin typeface="Consolas"/>
              </a:rPr>
              <a:t>(shape=1) # Use hollow circles 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+ 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geom_smooth</a:t>
            </a:r>
            <a:r>
              <a:rPr lang="EN-US">
                <a:solidFill>
                  <a:srgbClr val="FFFFFF"/>
                </a:solidFill>
                <a:latin typeface="Consolas"/>
              </a:rPr>
              <a:t>() 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# Add a loess smoothed fit curve</a:t>
            </a:r>
          </a:p>
        </p:txBody>
      </p:sp>
      <p:pic>
        <p:nvPicPr>
          <p:cNvPr id="5" name="Picture 4" descr="unnamed-chunk-3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90" y="2233613"/>
            <a:ext cx="4334187" cy="43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23850"/>
            <a:ext cx="8991600" cy="1645920"/>
          </a:xfrm>
        </p:spPr>
        <p:txBody>
          <a:bodyPr/>
          <a:lstStyle/>
          <a:p>
            <a:r>
              <a:rPr lang="EN-US"/>
              <a:t>Build your own</a:t>
            </a:r>
            <a:endParaRPr lang="EN-US">
              <a:latin typeface="Gill Sans M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52700" y="2324100"/>
            <a:ext cx="6801612" cy="12398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>
                <a:solidFill>
                  <a:srgbClr val="FFFFFF"/>
                </a:solidFill>
                <a:latin typeface="Gill Sans MT"/>
              </a:rPr>
              <a:t>mother_tongue</a:t>
            </a:r>
            <a:r>
              <a:rPr lang="EN-US">
                <a:solidFill>
                  <a:srgbClr val="FFFFFF"/>
                </a:solidFill>
                <a:latin typeface="Gill Sans MT"/>
              </a:rPr>
              <a:t> dataset</a:t>
            </a:r>
          </a:p>
          <a:p>
            <a:r>
              <a:rPr lang="EN-US">
                <a:solidFill>
                  <a:srgbClr val="FFFFFF"/>
                </a:solidFill>
                <a:latin typeface="Gill Sans MT"/>
              </a:rPr>
              <a:t>1. What questions can you think of? </a:t>
            </a:r>
          </a:p>
          <a:p>
            <a:r>
              <a:rPr lang="EN-US">
                <a:solidFill>
                  <a:srgbClr val="FFFFFF"/>
                </a:solidFill>
                <a:latin typeface="Gill Sans MT"/>
              </a:rPr>
              <a:t>2. What type of graphs might you plot?</a:t>
            </a:r>
          </a:p>
          <a:p>
            <a:endParaRPr lang="EN-US">
              <a:solidFill>
                <a:srgbClr val="FFFFFF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9783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1-20 at 21.13.40.png"/>
          <p:cNvPicPr>
            <a:picLocks noChangeAspect="1"/>
          </p:cNvPicPr>
          <p:nvPr/>
        </p:nvPicPr>
        <p:blipFill rotWithShape="1">
          <a:blip r:embed="rId3"/>
          <a:srcRect t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515" y="3590925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flowingdata.com</a:t>
            </a:r>
            <a:endParaRPr lang="EN-US">
              <a:solidFill>
                <a:schemeClr val="tx1"/>
              </a:solidFill>
              <a:latin typeface="Gill Sans M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95194" y="5403841"/>
            <a:ext cx="6801612" cy="814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23850"/>
            <a:ext cx="8991600" cy="1645920"/>
          </a:xfrm>
        </p:spPr>
        <p:txBody>
          <a:bodyPr/>
          <a:lstStyle/>
          <a:p>
            <a:r>
              <a:rPr lang="EN-US"/>
              <a:t>Lesson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8600" y="2476500"/>
            <a:ext cx="6802438" cy="2782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1. Why </a:t>
            </a:r>
            <a:r>
              <a:rPr lang="EN-US" sz="2800" err="1"/>
              <a:t>Visualise</a:t>
            </a:r>
            <a:r>
              <a:rPr lang="EN-US" sz="2800"/>
              <a:t>? </a:t>
            </a:r>
            <a:endParaRPr lang="EN-US" sz="2800">
              <a:solidFill>
                <a:srgbClr val="FFFFFF"/>
              </a:solidFill>
              <a:latin typeface="Gill Sans MT"/>
            </a:endParaRPr>
          </a:p>
          <a:p>
            <a:pPr algn="l"/>
            <a:r>
              <a:rPr lang="EN-US" sz="2800"/>
              <a:t>2. Why </a:t>
            </a:r>
            <a:r>
              <a:rPr lang="EN-US" sz="2800" err="1"/>
              <a:t>ggplot</a:t>
            </a:r>
            <a:r>
              <a:rPr lang="EN-US" sz="2800"/>
              <a:t>? Introducing the Grammar of Graphics Concept</a:t>
            </a:r>
          </a:p>
          <a:p>
            <a:pPr algn="l"/>
            <a:r>
              <a:rPr lang="EN-US" sz="2800"/>
              <a:t>3. </a:t>
            </a:r>
            <a:r>
              <a:rPr lang="EN-US" sz="2800" err="1"/>
              <a:t>ggplot</a:t>
            </a:r>
            <a:r>
              <a:rPr lang="EN-US" sz="2800"/>
              <a:t> in action </a:t>
            </a:r>
          </a:p>
          <a:p>
            <a:pPr algn="l"/>
            <a:r>
              <a:rPr lang="EN-US" sz="2800"/>
              <a:t>4. Build your own</a:t>
            </a:r>
          </a:p>
        </p:txBody>
      </p:sp>
    </p:spTree>
    <p:extLst>
      <p:ext uri="{BB962C8B-B14F-4D97-AF65-F5344CB8AC3E}">
        <p14:creationId xmlns:p14="http://schemas.microsoft.com/office/powerpoint/2010/main" val="381221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7725"/>
            <a:ext cx="4486656" cy="1141497"/>
          </a:xfrm>
        </p:spPr>
        <p:txBody>
          <a:bodyPr/>
          <a:lstStyle/>
          <a:p>
            <a:r>
              <a:rPr lang="EN-US"/>
              <a:t> why </a:t>
            </a:r>
            <a:r>
              <a:rPr lang="EN-US" err="1"/>
              <a:t>visualise</a:t>
            </a:r>
            <a:r>
              <a:rPr lang="EN-US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1515" y="2266950"/>
            <a:ext cx="4144185" cy="3451225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/>
              <a:t>Communicate findings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>
                <a:latin typeface="Gill Sans MT"/>
              </a:rPr>
              <a:t>Understand distributions and relationships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>
                <a:latin typeface="Gill Sans MT"/>
              </a:rPr>
              <a:t>Combined with transforming data with </a:t>
            </a:r>
            <a:r>
              <a:rPr lang="EN-US" sz="2800">
                <a:solidFill>
                  <a:srgbClr val="0070C0"/>
                </a:solidFill>
                <a:latin typeface="Courier New"/>
              </a:rPr>
              <a:t>dplyr</a:t>
            </a:r>
            <a:r>
              <a:rPr lang="EN-US" sz="2800">
                <a:latin typeface="Gill Sans MT"/>
              </a:rPr>
              <a:t>, key part of exploratory data analysis (EDA)</a:t>
            </a:r>
          </a:p>
        </p:txBody>
      </p:sp>
      <p:pic>
        <p:nvPicPr>
          <p:cNvPr id="5" name="Content Placeholder 4" descr="Yelp-trend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5075" y="1997914"/>
            <a:ext cx="5722938" cy="3290340"/>
          </a:xfrm>
        </p:spPr>
      </p:pic>
    </p:spTree>
    <p:extLst>
      <p:ext uri="{BB962C8B-B14F-4D97-AF65-F5344CB8AC3E}">
        <p14:creationId xmlns:p14="http://schemas.microsoft.com/office/powerpoint/2010/main" val="122758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emon-greek-yogurt-pancakes-1200-6403.jpg"/>
          <p:cNvPicPr>
            <a:picLocks noChangeAspect="1"/>
          </p:cNvPicPr>
          <p:nvPr/>
        </p:nvPicPr>
        <p:blipFill rotWithShape="1">
          <a:blip r:embed="rId3"/>
          <a:srcRect t="36512" r="-1" b="28343"/>
          <a:stretch/>
        </p:blipFill>
        <p:spPr>
          <a:xfrm>
            <a:off x="6134100" y="971452"/>
            <a:ext cx="5036481" cy="2651760"/>
          </a:xfrm>
          <a:prstGeom prst="rect">
            <a:avLst/>
          </a:prstGeom>
        </p:spPr>
      </p:pic>
      <p:pic>
        <p:nvPicPr>
          <p:cNvPr id="9" name="Picture 8" descr="mc-donalds-lego.jpg"/>
          <p:cNvPicPr>
            <a:picLocks noChangeAspect="1"/>
          </p:cNvPicPr>
          <p:nvPr/>
        </p:nvPicPr>
        <p:blipFill rotWithShape="1">
          <a:blip r:embed="rId4"/>
          <a:srcRect t="2744" r="3" b="3"/>
          <a:stretch/>
        </p:blipFill>
        <p:spPr>
          <a:xfrm>
            <a:off x="1014730" y="1047750"/>
            <a:ext cx="5047828" cy="2663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4251325" cy="2367026"/>
          </a:xfrm>
        </p:spPr>
        <p:txBody>
          <a:bodyPr>
            <a:normAutofit/>
          </a:bodyPr>
          <a:lstStyle/>
          <a:p>
            <a:r>
              <a:rPr lang="EN-US" sz="4400" b="1"/>
              <a:t>Ggplot2 = </a:t>
            </a:r>
            <a:r>
              <a:rPr lang="EN-US" sz="4400" b="1" err="1"/>
              <a:t>legos</a:t>
            </a:r>
            <a:r>
              <a:rPr lang="EN-US" sz="4400" b="1"/>
              <a:t> + pancakes</a:t>
            </a:r>
            <a:endParaRPr lang="EN-US" sz="4000" b="1">
              <a:latin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4114800"/>
            <a:ext cx="6849822" cy="24098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>
              <a:lnSpc>
                <a:spcPct val="80000"/>
              </a:lnSpc>
            </a:pPr>
            <a:r>
              <a:rPr lang="EN-US" sz="2800">
                <a:solidFill>
                  <a:srgbClr val="FFFFFF"/>
                </a:solidFill>
              </a:rPr>
              <a:t>Legos : build graphs with fundamental building blocks</a:t>
            </a:r>
            <a:endParaRPr lang="EN-US" sz="3200">
              <a:solidFill>
                <a:srgbClr val="FFFFFF"/>
              </a:solidFill>
              <a:latin typeface="Gill Sans MT"/>
            </a:endParaRPr>
          </a:p>
          <a:p>
            <a:pPr algn="l">
              <a:lnSpc>
                <a:spcPct val="80000"/>
              </a:lnSpc>
            </a:pPr>
            <a:endParaRPr lang="EN-US" sz="2800">
              <a:solidFill>
                <a:srgbClr val="FFFFFF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>
                <a:solidFill>
                  <a:srgbClr val="FFFFFF"/>
                </a:solidFill>
              </a:rPr>
              <a:t>Pancakes: layer building blocks, on top of each other, to create more complex graphs</a:t>
            </a:r>
            <a:endParaRPr lang="EN-US" sz="3200">
              <a:solidFill>
                <a:srgbClr val="FFFFFF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>
              <a:solidFill>
                <a:srgbClr val="FFFFFF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>
                <a:solidFill>
                  <a:srgbClr val="FFFFFF"/>
                </a:solidFill>
              </a:rPr>
              <a:t>Lets look at an example..</a:t>
            </a:r>
            <a:endParaRPr 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3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438" y="323850"/>
            <a:ext cx="10380562" cy="1646238"/>
          </a:xfrm>
        </p:spPr>
        <p:txBody>
          <a:bodyPr>
            <a:normAutofit fontScale="90000"/>
          </a:bodyPr>
          <a:lstStyle/>
          <a:p>
            <a:r>
              <a:rPr lang="EN-US"/>
              <a:t>To extend the food analogy: cookbook for r by </a:t>
            </a:r>
            <a:r>
              <a:rPr lang="EN-US" err="1"/>
              <a:t>winston</a:t>
            </a:r>
            <a:r>
              <a:rPr lang="EN-US"/>
              <a:t> </a:t>
            </a:r>
            <a:r>
              <a:rPr lang="EN-US" err="1"/>
              <a:t>chang</a:t>
            </a:r>
            <a:endParaRPr lang="EN-US" err="1">
              <a:latin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335" y="2057607"/>
            <a:ext cx="11630728" cy="454639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endParaRPr lang="EN-US" sz="280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2800">
                <a:solidFill>
                  <a:srgbClr val="FFFFFF"/>
                </a:solidFill>
                <a:latin typeface="Consolas"/>
              </a:rPr>
              <a:t>#create some data</a:t>
            </a:r>
          </a:p>
          <a:p>
            <a:pPr algn="l"/>
            <a:r>
              <a:rPr lang="en-US" sz="2800" err="1">
                <a:solidFill>
                  <a:srgbClr val="FFFFFF"/>
                </a:solidFill>
                <a:latin typeface="Consolas"/>
              </a:rPr>
              <a:t>dat</a:t>
            </a:r>
            <a:r>
              <a:rPr lang="en-US" sz="2800">
                <a:solidFill>
                  <a:srgbClr val="FFFFFF"/>
                </a:solidFill>
                <a:latin typeface="Consolas"/>
              </a:rPr>
              <a:t> &lt;- data.frame(time = factor(c(</a:t>
            </a:r>
            <a:r>
              <a:rPr lang="en-US" sz="2800">
                <a:solidFill>
                  <a:srgbClr val="F6A21D"/>
                </a:solidFill>
                <a:latin typeface="Consolas"/>
              </a:rPr>
              <a:t>"</a:t>
            </a:r>
            <a:r>
              <a:rPr lang="en-US" sz="2800" err="1">
                <a:solidFill>
                  <a:srgbClr val="F6A21D"/>
                </a:solidFill>
                <a:latin typeface="Consolas"/>
              </a:rPr>
              <a:t>Lunch","Dinner</a:t>
            </a:r>
            <a:r>
              <a:rPr lang="en-US" sz="2800">
                <a:solidFill>
                  <a:srgbClr val="F6A21D"/>
                </a:solidFill>
                <a:latin typeface="Consolas"/>
              </a:rPr>
              <a:t>"</a:t>
            </a:r>
            <a:r>
              <a:rPr lang="en-US" sz="2800">
                <a:solidFill>
                  <a:srgbClr val="FFFFFF"/>
                </a:solidFill>
                <a:latin typeface="Consolas"/>
              </a:rPr>
              <a:t>),</a:t>
            </a:r>
            <a:r>
              <a:rPr lang="en-US" sz="28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>
                <a:solidFill>
                  <a:srgbClr val="FFFFFF"/>
                </a:solidFill>
                <a:latin typeface="Consolas"/>
              </a:rPr>
              <a:t>levels=c(</a:t>
            </a:r>
            <a:r>
              <a:rPr lang="en-US" sz="2800">
                <a:solidFill>
                  <a:srgbClr val="F6A21D"/>
                </a:solidFill>
                <a:latin typeface="Consolas"/>
              </a:rPr>
              <a:t>"</a:t>
            </a:r>
            <a:r>
              <a:rPr lang="en-US" sz="2800" err="1">
                <a:solidFill>
                  <a:srgbClr val="F6A21D"/>
                </a:solidFill>
                <a:latin typeface="Consolas"/>
              </a:rPr>
              <a:t>Lunch","Dinner</a:t>
            </a:r>
            <a:r>
              <a:rPr lang="en-US" sz="2800">
                <a:solidFill>
                  <a:srgbClr val="F6A21D"/>
                </a:solidFill>
                <a:latin typeface="Consolas"/>
              </a:rPr>
              <a:t>"</a:t>
            </a:r>
            <a:r>
              <a:rPr lang="en-US" sz="2800">
                <a:solidFill>
                  <a:srgbClr val="FFFFFF"/>
                </a:solidFill>
                <a:latin typeface="Consolas"/>
              </a:rPr>
              <a:t>)), </a:t>
            </a:r>
            <a:r>
              <a:rPr lang="en-US" sz="2800" err="1">
                <a:solidFill>
                  <a:srgbClr val="FFFFFF"/>
                </a:solidFill>
                <a:latin typeface="Consolas"/>
              </a:rPr>
              <a:t>total_bill</a:t>
            </a:r>
            <a:r>
              <a:rPr lang="en-US" sz="2800">
                <a:solidFill>
                  <a:srgbClr val="FFFFFF"/>
                </a:solidFill>
                <a:latin typeface="Consolas"/>
              </a:rPr>
              <a:t> = c(</a:t>
            </a:r>
            <a:r>
              <a:rPr lang="en-US" sz="2800">
                <a:solidFill>
                  <a:srgbClr val="1C00CF"/>
                </a:solidFill>
                <a:latin typeface="Consolas"/>
              </a:rPr>
              <a:t>14.89</a:t>
            </a:r>
            <a:r>
              <a:rPr lang="en-US" sz="28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800">
                <a:solidFill>
                  <a:srgbClr val="1C00CF"/>
                </a:solidFill>
                <a:latin typeface="Consolas"/>
              </a:rPr>
              <a:t>17.23</a:t>
            </a:r>
            <a:r>
              <a:rPr lang="en-US" sz="2800">
                <a:solidFill>
                  <a:srgbClr val="FFFFFF"/>
                </a:solidFill>
                <a:latin typeface="Consolas"/>
              </a:rPr>
              <a:t>)) </a:t>
            </a:r>
          </a:p>
          <a:p>
            <a:pPr algn="l"/>
            <a:endParaRPr lang="EN-US" sz="280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2800" err="1">
                <a:solidFill>
                  <a:srgbClr val="FFFFFF"/>
                </a:solidFill>
                <a:latin typeface="Consolas"/>
              </a:rPr>
              <a:t>dat</a:t>
            </a:r>
            <a:r>
              <a:rPr lang="en-US" sz="2800">
                <a:solidFill>
                  <a:srgbClr val="FFFFFF"/>
                </a:solidFill>
                <a:latin typeface="Consolas"/>
              </a:rPr>
              <a:t> </a:t>
            </a:r>
          </a:p>
          <a:p>
            <a:pPr algn="l"/>
            <a:r>
              <a:rPr lang="en-US" sz="2800">
                <a:solidFill>
                  <a:srgbClr val="FFFFFF"/>
                </a:solidFill>
                <a:latin typeface="Consolas"/>
              </a:rPr>
              <a:t>time </a:t>
            </a:r>
            <a:r>
              <a:rPr lang="en-US" sz="2800" err="1">
                <a:solidFill>
                  <a:srgbClr val="FFFFFF"/>
                </a:solidFill>
                <a:latin typeface="Consolas"/>
              </a:rPr>
              <a:t>total_bill</a:t>
            </a:r>
            <a:endParaRPr lang="en-US" sz="28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sz="2800">
                <a:solidFill>
                  <a:srgbClr val="FFFFFF"/>
                </a:solidFill>
                <a:latin typeface="Consolas"/>
              </a:rPr>
              <a:t>1  Lunch      14.89</a:t>
            </a:r>
          </a:p>
          <a:p>
            <a:pPr algn="l"/>
            <a:r>
              <a:rPr lang="en-US" sz="2800">
                <a:solidFill>
                  <a:srgbClr val="FFFFFF"/>
                </a:solidFill>
                <a:latin typeface="Consolas"/>
              </a:rPr>
              <a:t>2 Dinner      17.23</a:t>
            </a:r>
          </a:p>
          <a:p>
            <a:pPr algn="l"/>
            <a:endParaRPr lang="EN-US" sz="280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2800" i="1">
                <a:solidFill>
                  <a:srgbClr val="FFFFFF"/>
                </a:solidFill>
                <a:latin typeface="Consolas"/>
              </a:rPr>
              <a:t># Load the ggplot2 package</a:t>
            </a:r>
            <a:r>
              <a:rPr lang="en-US" sz="2800">
                <a:solidFill>
                  <a:srgbClr val="FFFFFF"/>
                </a:solidFill>
                <a:latin typeface="Consolas"/>
              </a:rPr>
              <a:t> </a:t>
            </a:r>
          </a:p>
          <a:p>
            <a:pPr algn="l"/>
            <a:r>
              <a:rPr lang="en-US" sz="2800">
                <a:solidFill>
                  <a:srgbClr val="FFFFFF"/>
                </a:solidFill>
                <a:latin typeface="Consolas"/>
              </a:rPr>
              <a:t>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18319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63" y="381000"/>
            <a:ext cx="8991600" cy="1645920"/>
          </a:xfrm>
        </p:spPr>
        <p:txBody>
          <a:bodyPr/>
          <a:lstStyle/>
          <a:p>
            <a:r>
              <a:rPr lang="EN-US"/>
              <a:t>A very basic bar graph</a:t>
            </a:r>
            <a:endParaRPr lang="EN-US">
              <a:latin typeface="Gill Sans M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8263" y="2233613"/>
            <a:ext cx="9004823" cy="4178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i="1">
              <a:solidFill>
                <a:srgbClr val="FFFFFF"/>
              </a:solidFill>
              <a:latin typeface="Consolas"/>
            </a:endParaRPr>
          </a:p>
          <a:p>
            <a:pPr algn="l"/>
            <a:endParaRPr lang="EN-US" i="1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i="1">
                <a:solidFill>
                  <a:srgbClr val="FFFFFF"/>
                </a:solidFill>
                <a:latin typeface="Consolas"/>
              </a:rPr>
              <a:t># Very basic bar graph</a:t>
            </a:r>
            <a:r>
              <a:rPr lang="EN-US">
                <a:solidFill>
                  <a:srgbClr val="FFFFFF"/>
                </a:solidFill>
                <a:latin typeface="Consolas"/>
              </a:rPr>
              <a:t> </a:t>
            </a:r>
            <a:endParaRPr lang="EN-US">
              <a:solidFill>
                <a:schemeClr val="tx1"/>
              </a:solidFill>
              <a:latin typeface="Consolas"/>
            </a:endParaRPr>
          </a:p>
          <a:p>
            <a:pPr algn="l"/>
            <a:endParaRPr lang="EN-US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err="1">
                <a:solidFill>
                  <a:srgbClr val="FFC000"/>
                </a:solidFill>
                <a:latin typeface="Consolas"/>
              </a:rPr>
              <a:t>ggplot</a:t>
            </a:r>
            <a:r>
              <a:rPr lang="EN-US">
                <a:solidFill>
                  <a:srgbClr val="FFC000"/>
                </a:solidFill>
                <a:latin typeface="Consolas"/>
              </a:rPr>
              <a:t>(data=</a:t>
            </a:r>
            <a:r>
              <a:rPr lang="EN-US" err="1">
                <a:solidFill>
                  <a:srgbClr val="FFC000"/>
                </a:solidFill>
                <a:latin typeface="Consolas"/>
              </a:rPr>
              <a:t>dat</a:t>
            </a:r>
            <a:r>
              <a:rPr lang="EN-US">
                <a:solidFill>
                  <a:srgbClr val="FFC000"/>
                </a:solidFill>
                <a:latin typeface="Consolas"/>
              </a:rPr>
              <a:t>, </a:t>
            </a:r>
            <a:r>
              <a:rPr lang="EN-US" err="1">
                <a:solidFill>
                  <a:srgbClr val="FFC000"/>
                </a:solidFill>
                <a:latin typeface="Consolas"/>
              </a:rPr>
              <a:t>aes</a:t>
            </a:r>
            <a:r>
              <a:rPr lang="EN-US">
                <a:solidFill>
                  <a:srgbClr val="FFC000"/>
                </a:solidFill>
                <a:latin typeface="Consolas"/>
              </a:rPr>
              <a:t>(x=time, y=</a:t>
            </a:r>
            <a:r>
              <a:rPr lang="EN-US" err="1">
                <a:solidFill>
                  <a:srgbClr val="FFC000"/>
                </a:solidFill>
                <a:latin typeface="Consolas"/>
              </a:rPr>
              <a:t>total_bill</a:t>
            </a:r>
            <a:r>
              <a:rPr lang="EN-US">
                <a:solidFill>
                  <a:srgbClr val="FFC000"/>
                </a:solidFill>
                <a:latin typeface="Consolas"/>
              </a:rPr>
              <a:t>)) + </a:t>
            </a:r>
            <a:r>
              <a:rPr lang="EN-US">
                <a:solidFill>
                  <a:srgbClr val="FFFFFF"/>
                </a:solidFill>
                <a:latin typeface="Consolas"/>
              </a:rPr>
              <a:t>              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    </a:t>
            </a:r>
            <a:r>
              <a:rPr lang="EN-US" err="1">
                <a:solidFill>
                  <a:srgbClr val="7030A0"/>
                </a:solidFill>
                <a:latin typeface="Consolas"/>
              </a:rPr>
              <a:t>geom_bar</a:t>
            </a:r>
            <a:r>
              <a:rPr lang="EN-US">
                <a:solidFill>
                  <a:srgbClr val="7030A0"/>
                </a:solidFill>
                <a:latin typeface="Consolas"/>
              </a:rPr>
              <a:t>(stat="identity")</a:t>
            </a:r>
          </a:p>
          <a:p>
            <a:pPr algn="l"/>
            <a:endParaRPr lang="EN-US">
              <a:solidFill>
                <a:srgbClr val="0070C0"/>
              </a:solidFill>
              <a:latin typeface="Consolas"/>
            </a:endParaRPr>
          </a:p>
        </p:txBody>
      </p:sp>
      <p:pic>
        <p:nvPicPr>
          <p:cNvPr id="3" name="Picture 2" descr="unnamed-chunk-3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437" y="2295525"/>
            <a:ext cx="4314747" cy="4322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3102" y="302895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C000"/>
                </a:solidFill>
              </a:rPr>
              <a:t>Base layer</a:t>
            </a:r>
            <a:endParaRPr lang="EN-US">
              <a:solidFill>
                <a:srgbClr val="FFC000"/>
              </a:solidFill>
              <a:latin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589" y="521017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030A0"/>
                </a:solidFill>
              </a:rPr>
              <a:t>2nd layer</a:t>
            </a:r>
            <a:endParaRPr lang="EN-US">
              <a:solidFill>
                <a:srgbClr val="7030A0"/>
              </a:solidFill>
              <a:latin typeface="Gill Sans M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591089" y="3459226"/>
            <a:ext cx="413581" cy="4765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123814" y="4796937"/>
            <a:ext cx="441836" cy="41323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7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63" y="381000"/>
            <a:ext cx="8991600" cy="1645920"/>
          </a:xfrm>
        </p:spPr>
        <p:txBody>
          <a:bodyPr/>
          <a:lstStyle/>
          <a:p>
            <a:r>
              <a:rPr lang="EN-US"/>
              <a:t>A very basic bar graph</a:t>
            </a:r>
            <a:endParaRPr lang="EN-US">
              <a:latin typeface="Gill Sans M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8150" y="2233613"/>
            <a:ext cx="10500569" cy="417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i="1">
              <a:solidFill>
                <a:srgbClr val="FFFFFF"/>
              </a:solidFill>
              <a:latin typeface="Consolas"/>
            </a:endParaRPr>
          </a:p>
          <a:p>
            <a:pPr algn="l"/>
            <a:endParaRPr lang="EN-US" i="1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i="1">
                <a:solidFill>
                  <a:srgbClr val="FFFFFF"/>
                </a:solidFill>
                <a:latin typeface="Consolas"/>
              </a:rPr>
              <a:t># Map the time of day to different fill colors</a:t>
            </a:r>
            <a:r>
              <a:rPr lang="EN-US">
                <a:solidFill>
                  <a:srgbClr val="FFFFFF"/>
                </a:solidFill>
                <a:latin typeface="Consolas"/>
              </a:rPr>
              <a:t> </a:t>
            </a:r>
            <a:endParaRPr lang="EN-US">
              <a:solidFill>
                <a:schemeClr val="tx1"/>
              </a:solidFill>
              <a:latin typeface="Consolas"/>
            </a:endParaRPr>
          </a:p>
          <a:p>
            <a:pPr algn="l"/>
            <a:endParaRPr lang="EN-US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err="1">
                <a:solidFill>
                  <a:srgbClr val="FFFFFF"/>
                </a:solidFill>
                <a:latin typeface="Consolas"/>
              </a:rPr>
              <a:t>ggplot</a:t>
            </a:r>
            <a:r>
              <a:rPr lang="EN-US">
                <a:solidFill>
                  <a:srgbClr val="FFFFFF"/>
                </a:solidFill>
                <a:latin typeface="Consolas"/>
              </a:rPr>
              <a:t>(data=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dat</a:t>
            </a:r>
            <a:r>
              <a:rPr lang="EN-US">
                <a:solidFill>
                  <a:srgbClr val="FFFFFF"/>
                </a:solidFill>
                <a:latin typeface="Consolas"/>
              </a:rPr>
              <a:t>,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aes</a:t>
            </a:r>
            <a:r>
              <a:rPr lang="EN-US">
                <a:solidFill>
                  <a:srgbClr val="FFFFFF"/>
                </a:solidFill>
                <a:latin typeface="Consolas"/>
              </a:rPr>
              <a:t>(x=time, y=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total_bill</a:t>
            </a:r>
            <a:r>
              <a:rPr lang="EN-US">
                <a:solidFill>
                  <a:srgbClr val="FFFFFF"/>
                </a:solidFill>
                <a:latin typeface="Consolas"/>
              </a:rPr>
              <a:t>, </a:t>
            </a:r>
            <a:r>
              <a:rPr lang="EN-US">
                <a:solidFill>
                  <a:srgbClr val="FFC000"/>
                </a:solidFill>
                <a:latin typeface="Consolas"/>
              </a:rPr>
              <a:t>fill=time</a:t>
            </a:r>
            <a:r>
              <a:rPr lang="EN-US">
                <a:solidFill>
                  <a:srgbClr val="FFFFFF"/>
                </a:solidFill>
                <a:latin typeface="Consolas"/>
              </a:rPr>
              <a:t>))</a:t>
            </a: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 + 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geom_bar</a:t>
            </a:r>
            <a:r>
              <a:rPr lang="EN-US">
                <a:solidFill>
                  <a:srgbClr val="FFFFFF"/>
                </a:solidFill>
                <a:latin typeface="Consolas"/>
              </a:rPr>
              <a:t>(stat="identity")</a:t>
            </a:r>
            <a:endParaRPr lang="EN-US">
              <a:solidFill>
                <a:schemeClr val="tx1"/>
              </a:solidFill>
              <a:latin typeface="Consolas"/>
            </a:endParaRPr>
          </a:p>
          <a:p>
            <a:pPr algn="l"/>
            <a:endParaRPr lang="EN-US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5" name="Picture 4" descr="unnamed-chunk-3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557" y="2381250"/>
            <a:ext cx="3797344" cy="38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63" y="381000"/>
            <a:ext cx="8991600" cy="1645920"/>
          </a:xfrm>
        </p:spPr>
        <p:txBody>
          <a:bodyPr/>
          <a:lstStyle/>
          <a:p>
            <a:r>
              <a:rPr lang="EN-US"/>
              <a:t>A very basic bar graph</a:t>
            </a:r>
            <a:endParaRPr lang="EN-US">
              <a:latin typeface="Gill Sans M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8150" y="2233613"/>
            <a:ext cx="10500569" cy="417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i="1">
              <a:solidFill>
                <a:srgbClr val="FFFFFF"/>
              </a:solidFill>
              <a:latin typeface="Consolas"/>
            </a:endParaRPr>
          </a:p>
          <a:p>
            <a:pPr algn="l"/>
            <a:endParaRPr lang="EN-US" i="1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i="1">
                <a:solidFill>
                  <a:srgbClr val="FFFFFF"/>
                </a:solidFill>
                <a:latin typeface="Consolas"/>
              </a:rPr>
              <a:t># Add a black outline</a:t>
            </a:r>
            <a:r>
              <a:rPr lang="EN-US">
                <a:solidFill>
                  <a:srgbClr val="FFFFFF"/>
                </a:solidFill>
                <a:latin typeface="Consolas"/>
              </a:rPr>
              <a:t> </a:t>
            </a:r>
            <a:endParaRPr lang="EN-US">
              <a:solidFill>
                <a:schemeClr val="tx1"/>
              </a:solidFill>
              <a:latin typeface="Consolas"/>
            </a:endParaRPr>
          </a:p>
          <a:p>
            <a:pPr algn="l"/>
            <a:endParaRPr lang="EN-US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err="1">
                <a:solidFill>
                  <a:srgbClr val="FFFFFF"/>
                </a:solidFill>
                <a:latin typeface="Consolas"/>
              </a:rPr>
              <a:t>ggplot</a:t>
            </a:r>
            <a:r>
              <a:rPr lang="EN-US">
                <a:solidFill>
                  <a:srgbClr val="FFFFFF"/>
                </a:solidFill>
                <a:latin typeface="Consolas"/>
              </a:rPr>
              <a:t>(data=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dat</a:t>
            </a:r>
            <a:r>
              <a:rPr lang="EN-US">
                <a:solidFill>
                  <a:srgbClr val="FFFFFF"/>
                </a:solidFill>
                <a:latin typeface="Consolas"/>
              </a:rPr>
              <a:t>,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aes</a:t>
            </a:r>
            <a:r>
              <a:rPr lang="EN-US">
                <a:solidFill>
                  <a:srgbClr val="FFFFFF"/>
                </a:solidFill>
                <a:latin typeface="Consolas"/>
              </a:rPr>
              <a:t>(x=time, y=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total_bill</a:t>
            </a:r>
            <a:r>
              <a:rPr lang="EN-US">
                <a:solidFill>
                  <a:srgbClr val="FFFFFF"/>
                </a:solidFill>
                <a:latin typeface="Consolas"/>
              </a:rPr>
              <a:t>, fill=time)) +    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geom_bar</a:t>
            </a:r>
            <a:r>
              <a:rPr lang="EN-US">
                <a:solidFill>
                  <a:srgbClr val="FFFFFF"/>
                </a:solidFill>
                <a:latin typeface="Consolas"/>
              </a:rPr>
              <a:t>(</a:t>
            </a:r>
            <a:r>
              <a:rPr lang="EN-US" err="1">
                <a:solidFill>
                  <a:srgbClr val="FFC000"/>
                </a:solidFill>
                <a:latin typeface="Consolas"/>
              </a:rPr>
              <a:t>colour</a:t>
            </a:r>
            <a:r>
              <a:rPr lang="EN-US">
                <a:solidFill>
                  <a:srgbClr val="FFC000"/>
                </a:solidFill>
                <a:latin typeface="Consolas"/>
              </a:rPr>
              <a:t>="black"</a:t>
            </a:r>
            <a:r>
              <a:rPr lang="EN-US">
                <a:solidFill>
                  <a:srgbClr val="FFFFFF"/>
                </a:solidFill>
                <a:latin typeface="Consolas"/>
              </a:rPr>
              <a:t>, stat="identity") </a:t>
            </a:r>
          </a:p>
          <a:p>
            <a:pPr algn="l"/>
            <a:br>
              <a:rPr lang="EN-US">
                <a:solidFill>
                  <a:schemeClr val="tx1"/>
                </a:solidFill>
                <a:latin typeface="Consolas"/>
              </a:rPr>
            </a:br>
            <a:endParaRPr lang="EN-US">
              <a:solidFill>
                <a:schemeClr val="tx1"/>
              </a:solidFill>
              <a:latin typeface="Consolas"/>
            </a:endParaRPr>
          </a:p>
          <a:p>
            <a:pPr algn="l"/>
            <a:endParaRPr lang="EN-US">
              <a:solidFill>
                <a:srgbClr val="000000"/>
              </a:solidFill>
              <a:latin typeface="Consolas"/>
            </a:endParaRPr>
          </a:p>
          <a:p>
            <a:pPr algn="l"/>
            <a:endParaRPr lang="EN-US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3" name="Picture 2" descr="unnamed-chunk-3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25" y="2463650"/>
            <a:ext cx="3709095" cy="37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4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263" y="381000"/>
            <a:ext cx="8991600" cy="1645920"/>
          </a:xfrm>
        </p:spPr>
        <p:txBody>
          <a:bodyPr/>
          <a:lstStyle/>
          <a:p>
            <a:r>
              <a:rPr lang="EN-US">
                <a:latin typeface="Gill Sans MT"/>
              </a:rPr>
              <a:t>More sophisticated layering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8150" y="2233613"/>
            <a:ext cx="7732331" cy="4178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>
                <a:solidFill>
                  <a:srgbClr val="FFFFFF"/>
                </a:solidFill>
                <a:latin typeface="Consolas"/>
              </a:rPr>
              <a:t>ggplot</a:t>
            </a:r>
            <a:r>
              <a:rPr lang="EN-US">
                <a:solidFill>
                  <a:srgbClr val="FFFFFF"/>
                </a:solidFill>
                <a:latin typeface="Consolas"/>
              </a:rPr>
              <a:t>(data=</a:t>
            </a:r>
            <a:r>
              <a:rPr lang="EN-US" err="1">
                <a:solidFill>
                  <a:srgbClr val="FFC000"/>
                </a:solidFill>
                <a:latin typeface="Consolas"/>
              </a:rPr>
              <a:t>dat</a:t>
            </a:r>
            <a:r>
              <a:rPr lang="EN-US">
                <a:solidFill>
                  <a:srgbClr val="FFFFFF"/>
                </a:solidFill>
                <a:latin typeface="Consolas"/>
              </a:rPr>
              <a:t>,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aes</a:t>
            </a:r>
            <a:r>
              <a:rPr lang="EN-US">
                <a:solidFill>
                  <a:srgbClr val="FFFFFF"/>
                </a:solidFill>
                <a:latin typeface="Consolas"/>
              </a:rPr>
              <a:t>(x=</a:t>
            </a:r>
            <a:r>
              <a:rPr lang="EN-US">
                <a:solidFill>
                  <a:srgbClr val="FFC000"/>
                </a:solidFill>
                <a:latin typeface="Consolas"/>
              </a:rPr>
              <a:t>time</a:t>
            </a:r>
            <a:r>
              <a:rPr lang="EN-US">
                <a:solidFill>
                  <a:srgbClr val="FFFFFF"/>
                </a:solidFill>
                <a:latin typeface="Consolas"/>
              </a:rPr>
              <a:t>, y=</a:t>
            </a:r>
            <a:r>
              <a:rPr lang="EN-US" err="1">
                <a:solidFill>
                  <a:srgbClr val="FFC000"/>
                </a:solidFill>
                <a:latin typeface="Consolas"/>
              </a:rPr>
              <a:t>total_bill</a:t>
            </a:r>
            <a:r>
              <a:rPr lang="EN-US">
                <a:solidFill>
                  <a:srgbClr val="FFFFFF"/>
                </a:solidFill>
                <a:latin typeface="Consolas"/>
              </a:rPr>
              <a:t>, fill=</a:t>
            </a:r>
            <a:r>
              <a:rPr lang="EN-US">
                <a:solidFill>
                  <a:srgbClr val="FFC000"/>
                </a:solidFill>
                <a:latin typeface="Consolas"/>
              </a:rPr>
              <a:t>time</a:t>
            </a:r>
            <a:r>
              <a:rPr lang="EN-US">
                <a:solidFill>
                  <a:srgbClr val="FFFFFF"/>
                </a:solidFill>
                <a:latin typeface="Consolas"/>
              </a:rPr>
              <a:t>)) </a:t>
            </a:r>
            <a:endParaRPr lang="EN-US" sz="40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+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geom_bar</a:t>
            </a:r>
            <a:r>
              <a:rPr lang="EN-US">
                <a:solidFill>
                  <a:srgbClr val="FFFFFF"/>
                </a:solidFill>
                <a:latin typeface="Consolas"/>
              </a:rPr>
              <a:t>(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colour</a:t>
            </a:r>
            <a:r>
              <a:rPr lang="EN-US">
                <a:solidFill>
                  <a:srgbClr val="FFFFFF"/>
                </a:solidFill>
                <a:latin typeface="Consolas"/>
              </a:rPr>
              <a:t>="black", fill="#DD8888", width=.8, stat="identity") </a:t>
            </a:r>
            <a:endParaRPr lang="EN-US" sz="40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+ guides(fill=FALSE) </a:t>
            </a:r>
            <a:endParaRPr lang="EN-US" sz="40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+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xlab</a:t>
            </a:r>
            <a:r>
              <a:rPr lang="EN-US">
                <a:solidFill>
                  <a:srgbClr val="FFFFFF"/>
                </a:solidFill>
                <a:latin typeface="Consolas"/>
              </a:rPr>
              <a:t>("Time of day") </a:t>
            </a:r>
            <a:endParaRPr lang="EN-US" sz="40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+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ylab</a:t>
            </a:r>
            <a:r>
              <a:rPr lang="EN-US">
                <a:solidFill>
                  <a:srgbClr val="FFFFFF"/>
                </a:solidFill>
                <a:latin typeface="Consolas"/>
              </a:rPr>
              <a:t>("Total bill") </a:t>
            </a:r>
            <a:endParaRPr lang="EN-US" sz="40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>
                <a:solidFill>
                  <a:srgbClr val="FFFFFF"/>
                </a:solidFill>
                <a:latin typeface="Consolas"/>
              </a:rPr>
              <a:t>+ </a:t>
            </a:r>
            <a:r>
              <a:rPr lang="EN-US" err="1">
                <a:solidFill>
                  <a:srgbClr val="FFFFFF"/>
                </a:solidFill>
                <a:latin typeface="Consolas"/>
              </a:rPr>
              <a:t>ggtitle</a:t>
            </a:r>
            <a:r>
              <a:rPr lang="EN-US">
                <a:solidFill>
                  <a:srgbClr val="FFFFFF"/>
                </a:solidFill>
                <a:latin typeface="Consolas"/>
              </a:rPr>
              <a:t>("Average bill for 2 people")</a:t>
            </a:r>
            <a:br>
              <a:rPr lang="EN-US">
                <a:solidFill>
                  <a:schemeClr val="tx1"/>
                </a:solidFill>
                <a:latin typeface="Consolas"/>
              </a:rPr>
            </a:br>
            <a:endParaRPr lang="EN-US" sz="4000">
              <a:solidFill>
                <a:schemeClr val="tx1"/>
              </a:solidFill>
              <a:latin typeface="Consolas"/>
            </a:endParaRPr>
          </a:p>
          <a:p>
            <a:pPr algn="l"/>
            <a:endParaRPr lang="EN-US">
              <a:solidFill>
                <a:srgbClr val="000000"/>
              </a:solidFill>
              <a:latin typeface="Consolas"/>
            </a:endParaRPr>
          </a:p>
          <a:p>
            <a:pPr algn="l"/>
            <a:endParaRPr lang="EN-US">
              <a:solidFill>
                <a:srgbClr val="FFFFFF"/>
              </a:solidFill>
              <a:latin typeface="Consolas"/>
            </a:endParaRPr>
          </a:p>
        </p:txBody>
      </p:sp>
      <p:pic>
        <p:nvPicPr>
          <p:cNvPr id="5" name="Picture 4" descr="unnamed-chunk-4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0" y="2233613"/>
            <a:ext cx="4043123" cy="40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475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Parcel</vt:lpstr>
      <vt:lpstr>Visualisation with ggplot</vt:lpstr>
      <vt:lpstr>Lesson plan</vt:lpstr>
      <vt:lpstr> why visualise?</vt:lpstr>
      <vt:lpstr>Ggplot2 = legos + pancakes</vt:lpstr>
      <vt:lpstr>To extend the food analogy: cookbook for r by winston chang</vt:lpstr>
      <vt:lpstr>A very basic bar graph</vt:lpstr>
      <vt:lpstr>A very basic bar graph</vt:lpstr>
      <vt:lpstr>A very basic bar graph</vt:lpstr>
      <vt:lpstr>More sophisticated layering</vt:lpstr>
      <vt:lpstr>A very basic scatterplot</vt:lpstr>
      <vt:lpstr>A very basic scatterplot</vt:lpstr>
      <vt:lpstr>A very basic scatterplot</vt:lpstr>
      <vt:lpstr>A more sophisticated scatterplot</vt:lpstr>
      <vt:lpstr>A more sophisticated scatterplot</vt:lpstr>
      <vt:lpstr>Build your own</vt:lpstr>
      <vt:lpstr>flowingdata.com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with ggplot</dc:title>
  <cp:revision>1</cp:revision>
  <dcterms:modified xsi:type="dcterms:W3CDTF">2017-02-24T08:44:24Z</dcterms:modified>
</cp:coreProperties>
</file>