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65a2cf8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65a2cf8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165a2cf8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165a2cf8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165a2cf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165a2cf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165a2cf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165a2cf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165a2cf8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165a2cf8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165a2cf8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165a2cf8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165a2cf8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65a2cf8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5100"/>
              <a:t>Tweets Analysis</a:t>
            </a:r>
            <a:endParaRPr sz="5100"/>
          </a:p>
        </p:txBody>
      </p:sp>
      <p:sp>
        <p:nvSpPr>
          <p:cNvPr id="135" name="Google Shape;135;p13"/>
          <p:cNvSpPr txBox="1"/>
          <p:nvPr>
            <p:ph idx="1" type="subTitle"/>
          </p:nvPr>
        </p:nvSpPr>
        <p:spPr>
          <a:xfrm>
            <a:off x="5501275" y="3337650"/>
            <a:ext cx="3470700" cy="9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t>Marion et Jeanne</a:t>
            </a:r>
            <a:endParaRPr sz="2500"/>
          </a:p>
          <a:p>
            <a:pPr indent="0" lvl="0" marL="0" rtl="0" algn="l">
              <a:spcBef>
                <a:spcPts val="0"/>
              </a:spcBef>
              <a:spcAft>
                <a:spcPts val="0"/>
              </a:spcAft>
              <a:buNone/>
            </a:pPr>
            <a:r>
              <a:rPr lang="fr" sz="2500"/>
              <a:t>M2 DS2E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DATASET DESCRIPTION</a:t>
            </a:r>
            <a:endParaRPr/>
          </a:p>
        </p:txBody>
      </p:sp>
      <p:sp>
        <p:nvSpPr>
          <p:cNvPr id="141" name="Google Shape;141;p14"/>
          <p:cNvSpPr txBox="1"/>
          <p:nvPr>
            <p:ph idx="1" type="body"/>
          </p:nvPr>
        </p:nvSpPr>
        <p:spPr>
          <a:xfrm>
            <a:off x="1297500" y="1307850"/>
            <a:ext cx="7038900" cy="345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6600">
                <a:latin typeface="Montserrat"/>
                <a:ea typeface="Montserrat"/>
                <a:cs typeface="Montserrat"/>
                <a:sym typeface="Montserrat"/>
              </a:rPr>
              <a:t>The dataset consists of tweets published by various newspapers that focus on the subject of 4th industrial revolution technologies (AI, Robot, VR, 5g, IoT). The dataset covers the period from 2007 to 2019.</a:t>
            </a:r>
            <a:endParaRPr sz="6600">
              <a:latin typeface="Montserrat"/>
              <a:ea typeface="Montserrat"/>
              <a:cs typeface="Montserrat"/>
              <a:sym typeface="Montserrat"/>
            </a:endParaRPr>
          </a:p>
          <a:p>
            <a:pPr indent="0" lvl="0" marL="0" rtl="0" algn="l">
              <a:spcBef>
                <a:spcPts val="1200"/>
              </a:spcBef>
              <a:spcAft>
                <a:spcPts val="0"/>
              </a:spcAft>
              <a:buNone/>
            </a:pPr>
            <a:r>
              <a:rPr lang="fr" sz="6600">
                <a:latin typeface="Montserrat"/>
                <a:ea typeface="Montserrat"/>
                <a:cs typeface="Montserrat"/>
                <a:sym typeface="Montserrat"/>
              </a:rPr>
              <a:t>⇒ 3000 tweets from 6 countries ( Spain , Italia, Germany, France, Netherland and England)</a:t>
            </a:r>
            <a:endParaRPr sz="6600">
              <a:latin typeface="Montserrat"/>
              <a:ea typeface="Montserrat"/>
              <a:cs typeface="Montserrat"/>
              <a:sym typeface="Montserrat"/>
            </a:endParaRPr>
          </a:p>
          <a:p>
            <a:pPr indent="-333375" lvl="0" marL="914400" rtl="0" algn="l">
              <a:spcBef>
                <a:spcPts val="1200"/>
              </a:spcBef>
              <a:spcAft>
                <a:spcPts val="0"/>
              </a:spcAft>
              <a:buSzPct val="100000"/>
              <a:buFont typeface="Montserrat"/>
              <a:buChar char="●"/>
            </a:pPr>
            <a:r>
              <a:rPr lang="fr" sz="6600">
                <a:latin typeface="Montserrat"/>
                <a:ea typeface="Montserrat"/>
                <a:cs typeface="Montserrat"/>
                <a:sym typeface="Montserrat"/>
              </a:rPr>
              <a:t>id: Unique identifier for each tweet</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created at: Time at which the tweet was posted</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text: The actual content of the tweet</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author.id: Unique identifier for each user</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public metrics.like count: Number of likes</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 public metrics.retweet count: Number of retweets</a:t>
            </a:r>
            <a:endParaRPr sz="6600">
              <a:latin typeface="Montserrat"/>
              <a:ea typeface="Montserrat"/>
              <a:cs typeface="Montserrat"/>
              <a:sym typeface="Montserrat"/>
            </a:endParaRPr>
          </a:p>
          <a:p>
            <a:pPr indent="-333375" lvl="0" marL="914400" rtl="0" algn="l">
              <a:spcBef>
                <a:spcPts val="0"/>
              </a:spcBef>
              <a:spcAft>
                <a:spcPts val="0"/>
              </a:spcAft>
              <a:buSzPct val="100000"/>
              <a:buFont typeface="Montserrat"/>
              <a:buChar char="●"/>
            </a:pPr>
            <a:r>
              <a:rPr lang="fr" sz="6600">
                <a:latin typeface="Montserrat"/>
                <a:ea typeface="Montserrat"/>
                <a:cs typeface="Montserrat"/>
                <a:sym typeface="Montserrat"/>
              </a:rPr>
              <a:t> label: Country code ISO-2</a:t>
            </a:r>
            <a:endParaRPr sz="66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CLEANING</a:t>
            </a:r>
            <a:endParaRPr/>
          </a:p>
        </p:txBody>
      </p:sp>
      <p:pic>
        <p:nvPicPr>
          <p:cNvPr id="147" name="Google Shape;147;p15"/>
          <p:cNvPicPr preferRelativeResize="0"/>
          <p:nvPr/>
        </p:nvPicPr>
        <p:blipFill rotWithShape="1">
          <a:blip r:embed="rId3">
            <a:alphaModFix/>
          </a:blip>
          <a:srcRect b="25412" l="5404" r="54235" t="41519"/>
          <a:stretch/>
        </p:blipFill>
        <p:spPr>
          <a:xfrm>
            <a:off x="1297500" y="1045927"/>
            <a:ext cx="7038899" cy="32423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 EXPLORATION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219125" y="2956525"/>
            <a:ext cx="3623175" cy="2215900"/>
          </a:xfrm>
          <a:prstGeom prst="rect">
            <a:avLst/>
          </a:prstGeom>
          <a:noFill/>
          <a:ln cap="flat" cmpd="sng" w="9525">
            <a:solidFill>
              <a:schemeClr val="dk1"/>
            </a:solidFill>
            <a:prstDash val="solid"/>
            <a:round/>
            <a:headEnd len="sm" w="sm" type="none"/>
            <a:tailEnd len="sm" w="sm" type="none"/>
          </a:ln>
        </p:spPr>
      </p:pic>
      <p:pic>
        <p:nvPicPr>
          <p:cNvPr id="155" name="Google Shape;155;p16"/>
          <p:cNvPicPr preferRelativeResize="0"/>
          <p:nvPr/>
        </p:nvPicPr>
        <p:blipFill>
          <a:blip r:embed="rId4">
            <a:alphaModFix/>
          </a:blip>
          <a:stretch>
            <a:fillRect/>
          </a:stretch>
        </p:blipFill>
        <p:spPr>
          <a:xfrm>
            <a:off x="4842300" y="1018813"/>
            <a:ext cx="3517275" cy="1977987"/>
          </a:xfrm>
          <a:prstGeom prst="rect">
            <a:avLst/>
          </a:prstGeom>
          <a:noFill/>
          <a:ln cap="flat" cmpd="sng" w="9525">
            <a:solidFill>
              <a:schemeClr val="dk1"/>
            </a:solidFill>
            <a:prstDash val="solid"/>
            <a:round/>
            <a:headEnd len="sm" w="sm" type="none"/>
            <a:tailEnd len="sm" w="sm" type="none"/>
          </a:ln>
        </p:spPr>
      </p:pic>
      <p:pic>
        <p:nvPicPr>
          <p:cNvPr id="156" name="Google Shape;156;p16"/>
          <p:cNvPicPr preferRelativeResize="0"/>
          <p:nvPr/>
        </p:nvPicPr>
        <p:blipFill>
          <a:blip r:embed="rId5">
            <a:alphaModFix/>
          </a:blip>
          <a:stretch>
            <a:fillRect/>
          </a:stretch>
        </p:blipFill>
        <p:spPr>
          <a:xfrm>
            <a:off x="4842300" y="2996792"/>
            <a:ext cx="3517275" cy="2135358"/>
          </a:xfrm>
          <a:prstGeom prst="rect">
            <a:avLst/>
          </a:prstGeom>
          <a:noFill/>
          <a:ln>
            <a:noFill/>
          </a:ln>
        </p:spPr>
      </p:pic>
      <p:pic>
        <p:nvPicPr>
          <p:cNvPr id="157" name="Google Shape;157;p16"/>
          <p:cNvPicPr preferRelativeResize="0"/>
          <p:nvPr/>
        </p:nvPicPr>
        <p:blipFill>
          <a:blip r:embed="rId6">
            <a:alphaModFix/>
          </a:blip>
          <a:stretch>
            <a:fillRect/>
          </a:stretch>
        </p:blipFill>
        <p:spPr>
          <a:xfrm>
            <a:off x="1219125" y="995447"/>
            <a:ext cx="3623175" cy="196107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DATA ANALYSIS AND TRANSLATION</a:t>
            </a:r>
            <a:endParaRPr/>
          </a:p>
        </p:txBody>
      </p:sp>
      <p:pic>
        <p:nvPicPr>
          <p:cNvPr id="163" name="Google Shape;163;p17"/>
          <p:cNvPicPr preferRelativeResize="0"/>
          <p:nvPr/>
        </p:nvPicPr>
        <p:blipFill rotWithShape="1">
          <a:blip r:embed="rId3">
            <a:alphaModFix/>
          </a:blip>
          <a:srcRect b="33607" l="5245" r="58047" t="41803"/>
          <a:stretch/>
        </p:blipFill>
        <p:spPr>
          <a:xfrm>
            <a:off x="581175" y="1017075"/>
            <a:ext cx="4552301" cy="1714500"/>
          </a:xfrm>
          <a:prstGeom prst="rect">
            <a:avLst/>
          </a:prstGeom>
          <a:noFill/>
          <a:ln>
            <a:noFill/>
          </a:ln>
        </p:spPr>
      </p:pic>
      <p:pic>
        <p:nvPicPr>
          <p:cNvPr id="164" name="Google Shape;164;p17"/>
          <p:cNvPicPr preferRelativeResize="0"/>
          <p:nvPr/>
        </p:nvPicPr>
        <p:blipFill rotWithShape="1">
          <a:blip r:embed="rId4">
            <a:alphaModFix/>
          </a:blip>
          <a:srcRect b="28727" l="5689" r="60222" t="46152"/>
          <a:stretch/>
        </p:blipFill>
        <p:spPr>
          <a:xfrm>
            <a:off x="581175" y="2993100"/>
            <a:ext cx="3787399" cy="1569201"/>
          </a:xfrm>
          <a:prstGeom prst="rect">
            <a:avLst/>
          </a:prstGeom>
          <a:noFill/>
          <a:ln>
            <a:noFill/>
          </a:ln>
        </p:spPr>
      </p:pic>
      <p:pic>
        <p:nvPicPr>
          <p:cNvPr id="165" name="Google Shape;165;p17"/>
          <p:cNvPicPr preferRelativeResize="0"/>
          <p:nvPr/>
        </p:nvPicPr>
        <p:blipFill rotWithShape="1">
          <a:blip r:embed="rId5">
            <a:alphaModFix/>
          </a:blip>
          <a:srcRect b="21321" l="5321" r="55895" t="26264"/>
          <a:stretch/>
        </p:blipFill>
        <p:spPr>
          <a:xfrm>
            <a:off x="4657150" y="1394849"/>
            <a:ext cx="4327024" cy="328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ZERO-SHOT CLASSIFICATION</a:t>
            </a:r>
            <a:endParaRPr/>
          </a:p>
        </p:txBody>
      </p:sp>
      <p:pic>
        <p:nvPicPr>
          <p:cNvPr id="171" name="Google Shape;171;p18"/>
          <p:cNvPicPr preferRelativeResize="0"/>
          <p:nvPr/>
        </p:nvPicPr>
        <p:blipFill rotWithShape="1">
          <a:blip r:embed="rId3">
            <a:alphaModFix/>
          </a:blip>
          <a:srcRect b="16669" l="4975" r="41810" t="47940"/>
          <a:stretch/>
        </p:blipFill>
        <p:spPr>
          <a:xfrm>
            <a:off x="1052550" y="1592450"/>
            <a:ext cx="7476350" cy="2795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9"/>
          <p:cNvPicPr preferRelativeResize="0"/>
          <p:nvPr/>
        </p:nvPicPr>
        <p:blipFill rotWithShape="1">
          <a:blip r:embed="rId3">
            <a:alphaModFix/>
          </a:blip>
          <a:srcRect b="6699" l="1559" r="1569" t="1775"/>
          <a:stretch/>
        </p:blipFill>
        <p:spPr>
          <a:xfrm>
            <a:off x="0" y="559600"/>
            <a:ext cx="9144001" cy="4338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idx="1" type="body"/>
          </p:nvPr>
        </p:nvSpPr>
        <p:spPr>
          <a:xfrm>
            <a:off x="910650" y="2571750"/>
            <a:ext cx="7322700" cy="11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3800"/>
              <a:t>Thank you all for your attention !</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