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13"/>
  </p:notesMasterIdLst>
  <p:handoutMasterIdLst>
    <p:handoutMasterId r:id="rId14"/>
  </p:handoutMasterIdLst>
  <p:sldIdLst>
    <p:sldId id="266" r:id="rId3"/>
    <p:sldId id="267" r:id="rId4"/>
    <p:sldId id="269" r:id="rId5"/>
    <p:sldId id="285" r:id="rId6"/>
    <p:sldId id="286" r:id="rId7"/>
    <p:sldId id="288" r:id="rId8"/>
    <p:sldId id="289" r:id="rId9"/>
    <p:sldId id="290" r:id="rId10"/>
    <p:sldId id="291" r:id="rId11"/>
    <p:sldId id="287" r:id="rId1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615" autoAdjust="0"/>
    <p:restoredTop sz="73371" autoAdjust="0"/>
  </p:normalViewPr>
  <p:slideViewPr>
    <p:cSldViewPr>
      <p:cViewPr varScale="1">
        <p:scale>
          <a:sx n="53" d="100"/>
          <a:sy n="53" d="100"/>
        </p:scale>
        <p:origin x="1230" y="60"/>
      </p:cViewPr>
      <p:guideLst>
        <p:guide orient="horz" pos="2160"/>
        <p:guide pos="2880"/>
      </p:guideLst>
    </p:cSldViewPr>
  </p:slideViewPr>
  <p:outlineViewPr>
    <p:cViewPr>
      <p:scale>
        <a:sx n="33" d="100"/>
        <a:sy n="33" d="100"/>
      </p:scale>
      <p:origin x="210" y="32136"/>
    </p:cViewPr>
  </p:outlineViewPr>
  <p:notesTextViewPr>
    <p:cViewPr>
      <p:scale>
        <a:sx n="100" d="100"/>
        <a:sy n="100" d="100"/>
      </p:scale>
      <p:origin x="0" y="0"/>
    </p:cViewPr>
  </p:notesTextViewPr>
  <p:sorterViewPr>
    <p:cViewPr>
      <p:scale>
        <a:sx n="100" d="100"/>
        <a:sy n="100" d="100"/>
      </p:scale>
      <p:origin x="0" y="-1156"/>
    </p:cViewPr>
  </p:sorterViewPr>
  <p:notesViewPr>
    <p:cSldViewPr>
      <p:cViewPr varScale="1">
        <p:scale>
          <a:sx n="67" d="100"/>
          <a:sy n="67" d="100"/>
        </p:scale>
        <p:origin x="-2058" y="-12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49EED9B8-A90B-4598-9529-3571B63B4B34}" type="datetimeFigureOut">
              <a:rPr lang="en-US" smtClean="0"/>
              <a:pPr/>
              <a:t>2022/03/08</a:t>
            </a:fld>
            <a:endParaRPr lang="en-US" dirty="0"/>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EDDAD8A5-013A-4C92-971F-5617735BF738}" type="slidenum">
              <a:rPr lang="en-US" smtClean="0"/>
              <a:pPr/>
              <a:t>‹#›</a:t>
            </a:fld>
            <a:endParaRPr lang="en-US" dirty="0"/>
          </a:p>
        </p:txBody>
      </p:sp>
    </p:spTree>
    <p:extLst>
      <p:ext uri="{BB962C8B-B14F-4D97-AF65-F5344CB8AC3E}">
        <p14:creationId xmlns:p14="http://schemas.microsoft.com/office/powerpoint/2010/main" val="1422272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5CC09D4B-4C88-4F1C-9044-0EE1A252A597}" type="datetimeFigureOut">
              <a:rPr lang="en-US" smtClean="0"/>
              <a:pPr/>
              <a:t>2022/03/08</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ECEC40E0-7A83-4528-8B33-E487DCE0C0B6}" type="slidenum">
              <a:rPr lang="en-US" smtClean="0"/>
              <a:pPr/>
              <a:t>‹#›</a:t>
            </a:fld>
            <a:endParaRPr lang="en-US" dirty="0"/>
          </a:p>
        </p:txBody>
      </p:sp>
    </p:spTree>
    <p:extLst>
      <p:ext uri="{BB962C8B-B14F-4D97-AF65-F5344CB8AC3E}">
        <p14:creationId xmlns:p14="http://schemas.microsoft.com/office/powerpoint/2010/main" val="1713232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38B482E-21D6-1449-BD5A-3FA9918A38D3}" type="slidenum">
              <a:rPr lang="en-US" smtClean="0"/>
              <a:pPr/>
              <a:t>1</a:t>
            </a:fld>
            <a:endParaRPr lang="en-US" dirty="0"/>
          </a:p>
        </p:txBody>
      </p:sp>
    </p:spTree>
    <p:extLst>
      <p:ext uri="{BB962C8B-B14F-4D97-AF65-F5344CB8AC3E}">
        <p14:creationId xmlns:p14="http://schemas.microsoft.com/office/powerpoint/2010/main" val="867821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Subject to satisfying specific criteria, benefits may be provided to the following individuals:</a:t>
            </a:r>
          </a:p>
          <a:p>
            <a:pPr marL="171450" indent="-171450">
              <a:buFont typeface="Arial" panose="020B0604020202020204" pitchFamily="34" charset="0"/>
              <a:buChar char="•"/>
            </a:pPr>
            <a:r>
              <a:rPr lang="en-US" dirty="0"/>
              <a:t>Individuals entitled to disability benefits</a:t>
            </a:r>
          </a:p>
          <a:p>
            <a:pPr marL="171450" indent="-171450">
              <a:buFont typeface="Arial" panose="020B0604020202020204" pitchFamily="34" charset="0"/>
              <a:buChar char="•"/>
            </a:pPr>
            <a:r>
              <a:rPr lang="en-US" dirty="0"/>
              <a:t>War Service pensioners whose disability assessment</a:t>
            </a:r>
            <a:r>
              <a:rPr lang="en-US" baseline="0" dirty="0"/>
              <a:t> is equal to or greater than 48%</a:t>
            </a:r>
            <a:endParaRPr lang="en-US" dirty="0"/>
          </a:p>
          <a:p>
            <a:pPr marL="171450" indent="-171450">
              <a:buFont typeface="Arial" panose="020B0604020202020204" pitchFamily="34" charset="0"/>
              <a:buChar char="•"/>
            </a:pPr>
            <a:r>
              <a:rPr lang="en-US" dirty="0"/>
              <a:t>War service Canadian and Allied Veterans who served overseas</a:t>
            </a:r>
            <a:r>
              <a:rPr lang="en-US" baseline="0" dirty="0"/>
              <a:t> or are income qualified</a:t>
            </a:r>
            <a:endParaRPr lang="en-US" dirty="0"/>
          </a:p>
          <a:p>
            <a:pPr marL="171450" indent="-171450">
              <a:buFont typeface="Arial" panose="020B0604020202020204" pitchFamily="34" charset="0"/>
              <a:buChar char="•"/>
            </a:pPr>
            <a:r>
              <a:rPr lang="en-US" dirty="0"/>
              <a:t>Canada Service Veterans</a:t>
            </a:r>
          </a:p>
          <a:p>
            <a:pPr marL="171450" indent="-171450">
              <a:buFont typeface="Arial" panose="020B0604020202020204" pitchFamily="34" charset="0"/>
              <a:buChar char="•"/>
            </a:pPr>
            <a:r>
              <a:rPr lang="en-US" dirty="0"/>
              <a:t>Detention Benefit Recipients</a:t>
            </a:r>
          </a:p>
          <a:p>
            <a:pPr marL="171450" indent="-171450">
              <a:buFont typeface="Arial" panose="020B0604020202020204" pitchFamily="34" charset="0"/>
              <a:buChar char="•"/>
            </a:pPr>
            <a:r>
              <a:rPr lang="en-US" dirty="0"/>
              <a:t>Flying Accident Pensioners – Treatment and Supplementary Benefits only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Newfoundland Special Award Pensioners – Treatment and Supplementary Benefits only</a:t>
            </a:r>
          </a:p>
          <a:p>
            <a:r>
              <a:rPr lang="en-US" dirty="0"/>
              <a:t>Primary Caregivers - Housekeeping and Grounds maintenance under the Veterans Independence Program only, up to a maximum of $</a:t>
            </a:r>
            <a:r>
              <a:rPr lang="en-US" sz="1200" b="0" i="0" u="none" strike="noStrike" kern="1200" baseline="0" dirty="0">
                <a:solidFill>
                  <a:schemeClr val="tx1"/>
                </a:solidFill>
                <a:latin typeface="+mn-lt"/>
                <a:ea typeface="+mn-ea"/>
                <a:cs typeface="+mn-cs"/>
              </a:rPr>
              <a:t>11,842.40 per year</a:t>
            </a:r>
            <a:endParaRPr lang="en-US" dirty="0"/>
          </a:p>
          <a:p>
            <a:pPr marL="171450" indent="-171450">
              <a:buFont typeface="Arial" panose="020B0604020202020204" pitchFamily="34" charset="0"/>
              <a:buChar char="•"/>
            </a:pPr>
            <a:r>
              <a:rPr lang="en-US" dirty="0"/>
              <a:t>Prisoners of War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Red Cross Pensioners – Treatment and Supplementary Benefits only</a:t>
            </a:r>
          </a:p>
          <a:p>
            <a:r>
              <a:rPr lang="en-US" dirty="0"/>
              <a:t>Survivors – Housekeeping and Grounds maintenance under the Veterans Independence Program only up to a maximum of </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 $3,198.80 per year</a:t>
            </a:r>
            <a:endParaRPr lang="en-US" dirty="0"/>
          </a:p>
          <a:p>
            <a:endParaRPr lang="en-US" dirty="0"/>
          </a:p>
        </p:txBody>
      </p:sp>
      <p:sp>
        <p:nvSpPr>
          <p:cNvPr id="4" name="Slide Number Placeholder 3"/>
          <p:cNvSpPr>
            <a:spLocks noGrp="1"/>
          </p:cNvSpPr>
          <p:nvPr>
            <p:ph type="sldNum" sz="quarter" idx="10"/>
          </p:nvPr>
        </p:nvSpPr>
        <p:spPr/>
        <p:txBody>
          <a:bodyPr/>
          <a:lstStyle/>
          <a:p>
            <a:fld id="{ECEC40E0-7A83-4528-8B33-E487DCE0C0B6}" type="slidenum">
              <a:rPr lang="en-US" smtClean="0"/>
              <a:pPr/>
              <a:t>10</a:t>
            </a:fld>
            <a:endParaRPr lang="en-US" dirty="0"/>
          </a:p>
        </p:txBody>
      </p:sp>
    </p:spTree>
    <p:extLst>
      <p:ext uri="{BB962C8B-B14F-4D97-AF65-F5344CB8AC3E}">
        <p14:creationId xmlns:p14="http://schemas.microsoft.com/office/powerpoint/2010/main" val="1928493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38B482E-21D6-1449-BD5A-3FA9918A38D3}" type="slidenum">
              <a:rPr lang="en-US" smtClean="0"/>
              <a:pPr/>
              <a:t>2</a:t>
            </a:fld>
            <a:endParaRPr lang="en-US" dirty="0"/>
          </a:p>
        </p:txBody>
      </p:sp>
    </p:spTree>
    <p:extLst>
      <p:ext uri="{BB962C8B-B14F-4D97-AF65-F5344CB8AC3E}">
        <p14:creationId xmlns:p14="http://schemas.microsoft.com/office/powerpoint/2010/main" val="497246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The Department’s mandate is set out in the in the </a:t>
            </a:r>
            <a:r>
              <a:rPr lang="en-US" i="1" dirty="0"/>
              <a:t>Department of Veterans Affairs Act</a:t>
            </a:r>
            <a:r>
              <a:rPr lang="en-US" dirty="0"/>
              <a:t>. It essentially charges the Minister of Veterans Affairs with responsibility for the care, treatment, or re-establishment in civil life of any person who served in the Canadian Armed Forces …  and the care of their dependants or survivors.  Through an Order-in-Council, VAC is also mandated to keep alive the achievements and sacrifices of those who served Canada in times of war and peace.</a:t>
            </a:r>
          </a:p>
        </p:txBody>
      </p:sp>
      <p:sp>
        <p:nvSpPr>
          <p:cNvPr id="4" name="Slide Number Placeholder 3"/>
          <p:cNvSpPr>
            <a:spLocks noGrp="1"/>
          </p:cNvSpPr>
          <p:nvPr>
            <p:ph type="sldNum" sz="quarter" idx="10"/>
          </p:nvPr>
        </p:nvSpPr>
        <p:spPr/>
        <p:txBody>
          <a:bodyPr/>
          <a:lstStyle/>
          <a:p>
            <a:fld id="{A38B482E-21D6-1449-BD5A-3FA9918A38D3}" type="slidenum">
              <a:rPr lang="en-US" smtClean="0"/>
              <a:pPr/>
              <a:t>3</a:t>
            </a:fld>
            <a:endParaRPr lang="en-US" dirty="0"/>
          </a:p>
        </p:txBody>
      </p:sp>
    </p:spTree>
    <p:extLst>
      <p:ext uri="{BB962C8B-B14F-4D97-AF65-F5344CB8AC3E}">
        <p14:creationId xmlns:p14="http://schemas.microsoft.com/office/powerpoint/2010/main" val="117310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Veterans Affairs Canada’s health care programs originated to meet the needs of Veterans and other eligible persons who served during the First and Second World Wars. These programs</a:t>
            </a:r>
            <a:r>
              <a:rPr lang="en-US" baseline="0" dirty="0"/>
              <a:t> subsequently evolved, grew and expanded as these cohorts moved across their life course and their needs changed. Initially, health care for Veterans was separate and apart from that of other Canadians. However, over time and in step with the evolution of the Canadian health care system, eligibility for health care services for Veterans has both expanded and integrated with that of other Canadians.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i="1" dirty="0"/>
              <a:t>Veterans</a:t>
            </a:r>
            <a:r>
              <a:rPr lang="en-US" i="1" baseline="0" dirty="0"/>
              <a:t> Health Care Regulations</a:t>
            </a:r>
            <a:r>
              <a:rPr lang="en-US" baseline="0" dirty="0"/>
              <a:t> were created in 1990, based upon an amalgamation of the previous </a:t>
            </a:r>
            <a:r>
              <a:rPr lang="en-US" i="1" baseline="0" dirty="0"/>
              <a:t>Veterans Treatment Regulations</a:t>
            </a:r>
            <a:r>
              <a:rPr lang="en-US" baseline="0" dirty="0"/>
              <a:t> and the </a:t>
            </a:r>
            <a:r>
              <a:rPr lang="en-US" i="1" baseline="0" dirty="0"/>
              <a:t>Veterans Care Regulations</a:t>
            </a:r>
            <a:r>
              <a:rPr lang="en-US" baseline="0" dirty="0"/>
              <a:t>. The </a:t>
            </a:r>
            <a:r>
              <a:rPr lang="en-US" i="1" baseline="0" dirty="0"/>
              <a:t>Veterans Treatment Regulations</a:t>
            </a:r>
            <a:r>
              <a:rPr lang="en-US" baseline="0" dirty="0"/>
              <a:t> were established effective April 1, 1953, consolidating a number of Orders in Council respecting the provision of medical treatment and domiciliary care of Veterans. The </a:t>
            </a:r>
            <a:r>
              <a:rPr lang="en-US" i="1" baseline="0" dirty="0"/>
              <a:t>Veterans Care Regulations</a:t>
            </a:r>
            <a:r>
              <a:rPr lang="en-US" baseline="0" dirty="0"/>
              <a:t> were established effective October 1, 1984, when several components of the </a:t>
            </a:r>
            <a:r>
              <a:rPr lang="en-US" i="1" baseline="0" dirty="0"/>
              <a:t>Veterans Treatment Regulations</a:t>
            </a:r>
            <a:r>
              <a:rPr lang="en-US" baseline="0" dirty="0"/>
              <a:t> were revoked, including the provisions for Veterans Independence Program (VIP) services and domiciliary care, and placed in the newly established regulations. Those aspects of the </a:t>
            </a:r>
            <a:r>
              <a:rPr lang="en-US" i="1" baseline="0" dirty="0"/>
              <a:t>Veterans Treatment Regulations</a:t>
            </a:r>
            <a:r>
              <a:rPr lang="en-US" baseline="0" dirty="0"/>
              <a:t> dealing with the provision of treatment benefits remained in effect until September 1, 1990, when the </a:t>
            </a:r>
            <a:r>
              <a:rPr lang="en-US" i="1" baseline="0" dirty="0"/>
              <a:t>Veterans Health Care Regulations</a:t>
            </a:r>
            <a:r>
              <a:rPr lang="en-US" baseline="0" dirty="0"/>
              <a:t> came into effect.</a:t>
            </a:r>
          </a:p>
          <a:p>
            <a:endParaRPr lang="en-US" dirty="0"/>
          </a:p>
        </p:txBody>
      </p:sp>
      <p:sp>
        <p:nvSpPr>
          <p:cNvPr id="4" name="Slide Number Placeholder 3"/>
          <p:cNvSpPr>
            <a:spLocks noGrp="1"/>
          </p:cNvSpPr>
          <p:nvPr>
            <p:ph type="sldNum" sz="quarter" idx="10"/>
          </p:nvPr>
        </p:nvSpPr>
        <p:spPr/>
        <p:txBody>
          <a:bodyPr/>
          <a:lstStyle/>
          <a:p>
            <a:fld id="{ECEC40E0-7A83-4528-8B33-E487DCE0C0B6}" type="slidenum">
              <a:rPr lang="en-US" smtClean="0"/>
              <a:pPr/>
              <a:t>4</a:t>
            </a:fld>
            <a:endParaRPr lang="en-US" dirty="0"/>
          </a:p>
        </p:txBody>
      </p:sp>
    </p:spTree>
    <p:extLst>
      <p:ext uri="{BB962C8B-B14F-4D97-AF65-F5344CB8AC3E}">
        <p14:creationId xmlns:p14="http://schemas.microsoft.com/office/powerpoint/2010/main" val="2984199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provide financial support to Veterans and other qualified individuals for treatment and supplementary benefits through 14 Programs of Choice, such as prescription drugs, dental services, prosthetics and orthotics, medical supplies, etc. We may also reimburse expenses related to travel to access these services.</a:t>
            </a:r>
          </a:p>
          <a:p>
            <a:endParaRPr lang="en-US" baseline="0" dirty="0"/>
          </a:p>
          <a:p>
            <a:r>
              <a:rPr lang="en-US" baseline="0" dirty="0"/>
              <a:t>Through the Veterans Independence Program, we provide financial support that enables qualified individuals to live independently in the comfort of their own homes and communities as long as possible, delaying, or avoiding, the need for care in a facility.</a:t>
            </a:r>
          </a:p>
          <a:p>
            <a:endParaRPr lang="en-US" baseline="0" dirty="0"/>
          </a:p>
          <a:p>
            <a:r>
              <a:rPr lang="en-US" baseline="0" dirty="0"/>
              <a:t>When Veterans and other qualified individuals can no longer live independently in their own homes, we provide financial support for long-term care.</a:t>
            </a:r>
          </a:p>
          <a:p>
            <a:endParaRPr lang="en-US" dirty="0"/>
          </a:p>
        </p:txBody>
      </p:sp>
      <p:sp>
        <p:nvSpPr>
          <p:cNvPr id="4" name="Slide Number Placeholder 3"/>
          <p:cNvSpPr>
            <a:spLocks noGrp="1"/>
          </p:cNvSpPr>
          <p:nvPr>
            <p:ph type="sldNum" sz="quarter" idx="10"/>
          </p:nvPr>
        </p:nvSpPr>
        <p:spPr/>
        <p:txBody>
          <a:bodyPr/>
          <a:lstStyle/>
          <a:p>
            <a:fld id="{ECEC40E0-7A83-4528-8B33-E487DCE0C0B6}" type="slidenum">
              <a:rPr lang="en-US" smtClean="0"/>
              <a:pPr/>
              <a:t>5</a:t>
            </a:fld>
            <a:endParaRPr lang="en-US" dirty="0"/>
          </a:p>
        </p:txBody>
      </p:sp>
    </p:spTree>
    <p:extLst>
      <p:ext uri="{BB962C8B-B14F-4D97-AF65-F5344CB8AC3E}">
        <p14:creationId xmlns:p14="http://schemas.microsoft.com/office/powerpoint/2010/main" val="99290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EC40E0-7A83-4528-8B33-E487DCE0C0B6}" type="slidenum">
              <a:rPr lang="en-US" smtClean="0"/>
              <a:pPr/>
              <a:t>6</a:t>
            </a:fld>
            <a:endParaRPr lang="en-US" dirty="0"/>
          </a:p>
        </p:txBody>
      </p:sp>
    </p:spTree>
    <p:extLst>
      <p:ext uri="{BB962C8B-B14F-4D97-AF65-F5344CB8AC3E}">
        <p14:creationId xmlns:p14="http://schemas.microsoft.com/office/powerpoint/2010/main" val="4280289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also provide Treatment Allowances (e.g. pension payable at 100% rate during periods of acute care for</a:t>
            </a:r>
            <a:r>
              <a:rPr lang="en-US" baseline="0" dirty="0"/>
              <a:t> a pensioned condition and Miscellaneous Benefits (e.g. payment of travel expenses and costs of medical exams when requested by Veterans Affairs Canada).</a:t>
            </a:r>
          </a:p>
          <a:p>
            <a:endParaRPr lang="en-US" baseline="0" dirty="0"/>
          </a:p>
          <a:p>
            <a:r>
              <a:rPr lang="en-US" baseline="0" dirty="0"/>
              <a:t>Treatment and supplementary benefits may be provided when required in respect of a condition for which disability benefits (pension, award, pain and suffering compensation) have been granted by VAC. May also be provided to eligible persons for non-pensioned conditions when these are not covered by a provincial health plan, if the person is receiving services under the Veterans Independence Program, or when the eligible Veteran or civilian is within the income limits defined by the </a:t>
            </a:r>
            <a:r>
              <a:rPr lang="en-US" i="1" baseline="0" dirty="0"/>
              <a:t>War Veterans Allowance Act</a:t>
            </a:r>
            <a:r>
              <a:rPr lang="en-US" baseline="0" dirty="0"/>
              <a:t>.</a:t>
            </a:r>
            <a:endParaRPr lang="en-US" dirty="0"/>
          </a:p>
        </p:txBody>
      </p:sp>
      <p:sp>
        <p:nvSpPr>
          <p:cNvPr id="4" name="Slide Number Placeholder 3"/>
          <p:cNvSpPr>
            <a:spLocks noGrp="1"/>
          </p:cNvSpPr>
          <p:nvPr>
            <p:ph type="sldNum" sz="quarter" idx="10"/>
          </p:nvPr>
        </p:nvSpPr>
        <p:spPr/>
        <p:txBody>
          <a:bodyPr/>
          <a:lstStyle/>
          <a:p>
            <a:fld id="{ECEC40E0-7A83-4528-8B33-E487DCE0C0B6}" type="slidenum">
              <a:rPr lang="en-US" smtClean="0"/>
              <a:pPr/>
              <a:t>7</a:t>
            </a:fld>
            <a:endParaRPr lang="en-US" dirty="0"/>
          </a:p>
        </p:txBody>
      </p:sp>
    </p:spTree>
    <p:extLst>
      <p:ext uri="{BB962C8B-B14F-4D97-AF65-F5344CB8AC3E}">
        <p14:creationId xmlns:p14="http://schemas.microsoft.com/office/powerpoint/2010/main" val="3939941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CA" sz="1200" kern="1200" dirty="0">
                <a:solidFill>
                  <a:schemeClr val="tx1"/>
                </a:solidFill>
                <a:effectLst/>
                <a:latin typeface="+mn-lt"/>
                <a:ea typeface="+mn-ea"/>
                <a:cs typeface="+mn-cs"/>
              </a:rPr>
              <a:t>The Aging Veterans Program, renamed the Veterans Independence Program (VIP) in 1984, was authorized to address an increasing demand for institutional care, and the needs of aging Veterans who preferred to remain in their own homes. It is a national home and community care-based program assisting eligible Veterans, their primary caregivers and survivors to remain independent and self-sufficient in their homes and communities. The Program provides financial assistance so that eligible Veterans may receive home and support services; and, when care in the home is no longer practical, long term care in a community facility. It is considered to be a top-up to other federal, provincial/territorial, municipal and non-government organizations that provide benefits to support the care, treatment and independence of individuals.</a:t>
            </a:r>
          </a:p>
          <a:p>
            <a:endParaRPr lang="en-CA"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Access to the VIP is based on several factors including health needs and whether the services are available through another federal, provincial or municipal program. Eligible Veterans are expected to take what responsibility they can for their own care, and to use the VIP services as a contribution, along with their own resources, to achieve as much independence as possible.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following individuals are eligible for VIP services:</a:t>
            </a:r>
          </a:p>
          <a:p>
            <a:r>
              <a:rPr lang="en-US"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●All disability pension/award/pain and suffering compensation recipients who require VIP in respect of their disability;</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●Veteran pensioners and civilian pensioners whose extent of disability is assessed at 48% or higher under the </a:t>
            </a:r>
            <a:r>
              <a:rPr lang="en-GB" sz="1200" i="1" kern="1200" dirty="0">
                <a:solidFill>
                  <a:schemeClr val="tx1"/>
                </a:solidFill>
                <a:effectLst/>
                <a:latin typeface="+mn-lt"/>
                <a:ea typeface="+mn-ea"/>
                <a:cs typeface="+mn-cs"/>
              </a:rPr>
              <a:t>Pension Act </a:t>
            </a:r>
            <a:r>
              <a:rPr lang="en-GB" sz="1200" kern="1200" dirty="0">
                <a:solidFill>
                  <a:schemeClr val="tx1"/>
                </a:solidFill>
                <a:effectLst/>
                <a:latin typeface="+mn-lt"/>
                <a:ea typeface="+mn-ea"/>
                <a:cs typeface="+mn-cs"/>
              </a:rPr>
              <a:t>who require VIP services for any health condition;</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●Pensioners who have multiple health conditions, which when combined with their pensioned condition places them at risk due to frailty, may be provided VIP services for any health need;</a:t>
            </a:r>
          </a:p>
          <a:p>
            <a:r>
              <a:rPr lang="en-GB" sz="1200" kern="1200" dirty="0">
                <a:solidFill>
                  <a:schemeClr val="tx1"/>
                </a:solidFill>
                <a:effectLst/>
                <a:latin typeface="+mn-lt"/>
                <a:ea typeface="+mn-ea"/>
                <a:cs typeface="+mn-cs"/>
              </a:rPr>
              <a:t>●War Veterans who qualify because of low income; the income levels are established under the </a:t>
            </a:r>
            <a:r>
              <a:rPr lang="en-GB" sz="1200" i="1" kern="1200" dirty="0">
                <a:solidFill>
                  <a:schemeClr val="tx1"/>
                </a:solidFill>
                <a:effectLst/>
                <a:latin typeface="+mn-lt"/>
                <a:ea typeface="+mn-ea"/>
                <a:cs typeface="+mn-cs"/>
              </a:rPr>
              <a:t>War Veterans Allowance Act;</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●Totally disabled Prisoners of War or Detention Benefit Recipients;</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●Overseas Service Veterans who are at home awaiting admission to a contract bed;</a:t>
            </a:r>
          </a:p>
          <a:p>
            <a:r>
              <a:rPr lang="en-GB" sz="1200" kern="1200" dirty="0">
                <a:solidFill>
                  <a:schemeClr val="tx1"/>
                </a:solidFill>
                <a:effectLst/>
                <a:latin typeface="+mn-lt"/>
                <a:ea typeface="+mn-ea"/>
                <a:cs typeface="+mn-cs"/>
              </a:rPr>
              <a:t>●Canada Service Veterans (Veterans who served in Canada only during World War I or World War II for a period of at least 365 days, are over 65 and who are income-qualified)</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●All primary caregivers of Veterans who were receiving VIP housekeeping and/or grounds maintenance services at the time of the Veteran’s death or admission to a health care facility; and</a:t>
            </a:r>
            <a:endParaRPr lang="en-US"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●Qualified survivors of pensioned or income-qualified war Veterans or civilians who, at the time of their death, were not receiving VIP housekeeping and/or grounds maintenance services.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CEC40E0-7A83-4528-8B33-E487DCE0C0B6}" type="slidenum">
              <a:rPr lang="en-US" smtClean="0"/>
              <a:pPr/>
              <a:t>8</a:t>
            </a:fld>
            <a:endParaRPr lang="en-US" dirty="0"/>
          </a:p>
        </p:txBody>
      </p:sp>
    </p:spTree>
    <p:extLst>
      <p:ext uri="{BB962C8B-B14F-4D97-AF65-F5344CB8AC3E}">
        <p14:creationId xmlns:p14="http://schemas.microsoft.com/office/powerpoint/2010/main" val="2808187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delivery of long term care is a provincial/territorial responsibility. The assessment and placement process to access most long term care facilities is managed by provincial/ regional / local health authorities.</a:t>
            </a:r>
          </a:p>
          <a:p>
            <a:endParaRPr lang="en-US" dirty="0"/>
          </a:p>
          <a:p>
            <a:r>
              <a:rPr lang="en-US" dirty="0"/>
              <a:t>If a Veteran needs long term care, VAC can contribute to the cost of care if the Veteran meets certain eligibility criteria (e.g. military service, income eligibility).</a:t>
            </a:r>
          </a:p>
          <a:p>
            <a:endParaRPr lang="en-US" dirty="0"/>
          </a:p>
          <a:p>
            <a:r>
              <a:rPr lang="en-US" dirty="0"/>
              <a:t>If a facility is full a Veteran may be placed on a waitlist or given other placement options.</a:t>
            </a:r>
          </a:p>
          <a:p>
            <a:endParaRPr lang="en-US" dirty="0"/>
          </a:p>
          <a:p>
            <a:r>
              <a:rPr lang="en-US" dirty="0"/>
              <a:t>VAC has authority to fund long term care to a total of 15 different groups of eligible Veterans and other clients, depending upon the type of care they require (e.g. intermediate or chronic care) and the care setting for which they are eligible (e.g. contract bed, community bed).</a:t>
            </a:r>
          </a:p>
          <a:p>
            <a:endParaRPr lang="en-US" dirty="0"/>
          </a:p>
          <a:p>
            <a:r>
              <a:rPr lang="en-US" dirty="0"/>
              <a:t>Contract bed access is limited to the following war service Veteran groups: income-qualified Veterans, Overseas service Veterans, Veteran pensioners and certain Allied Veterans.</a:t>
            </a:r>
          </a:p>
        </p:txBody>
      </p:sp>
      <p:sp>
        <p:nvSpPr>
          <p:cNvPr id="4" name="Slide Number Placeholder 3"/>
          <p:cNvSpPr>
            <a:spLocks noGrp="1"/>
          </p:cNvSpPr>
          <p:nvPr>
            <p:ph type="sldNum" sz="quarter" idx="10"/>
          </p:nvPr>
        </p:nvSpPr>
        <p:spPr/>
        <p:txBody>
          <a:bodyPr/>
          <a:lstStyle/>
          <a:p>
            <a:fld id="{ECEC40E0-7A83-4528-8B33-E487DCE0C0B6}" type="slidenum">
              <a:rPr lang="en-US" smtClean="0"/>
              <a:pPr/>
              <a:t>9</a:t>
            </a:fld>
            <a:endParaRPr lang="en-US" dirty="0"/>
          </a:p>
        </p:txBody>
      </p:sp>
    </p:spTree>
    <p:extLst>
      <p:ext uri="{BB962C8B-B14F-4D97-AF65-F5344CB8AC3E}">
        <p14:creationId xmlns:p14="http://schemas.microsoft.com/office/powerpoint/2010/main" val="2644247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256CBA-507D-4473-9242-BFAF9410E568}" type="datetime1">
              <a:rPr lang="en-US" smtClean="0"/>
              <a:pPr/>
              <a:t>2022/03/08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32E7D6-00FC-4F05-8D68-6F69D83B91B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5EED84-6E73-4F1B-9826-FA7AF76C3702}" type="datetime1">
              <a:rPr lang="en-US" smtClean="0"/>
              <a:pPr/>
              <a:t>2022/03/08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32E7D6-00FC-4F05-8D68-6F69D83B91B5}" type="slidenum">
              <a:rPr lang="en-US" smtClean="0"/>
              <a:pPr/>
              <a:t>‹#›</a:t>
            </a:fld>
            <a:endParaRPr lang="en-US" dirty="0"/>
          </a:p>
        </p:txBody>
      </p:sp>
      <p:sp>
        <p:nvSpPr>
          <p:cNvPr id="7" name="Text Placeholder 6"/>
          <p:cNvSpPr>
            <a:spLocks noGrp="1"/>
          </p:cNvSpPr>
          <p:nvPr>
            <p:ph type="body" sz="quarter" idx="13"/>
          </p:nvPr>
        </p:nvSpPr>
        <p:spPr>
          <a:xfrm>
            <a:off x="457200" y="1752600"/>
            <a:ext cx="8229600" cy="4267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445722-2B46-4F76-9B44-00288A6DC7E0}" type="datetimeFigureOut">
              <a:rPr lang="en-US" smtClean="0"/>
              <a:pPr/>
              <a:t>2022/03/08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35471D-743F-4A54-B334-83EC105EBC3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9CAD35F-0F15-4C4C-A95A-187181F4463D}" type="datetime1">
              <a:rPr lang="en-US" smtClean="0"/>
              <a:pPr/>
              <a:t>2022/03/08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32E7D6-00FC-4F05-8D68-6F69D83B91B5}" type="slidenum">
              <a:rPr lang="en-US" smtClean="0"/>
              <a:pPr/>
              <a:t>‹#›</a:t>
            </a:fld>
            <a:endParaRPr lang="en-US" dirty="0"/>
          </a:p>
        </p:txBody>
      </p:sp>
      <p:pic>
        <p:nvPicPr>
          <p:cNvPr id="9" name="Picture 9" descr="canada-wordmark_colour"/>
          <p:cNvPicPr>
            <a:picLocks noChangeAspect="1" noChangeArrowheads="1"/>
          </p:cNvPicPr>
          <p:nvPr userDrawn="1"/>
        </p:nvPicPr>
        <p:blipFill>
          <a:blip r:embed="rId2" cstate="print"/>
          <a:srcRect/>
          <a:stretch>
            <a:fillRect/>
          </a:stretch>
        </p:blipFill>
        <p:spPr bwMode="auto">
          <a:xfrm>
            <a:off x="6858000" y="6324600"/>
            <a:ext cx="1447800" cy="381000"/>
          </a:xfrm>
          <a:prstGeom prst="rect">
            <a:avLst/>
          </a:prstGeom>
          <a:noFill/>
          <a:ln w="9525">
            <a:noFill/>
            <a:miter lim="800000"/>
            <a:headEnd/>
            <a:tailEnd/>
          </a:ln>
        </p:spPr>
      </p:pic>
      <p:pic>
        <p:nvPicPr>
          <p:cNvPr id="11" name="Picture 10" descr="banner4-color-version-e.jpg"/>
          <p:cNvPicPr>
            <a:picLocks noChangeAspect="1"/>
          </p:cNvPicPr>
          <p:nvPr userDrawn="1"/>
        </p:nvPicPr>
        <p:blipFill>
          <a:blip r:embed="rId3" cstate="print"/>
          <a:stretch>
            <a:fillRect/>
          </a:stretch>
        </p:blipFill>
        <p:spPr>
          <a:xfrm>
            <a:off x="0" y="0"/>
            <a:ext cx="9144000" cy="1515979"/>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D795B6-D162-483F-BAB8-3BF690DE8715}" type="datetime1">
              <a:rPr lang="en-US" smtClean="0"/>
              <a:pPr/>
              <a:t>2022/03/08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32E7D6-00FC-4F05-8D68-6F69D83B91B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6B42CA-062C-465B-9D3D-3F64F1EED42F}" type="datetime1">
              <a:rPr lang="en-US" smtClean="0"/>
              <a:pPr/>
              <a:t>2022/03/08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32E7D6-00FC-4F05-8D68-6F69D83B91B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5A7868-7DBF-48EA-A5F3-8D7E50E2642D}" type="datetime1">
              <a:rPr lang="en-US" smtClean="0"/>
              <a:pPr/>
              <a:t>2022/03/08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32E7D6-00FC-4F05-8D68-6F69D83B91B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7044CB5-038E-4AF0-8931-E0E5F2A28473}" type="datetime1">
              <a:rPr lang="en-US" smtClean="0"/>
              <a:pPr/>
              <a:t>2022/03/08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32E7D6-00FC-4F05-8D68-6F69D83B91B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C1CFE4-646E-4CB2-9687-50A5FEE842CD}" type="datetime1">
              <a:rPr lang="en-US" smtClean="0"/>
              <a:pPr/>
              <a:t>2022/03/08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32E7D6-00FC-4F05-8D68-6F69D83B91B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011C4C-8057-459C-AC71-8DCFBD1DF2D4}" type="datetime1">
              <a:rPr lang="en-US" smtClean="0"/>
              <a:pPr/>
              <a:t>2022/03/08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32E7D6-00FC-4F05-8D68-6F69D83B91B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9A609B-0B97-4960-8C02-40FED40575DE}" type="datetime1">
              <a:rPr lang="en-US" smtClean="0"/>
              <a:pPr/>
              <a:t>2022/03/08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32E7D6-00FC-4F05-8D68-6F69D83B91B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EED84-6E73-4F1B-9826-FA7AF76C3702}" type="datetime1">
              <a:rPr lang="en-US" smtClean="0"/>
              <a:pPr/>
              <a:t>2022/03/08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32E7D6-00FC-4F05-8D68-6F69D83B91B5}" type="slidenum">
              <a:rPr lang="en-US" smtClean="0"/>
              <a:pPr/>
              <a:t>‹#›</a:t>
            </a:fld>
            <a:endParaRPr lang="en-US" dirty="0"/>
          </a:p>
        </p:txBody>
      </p:sp>
      <p:pic>
        <p:nvPicPr>
          <p:cNvPr id="7" name="Picture 6" descr="banner4-color-version-e.jpg"/>
          <p:cNvPicPr>
            <a:picLocks noChangeAspect="1"/>
          </p:cNvPicPr>
          <p:nvPr userDrawn="1"/>
        </p:nvPicPr>
        <p:blipFill>
          <a:blip r:embed="rId12" cstate="print"/>
          <a:stretch>
            <a:fillRect/>
          </a:stretch>
        </p:blipFill>
        <p:spPr>
          <a:xfrm>
            <a:off x="0" y="0"/>
            <a:ext cx="9144000" cy="1515979"/>
          </a:xfrm>
          <a:prstGeom prst="rect">
            <a:avLst/>
          </a:prstGeom>
        </p:spPr>
      </p:pic>
      <p:pic>
        <p:nvPicPr>
          <p:cNvPr id="8" name="Picture 9" descr="canada-wordmark_colour"/>
          <p:cNvPicPr>
            <a:picLocks noChangeAspect="1" noChangeArrowheads="1"/>
          </p:cNvPicPr>
          <p:nvPr userDrawn="1"/>
        </p:nvPicPr>
        <p:blipFill>
          <a:blip r:embed="rId13" cstate="print"/>
          <a:srcRect/>
          <a:stretch>
            <a:fillRect/>
          </a:stretch>
        </p:blipFill>
        <p:spPr bwMode="auto">
          <a:xfrm>
            <a:off x="6858000" y="6324600"/>
            <a:ext cx="1447800" cy="381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a:t>
            </a:r>
            <a:r>
              <a:rPr lang="en-US" dirty="0" err="1"/>
              <a:t>levl</a:t>
            </a:r>
            <a:endParaRPr lang="en-US" dirty="0"/>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445722-2B46-4F76-9B44-00288A6DC7E0}" type="datetimeFigureOut">
              <a:rPr lang="en-US" smtClean="0"/>
              <a:pPr/>
              <a:t>2022/03/08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35471D-743F-4A54-B334-83EC105EBC32}" type="slidenum">
              <a:rPr lang="en-US" smtClean="0"/>
              <a:pPr/>
              <a:t>‹#›</a:t>
            </a:fld>
            <a:endParaRPr lang="en-US"/>
          </a:p>
        </p:txBody>
      </p:sp>
      <p:pic>
        <p:nvPicPr>
          <p:cNvPr id="7" name="Picture 6" descr="banner4-color-version-e.jpg"/>
          <p:cNvPicPr>
            <a:picLocks noChangeAspect="1"/>
          </p:cNvPicPr>
          <p:nvPr userDrawn="1"/>
        </p:nvPicPr>
        <p:blipFill>
          <a:blip r:embed="rId3" cstate="print"/>
          <a:stretch>
            <a:fillRect/>
          </a:stretch>
        </p:blipFill>
        <p:spPr>
          <a:xfrm>
            <a:off x="0" y="0"/>
            <a:ext cx="9144000" cy="1515979"/>
          </a:xfrm>
          <a:prstGeom prst="rect">
            <a:avLst/>
          </a:prstGeom>
        </p:spPr>
      </p:pic>
    </p:spTree>
  </p:cSld>
  <p:clrMap bg1="lt1" tx1="dk1" bg2="lt2" tx2="dk2" accent1="accent1" accent2="accent2" accent3="accent3" accent4="accent4" accent5="accent5" accent6="accent6" hlink="hlink" folHlink="folHlink"/>
  <p:sldLayoutIdLst>
    <p:sldLayoutId id="2147483668"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200400"/>
            <a:ext cx="7772400" cy="1113019"/>
          </a:xfrm>
        </p:spPr>
        <p:txBody>
          <a:bodyPr>
            <a:normAutofit/>
          </a:bodyPr>
          <a:lstStyle/>
          <a:p>
            <a:r>
              <a:rPr lang="en-US" sz="3200" b="1" i="1" dirty="0">
                <a:latin typeface="Arial" panose="020B0604020202020204" pitchFamily="34" charset="0"/>
                <a:cs typeface="Arial" panose="020B0604020202020204" pitchFamily="34" charset="0"/>
              </a:rPr>
              <a:t>Veterans Health Care Regulations</a:t>
            </a:r>
          </a:p>
        </p:txBody>
      </p:sp>
      <p:sp>
        <p:nvSpPr>
          <p:cNvPr id="3" name="Subtitle 2"/>
          <p:cNvSpPr>
            <a:spLocks noGrp="1"/>
          </p:cNvSpPr>
          <p:nvPr>
            <p:ph type="subTitle" idx="1"/>
          </p:nvPr>
        </p:nvSpPr>
        <p:spPr>
          <a:xfrm>
            <a:off x="1371600" y="4419600"/>
            <a:ext cx="6400800" cy="933637"/>
          </a:xfrm>
        </p:spPr>
        <p:txBody>
          <a:bodyPr>
            <a:normAutofit fontScale="92500" lnSpcReduction="10000"/>
          </a:bodyPr>
          <a:lstStyle/>
          <a:p>
            <a:endParaRPr lang="en-US" dirty="0">
              <a:solidFill>
                <a:schemeClr val="tx1"/>
              </a:solidFill>
            </a:endParaRPr>
          </a:p>
          <a:p>
            <a:r>
              <a:rPr lang="en-US" sz="2600" b="1" dirty="0">
                <a:solidFill>
                  <a:schemeClr val="tx1"/>
                </a:solidFill>
                <a:latin typeface="Arial" panose="020B0604020202020204" pitchFamily="34" charset="0"/>
                <a:cs typeface="Arial" panose="020B0604020202020204" pitchFamily="34" charset="0"/>
              </a:rPr>
              <a:t>March 2022</a:t>
            </a:r>
          </a:p>
        </p:txBody>
      </p:sp>
    </p:spTree>
    <p:extLst>
      <p:ext uri="{BB962C8B-B14F-4D97-AF65-F5344CB8AC3E}">
        <p14:creationId xmlns:p14="http://schemas.microsoft.com/office/powerpoint/2010/main" val="363997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608012"/>
          </a:xfrm>
        </p:spPr>
        <p:txBody>
          <a:bodyPr>
            <a:normAutofit fontScale="90000"/>
          </a:bodyPr>
          <a:lstStyle/>
          <a:p>
            <a:r>
              <a:rPr lang="en-US" b="1" dirty="0">
                <a:latin typeface="Arial" panose="020B0604020202020204" pitchFamily="34" charset="0"/>
                <a:cs typeface="Arial" panose="020B0604020202020204" pitchFamily="34" charset="0"/>
              </a:rPr>
              <a:t>Who is eligible?</a:t>
            </a:r>
          </a:p>
        </p:txBody>
      </p:sp>
      <p:sp>
        <p:nvSpPr>
          <p:cNvPr id="3" name="Content Placeholder 2"/>
          <p:cNvSpPr>
            <a:spLocks noGrp="1"/>
          </p:cNvSpPr>
          <p:nvPr>
            <p:ph idx="1"/>
          </p:nvPr>
        </p:nvSpPr>
        <p:spPr>
          <a:xfrm>
            <a:off x="457200" y="2438400"/>
            <a:ext cx="8229600" cy="4191000"/>
          </a:xfrm>
        </p:spPr>
        <p:txBody>
          <a:bodyPr>
            <a:normAutofit fontScale="40000" lnSpcReduction="20000"/>
          </a:bodyPr>
          <a:lstStyle/>
          <a:p>
            <a:r>
              <a:rPr lang="en-US" sz="5000" dirty="0">
                <a:latin typeface="Arial" panose="020B0604020202020204" pitchFamily="34" charset="0"/>
                <a:cs typeface="Arial" panose="020B0604020202020204" pitchFamily="34" charset="0"/>
              </a:rPr>
              <a:t>Eligibility is complex and depends on a myriad of factors.</a:t>
            </a:r>
          </a:p>
          <a:p>
            <a:r>
              <a:rPr lang="en-US" sz="5000" dirty="0">
                <a:latin typeface="Arial" panose="020B0604020202020204" pitchFamily="34" charset="0"/>
                <a:cs typeface="Arial" panose="020B0604020202020204" pitchFamily="34" charset="0"/>
              </a:rPr>
              <a:t>Generally, eligibility is based on the following: </a:t>
            </a:r>
          </a:p>
          <a:p>
            <a:pPr lvl="1">
              <a:buFont typeface="Wingdings" panose="05000000000000000000" pitchFamily="2" charset="2"/>
              <a:buChar char="Ø"/>
            </a:pPr>
            <a:r>
              <a:rPr lang="en-CA" sz="5000" dirty="0">
                <a:latin typeface="Arial" panose="020B0604020202020204" pitchFamily="34" charset="0"/>
                <a:cs typeface="Arial" panose="020B0604020202020204" pitchFamily="34" charset="0"/>
              </a:rPr>
              <a:t>Being entitled to Veterans Affairs Canada’s Disability Benefits (pension, award or pain and suffering compensation) </a:t>
            </a:r>
          </a:p>
          <a:p>
            <a:pPr lvl="1">
              <a:buFont typeface="Wingdings" panose="05000000000000000000" pitchFamily="2" charset="2"/>
              <a:buChar char="Ø"/>
            </a:pPr>
            <a:r>
              <a:rPr lang="en-CA" sz="5000" dirty="0">
                <a:latin typeface="Arial" panose="020B0604020202020204" pitchFamily="34" charset="0"/>
                <a:cs typeface="Arial" panose="020B0604020202020204" pitchFamily="34" charset="0"/>
              </a:rPr>
              <a:t>Various qualifications for those who served during wartime, for example having served overseas in a theatre of war or being determined to be income-qualified (low-income)</a:t>
            </a:r>
            <a:endParaRPr lang="en-US" sz="5000" dirty="0">
              <a:latin typeface="Arial" panose="020B0604020202020204" pitchFamily="34" charset="0"/>
              <a:cs typeface="Arial" panose="020B0604020202020204" pitchFamily="34" charset="0"/>
            </a:endParaRPr>
          </a:p>
          <a:p>
            <a:pPr marL="0" indent="0">
              <a:buNone/>
            </a:pPr>
            <a:endParaRPr lang="en-US" sz="5000" dirty="0">
              <a:latin typeface="Arial" panose="020B0604020202020204" pitchFamily="34" charset="0"/>
              <a:cs typeface="Arial" panose="020B0604020202020204" pitchFamily="34" charset="0"/>
            </a:endParaRPr>
          </a:p>
          <a:p>
            <a:r>
              <a:rPr lang="en-CA" sz="5000" dirty="0">
                <a:latin typeface="Arial" panose="020B0604020202020204" pitchFamily="34" charset="0"/>
                <a:cs typeface="Arial" panose="020B0604020202020204" pitchFamily="34" charset="0"/>
              </a:rPr>
              <a:t>In some cases, being in receipt of one program will provide access to another. War Service Veterans, when in receipt of the Veterans Independence Program, may access Treatment Benefits not provided as an insured service of the province in which they reside. However, military service pensioners, when in receipt of the Veterans Independence Program, are not eligible for Treatment Benefits.</a:t>
            </a:r>
            <a:endParaRPr lang="en-US" sz="5000" dirty="0">
              <a:latin typeface="Arial" panose="020B0604020202020204" pitchFamily="34" charset="0"/>
              <a:cs typeface="Arial" panose="020B0604020202020204" pitchFamily="34" charset="0"/>
            </a:endParaRPr>
          </a:p>
          <a:p>
            <a:pPr lvl="1">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1532E7D6-00FC-4F05-8D68-6F69D83B91B5}" type="slidenum">
              <a:rPr lang="en-US" smtClean="0"/>
              <a:pPr/>
              <a:t>10</a:t>
            </a:fld>
            <a:endParaRPr lang="en-US" dirty="0"/>
          </a:p>
        </p:txBody>
      </p:sp>
    </p:spTree>
    <p:extLst>
      <p:ext uri="{BB962C8B-B14F-4D97-AF65-F5344CB8AC3E}">
        <p14:creationId xmlns:p14="http://schemas.microsoft.com/office/powerpoint/2010/main" val="1347634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1143000"/>
          </a:xfrm>
        </p:spPr>
        <p:txBody>
          <a:bodyPr>
            <a:normAutofit/>
          </a:bodyPr>
          <a:lstStyle/>
          <a:p>
            <a:r>
              <a:rPr lang="en-US" sz="3200" b="1" dirty="0">
                <a:latin typeface="Arial" panose="020B0604020202020204" pitchFamily="34" charset="0"/>
                <a:cs typeface="Arial" panose="020B0604020202020204" pitchFamily="34" charset="0"/>
              </a:rPr>
              <a:t>OBJECTIVE</a:t>
            </a:r>
          </a:p>
        </p:txBody>
      </p:sp>
      <p:sp>
        <p:nvSpPr>
          <p:cNvPr id="3" name="Content Placeholder 2"/>
          <p:cNvSpPr>
            <a:spLocks noGrp="1"/>
          </p:cNvSpPr>
          <p:nvPr>
            <p:ph idx="1"/>
          </p:nvPr>
        </p:nvSpPr>
        <p:spPr>
          <a:xfrm>
            <a:off x="880954" y="2813137"/>
            <a:ext cx="7382092" cy="2825663"/>
          </a:xfrm>
        </p:spPr>
        <p:txBody>
          <a:bodyPr/>
          <a:lstStyle/>
          <a:p>
            <a:pPr>
              <a:spcBef>
                <a:spcPct val="0"/>
              </a:spcBef>
              <a:buFont typeface="Arial" charset="0"/>
              <a:buChar char="•"/>
            </a:pPr>
            <a:endParaRPr lang="en-CA" dirty="0">
              <a:latin typeface="Arial" panose="020B0604020202020204" pitchFamily="34" charset="0"/>
              <a:cs typeface="Arial" panose="020B0604020202020204" pitchFamily="34" charset="0"/>
            </a:endParaRPr>
          </a:p>
          <a:p>
            <a:pPr>
              <a:spcBef>
                <a:spcPct val="0"/>
              </a:spcBef>
              <a:buFont typeface="Arial" charset="0"/>
              <a:buChar char="•"/>
            </a:pPr>
            <a:r>
              <a:rPr lang="en-CA" sz="2400" dirty="0">
                <a:solidFill>
                  <a:schemeClr val="tx1"/>
                </a:solidFill>
                <a:latin typeface="Arial" panose="020B0604020202020204" pitchFamily="34" charset="0"/>
                <a:cs typeface="Arial" panose="020B0604020202020204" pitchFamily="34" charset="0"/>
              </a:rPr>
              <a:t>To provide an overview of the </a:t>
            </a:r>
            <a:r>
              <a:rPr lang="en-CA" sz="2400" i="1" dirty="0">
                <a:solidFill>
                  <a:schemeClr val="tx1"/>
                </a:solidFill>
                <a:latin typeface="Arial" panose="020B0604020202020204" pitchFamily="34" charset="0"/>
                <a:cs typeface="Arial" panose="020B0604020202020204" pitchFamily="34" charset="0"/>
              </a:rPr>
              <a:t>Veterans Health Care Regulations</a:t>
            </a:r>
            <a:endParaRPr lang="en-GB" dirty="0">
              <a:solidFill>
                <a:schemeClr val="tx1"/>
              </a:solidFill>
            </a:endParaRPr>
          </a:p>
          <a:p>
            <a:endParaRPr lang="en-US" dirty="0"/>
          </a:p>
        </p:txBody>
      </p:sp>
      <p:sp>
        <p:nvSpPr>
          <p:cNvPr id="4" name="Slide Number Placeholder 3"/>
          <p:cNvSpPr>
            <a:spLocks noGrp="1"/>
          </p:cNvSpPr>
          <p:nvPr>
            <p:ph type="sldNum" sz="quarter" idx="4294967295"/>
          </p:nvPr>
        </p:nvSpPr>
        <p:spPr>
          <a:xfrm>
            <a:off x="8472681" y="6243579"/>
            <a:ext cx="671319" cy="610427"/>
          </a:xfrm>
          <a:prstGeom prst="rect">
            <a:avLst/>
          </a:prstGeom>
        </p:spPr>
        <p:txBody>
          <a:bodyPr/>
          <a:lstStyle/>
          <a:p>
            <a:fld id="{91C6E8F5-C114-A047-B632-D0C7C4DCD60A}" type="slidenum">
              <a:rPr lang="en-US" smtClean="0"/>
              <a:pPr/>
              <a:t>2</a:t>
            </a:fld>
            <a:endParaRPr lang="en-US" dirty="0"/>
          </a:p>
        </p:txBody>
      </p:sp>
    </p:spTree>
    <p:extLst>
      <p:ext uri="{BB962C8B-B14F-4D97-AF65-F5344CB8AC3E}">
        <p14:creationId xmlns:p14="http://schemas.microsoft.com/office/powerpoint/2010/main" val="1745022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124200"/>
            <a:ext cx="8229600" cy="3100387"/>
          </a:xfrm>
        </p:spPr>
        <p:txBody>
          <a:bodyPr rtlCol="0">
            <a:normAutofit/>
          </a:bodyPr>
          <a:lstStyle/>
          <a:p>
            <a:pPr eaLnBrk="1" fontAlgn="auto" hangingPunct="1">
              <a:spcAft>
                <a:spcPts val="0"/>
              </a:spcAft>
              <a:buFont typeface="Arial"/>
              <a:buChar char="•"/>
              <a:defRPr/>
            </a:pPr>
            <a:r>
              <a:rPr lang="en-US" sz="2000" dirty="0">
                <a:solidFill>
                  <a:schemeClr val="tx1"/>
                </a:solidFill>
                <a:latin typeface="Arial" panose="020B0604020202020204" pitchFamily="34" charset="0"/>
                <a:cs typeface="Arial" panose="020B0604020202020204" pitchFamily="34" charset="0"/>
              </a:rPr>
              <a:t>“Care, treatment, or re-establishment in civil life of any person who served in the Canadian Forces … and the care of the dependants or survivors of any person referred to.”</a:t>
            </a:r>
          </a:p>
          <a:p>
            <a:pPr eaLnBrk="1" fontAlgn="auto" hangingPunct="1">
              <a:spcAft>
                <a:spcPts val="0"/>
              </a:spcAft>
              <a:buFont typeface="Arial"/>
              <a:buChar char="•"/>
              <a:defRPr/>
            </a:pPr>
            <a:endParaRPr lang="en-CA" sz="2000" dirty="0">
              <a:solidFill>
                <a:schemeClr val="tx1"/>
              </a:solidFill>
              <a:latin typeface="Arial" panose="020B0604020202020204" pitchFamily="34" charset="0"/>
              <a:cs typeface="Arial" panose="020B0604020202020204" pitchFamily="34" charset="0"/>
            </a:endParaRPr>
          </a:p>
          <a:p>
            <a:pPr eaLnBrk="1" fontAlgn="auto" hangingPunct="1">
              <a:spcAft>
                <a:spcPts val="0"/>
              </a:spcAft>
              <a:buFont typeface="Arial"/>
              <a:buChar char="•"/>
              <a:defRPr/>
            </a:pPr>
            <a:r>
              <a:rPr lang="en-US" sz="2000" dirty="0">
                <a:solidFill>
                  <a:schemeClr val="tx1"/>
                </a:solidFill>
                <a:latin typeface="Arial" panose="020B0604020202020204" pitchFamily="34" charset="0"/>
                <a:cs typeface="Arial" panose="020B0604020202020204" pitchFamily="34" charset="0"/>
              </a:rPr>
              <a:t>Keeping alive the achievements and sacrifices of those who served Canada in times of war and peace</a:t>
            </a:r>
          </a:p>
          <a:p>
            <a:pPr eaLnBrk="1" fontAlgn="auto" hangingPunct="1">
              <a:spcAft>
                <a:spcPts val="0"/>
              </a:spcAft>
              <a:buFont typeface="Arial"/>
              <a:buChar char="•"/>
              <a:defRPr/>
            </a:pPr>
            <a:endParaRPr lang="en-US" dirty="0"/>
          </a:p>
        </p:txBody>
      </p:sp>
      <p:sp>
        <p:nvSpPr>
          <p:cNvPr id="4" name="Slide Number Placeholder 3"/>
          <p:cNvSpPr>
            <a:spLocks noGrp="1"/>
          </p:cNvSpPr>
          <p:nvPr>
            <p:ph type="sldNum" sz="quarter" idx="4294967295"/>
          </p:nvPr>
        </p:nvSpPr>
        <p:spPr>
          <a:xfrm>
            <a:off x="8472488" y="6243638"/>
            <a:ext cx="671512" cy="609600"/>
          </a:xfrm>
          <a:prstGeom prst="rect">
            <a:avLst/>
          </a:prstGeom>
        </p:spPr>
        <p:txBody>
          <a:bodyPr/>
          <a:lstStyle/>
          <a:p>
            <a:pPr>
              <a:defRPr/>
            </a:pPr>
            <a:fld id="{8F65DBE2-E30B-46B9-B4BC-FDAFFFFC6AB0}" type="slidenum">
              <a:rPr lang="en-US"/>
              <a:pPr>
                <a:defRPr/>
              </a:pPr>
              <a:t>3</a:t>
            </a:fld>
            <a:endParaRPr lang="en-US" dirty="0"/>
          </a:p>
        </p:txBody>
      </p:sp>
      <p:sp>
        <p:nvSpPr>
          <p:cNvPr id="14340" name="Title 1"/>
          <p:cNvSpPr>
            <a:spLocks noGrp="1"/>
          </p:cNvSpPr>
          <p:nvPr>
            <p:ph type="title"/>
          </p:nvPr>
        </p:nvSpPr>
        <p:spPr>
          <a:xfrm>
            <a:off x="381000" y="1981200"/>
            <a:ext cx="8364538" cy="609600"/>
          </a:xfrm>
        </p:spPr>
        <p:txBody>
          <a:bodyPr>
            <a:noAutofit/>
          </a:bodyPr>
          <a:lstStyle/>
          <a:p>
            <a:pPr eaLnBrk="1" hangingPunct="1"/>
            <a:r>
              <a:rPr lang="en-US" sz="3200" b="1" dirty="0">
                <a:latin typeface="Arial" panose="020B0604020202020204" pitchFamily="34" charset="0"/>
                <a:cs typeface="Arial" panose="020B0604020202020204" pitchFamily="34" charset="0"/>
              </a:rPr>
              <a:t>Veterans Affairs Canada – Our Mandate</a:t>
            </a:r>
          </a:p>
        </p:txBody>
      </p:sp>
    </p:spTree>
    <p:extLst>
      <p:ext uri="{BB962C8B-B14F-4D97-AF65-F5344CB8AC3E}">
        <p14:creationId xmlns:p14="http://schemas.microsoft.com/office/powerpoint/2010/main" val="73576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76400"/>
            <a:ext cx="8229600" cy="762000"/>
          </a:xfrm>
        </p:spPr>
        <p:txBody>
          <a:bodyPr>
            <a:normAutofit fontScale="90000"/>
          </a:bodyPr>
          <a:lstStyle/>
          <a:p>
            <a:r>
              <a:rPr lang="en-US" i="1" dirty="0">
                <a:latin typeface="Arial" panose="020B0604020202020204" pitchFamily="34" charset="0"/>
                <a:cs typeface="Arial" panose="020B0604020202020204" pitchFamily="34" charset="0"/>
              </a:rPr>
              <a:t>Veterans Health Care Regulations</a:t>
            </a:r>
          </a:p>
        </p:txBody>
      </p:sp>
      <p:sp>
        <p:nvSpPr>
          <p:cNvPr id="3" name="Content Placeholder 2"/>
          <p:cNvSpPr>
            <a:spLocks noGrp="1"/>
          </p:cNvSpPr>
          <p:nvPr>
            <p:ph idx="1"/>
          </p:nvPr>
        </p:nvSpPr>
        <p:spPr>
          <a:xfrm>
            <a:off x="457200" y="2667000"/>
            <a:ext cx="8229600" cy="3459163"/>
          </a:xfrm>
        </p:spPr>
        <p:txBody>
          <a:bodyPr>
            <a:normAutofit/>
          </a:bodyPr>
          <a:lstStyle/>
          <a:p>
            <a:r>
              <a:rPr lang="en-US" dirty="0">
                <a:latin typeface="Arial" panose="020B0604020202020204" pitchFamily="34" charset="0"/>
                <a:cs typeface="Arial" panose="020B0604020202020204" pitchFamily="34" charset="0"/>
              </a:rPr>
              <a:t>Veterans Affairs Canada’s ability to provide health care programs to those who qualify is authorized by the </a:t>
            </a:r>
            <a:r>
              <a:rPr lang="en-US" i="1" dirty="0">
                <a:latin typeface="Arial" panose="020B0604020202020204" pitchFamily="34" charset="0"/>
                <a:cs typeface="Arial" panose="020B0604020202020204" pitchFamily="34" charset="0"/>
              </a:rPr>
              <a:t>Veterans Health Care Regulations</a:t>
            </a:r>
            <a:r>
              <a:rPr lang="en-US" dirty="0">
                <a:latin typeface="Arial" panose="020B0604020202020204" pitchFamily="34" charset="0"/>
                <a:cs typeface="Arial" panose="020B0604020202020204" pitchFamily="34" charset="0"/>
              </a:rPr>
              <a:t>, made under section 5 of the </a:t>
            </a:r>
            <a:r>
              <a:rPr lang="en-US" i="1" dirty="0">
                <a:latin typeface="Arial" panose="020B0604020202020204" pitchFamily="34" charset="0"/>
                <a:cs typeface="Arial" panose="020B0604020202020204" pitchFamily="34" charset="0"/>
              </a:rPr>
              <a:t>Department of Veterans Affairs Act</a:t>
            </a:r>
            <a:endParaRPr lang="en-US"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1532E7D6-00FC-4F05-8D68-6F69D83B91B5}" type="slidenum">
              <a:rPr lang="en-US" smtClean="0"/>
              <a:pPr/>
              <a:t>4</a:t>
            </a:fld>
            <a:endParaRPr lang="en-US" dirty="0"/>
          </a:p>
        </p:txBody>
      </p:sp>
    </p:spTree>
    <p:extLst>
      <p:ext uri="{BB962C8B-B14F-4D97-AF65-F5344CB8AC3E}">
        <p14:creationId xmlns:p14="http://schemas.microsoft.com/office/powerpoint/2010/main" val="331245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531812"/>
          </a:xfrm>
        </p:spPr>
        <p:txBody>
          <a:bodyPr>
            <a:normAutofit fontScale="90000"/>
          </a:bodyPr>
          <a:lstStyle/>
          <a:p>
            <a:r>
              <a:rPr lang="en-US" b="1" dirty="0">
                <a:latin typeface="Arial" panose="020B0604020202020204" pitchFamily="34" charset="0"/>
                <a:cs typeface="Arial" panose="020B0604020202020204" pitchFamily="34" charset="0"/>
              </a:rPr>
              <a:t>What benefits are provided?</a:t>
            </a:r>
          </a:p>
        </p:txBody>
      </p:sp>
      <p:sp>
        <p:nvSpPr>
          <p:cNvPr id="3" name="Content Placeholder 2"/>
          <p:cNvSpPr>
            <a:spLocks noGrp="1"/>
          </p:cNvSpPr>
          <p:nvPr>
            <p:ph idx="1"/>
          </p:nvPr>
        </p:nvSpPr>
        <p:spPr>
          <a:xfrm>
            <a:off x="457200" y="2286000"/>
            <a:ext cx="8229600" cy="3840163"/>
          </a:xfrm>
        </p:spPr>
        <p:txBody>
          <a:bodyPr/>
          <a:lstStyle/>
          <a:p>
            <a:r>
              <a:rPr lang="en-US" dirty="0">
                <a:latin typeface="Arial" panose="020B0604020202020204" pitchFamily="34" charset="0"/>
                <a:cs typeface="Arial" panose="020B0604020202020204" pitchFamily="34" charset="0"/>
              </a:rPr>
              <a:t>There are three main programs authorized by the </a:t>
            </a:r>
            <a:r>
              <a:rPr lang="en-US" i="1" dirty="0">
                <a:latin typeface="Arial" panose="020B0604020202020204" pitchFamily="34" charset="0"/>
                <a:cs typeface="Arial" panose="020B0604020202020204" pitchFamily="34" charset="0"/>
              </a:rPr>
              <a:t>Veterans Health Care Regulations</a:t>
            </a:r>
            <a:r>
              <a:rPr lang="en-US" dirty="0">
                <a:latin typeface="Arial" panose="020B0604020202020204" pitchFamily="34" charset="0"/>
                <a:cs typeface="Arial" panose="020B0604020202020204" pitchFamily="34" charset="0"/>
              </a:rPr>
              <a:t>:</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Treatment and Supplementary Benefits</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Veterans Independence Program</a:t>
            </a:r>
          </a:p>
          <a:p>
            <a:pPr lvl="1">
              <a:buFont typeface="Wingdings" panose="05000000000000000000" pitchFamily="2" charset="2"/>
              <a:buChar char="Ø"/>
            </a:pPr>
            <a:r>
              <a:rPr lang="en-US" dirty="0">
                <a:latin typeface="Arial" panose="020B0604020202020204" pitchFamily="34" charset="0"/>
                <a:cs typeface="Arial" panose="020B0604020202020204" pitchFamily="34" charset="0"/>
              </a:rPr>
              <a:t>Long-term Care</a:t>
            </a:r>
          </a:p>
        </p:txBody>
      </p:sp>
      <p:sp>
        <p:nvSpPr>
          <p:cNvPr id="4" name="Slide Number Placeholder 3"/>
          <p:cNvSpPr>
            <a:spLocks noGrp="1"/>
          </p:cNvSpPr>
          <p:nvPr>
            <p:ph type="sldNum" sz="quarter" idx="12"/>
          </p:nvPr>
        </p:nvSpPr>
        <p:spPr/>
        <p:txBody>
          <a:bodyPr/>
          <a:lstStyle/>
          <a:p>
            <a:fld id="{1532E7D6-00FC-4F05-8D68-6F69D83B91B5}" type="slidenum">
              <a:rPr lang="en-US" smtClean="0"/>
              <a:pPr/>
              <a:t>5</a:t>
            </a:fld>
            <a:endParaRPr lang="en-US" dirty="0"/>
          </a:p>
        </p:txBody>
      </p:sp>
    </p:spTree>
    <p:extLst>
      <p:ext uri="{BB962C8B-B14F-4D97-AF65-F5344CB8AC3E}">
        <p14:creationId xmlns:p14="http://schemas.microsoft.com/office/powerpoint/2010/main" val="169296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533400"/>
          </a:xfrm>
        </p:spPr>
        <p:txBody>
          <a:bodyPr>
            <a:noAutofit/>
          </a:bodyPr>
          <a:lstStyle/>
          <a:p>
            <a:r>
              <a:rPr lang="en-US" sz="4000" b="1" dirty="0">
                <a:latin typeface="Arial" panose="020B0604020202020204" pitchFamily="34" charset="0"/>
                <a:cs typeface="Arial" panose="020B0604020202020204" pitchFamily="34" charset="0"/>
              </a:rPr>
              <a:t>Treatment Benefits</a:t>
            </a:r>
          </a:p>
        </p:txBody>
      </p:sp>
      <p:sp>
        <p:nvSpPr>
          <p:cNvPr id="3" name="Content Placeholder 2"/>
          <p:cNvSpPr>
            <a:spLocks noGrp="1"/>
          </p:cNvSpPr>
          <p:nvPr>
            <p:ph idx="1"/>
          </p:nvPr>
        </p:nvSpPr>
        <p:spPr>
          <a:xfrm>
            <a:off x="457200" y="2209800"/>
            <a:ext cx="8229600" cy="3916363"/>
          </a:xfrm>
        </p:spPr>
        <p:txBody>
          <a:bodyPr>
            <a:normAutofit fontScale="85000" lnSpcReduction="20000"/>
          </a:bodyPr>
          <a:lstStyle/>
          <a:p>
            <a:r>
              <a:rPr lang="en-US" dirty="0"/>
              <a:t>Treatment Benefits consist of:</a:t>
            </a:r>
          </a:p>
          <a:p>
            <a:pPr>
              <a:buFont typeface="Wingdings" panose="05000000000000000000" pitchFamily="2" charset="2"/>
              <a:buChar char="Ø"/>
            </a:pPr>
            <a:r>
              <a:rPr lang="en-US" dirty="0"/>
              <a:t>Any medical, surgical or dental examination or treatment provided by a health professional</a:t>
            </a:r>
          </a:p>
          <a:p>
            <a:pPr>
              <a:buFont typeface="Wingdings" panose="05000000000000000000" pitchFamily="2" charset="2"/>
              <a:buChar char="Ø"/>
            </a:pPr>
            <a:r>
              <a:rPr lang="en-US" dirty="0"/>
              <a:t>Any surgical or prosthetic device or any aid approved by the Minister, the maintenance of the device or aid and any home adaptation necessary to accommodate or facilitate its use</a:t>
            </a:r>
          </a:p>
          <a:p>
            <a:pPr>
              <a:buFont typeface="Wingdings" panose="05000000000000000000" pitchFamily="2" charset="2"/>
              <a:buChar char="Ø"/>
            </a:pPr>
            <a:r>
              <a:rPr lang="en-US" dirty="0"/>
              <a:t>Preventive health care approved by the Minister; and</a:t>
            </a:r>
          </a:p>
          <a:p>
            <a:pPr>
              <a:buFont typeface="Wingdings" panose="05000000000000000000" pitchFamily="2" charset="2"/>
              <a:buChar char="Ø"/>
            </a:pPr>
            <a:r>
              <a:rPr lang="en-US" dirty="0"/>
              <a:t>Pharmaceuticals prescribed by a physician, dentist or other authorized person</a:t>
            </a:r>
          </a:p>
        </p:txBody>
      </p:sp>
      <p:sp>
        <p:nvSpPr>
          <p:cNvPr id="4" name="Slide Number Placeholder 3"/>
          <p:cNvSpPr>
            <a:spLocks noGrp="1"/>
          </p:cNvSpPr>
          <p:nvPr>
            <p:ph type="sldNum" sz="quarter" idx="12"/>
          </p:nvPr>
        </p:nvSpPr>
        <p:spPr/>
        <p:txBody>
          <a:bodyPr/>
          <a:lstStyle/>
          <a:p>
            <a:fld id="{1532E7D6-00FC-4F05-8D68-6F69D83B91B5}" type="slidenum">
              <a:rPr lang="en-US" smtClean="0"/>
              <a:pPr/>
              <a:t>6</a:t>
            </a:fld>
            <a:endParaRPr lang="en-US" dirty="0"/>
          </a:p>
        </p:txBody>
      </p:sp>
    </p:spTree>
    <p:extLst>
      <p:ext uri="{BB962C8B-B14F-4D97-AF65-F5344CB8AC3E}">
        <p14:creationId xmlns:p14="http://schemas.microsoft.com/office/powerpoint/2010/main" val="336882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79412"/>
          </a:xfrm>
        </p:spPr>
        <p:txBody>
          <a:bodyPr>
            <a:noAutofit/>
          </a:bodyPr>
          <a:lstStyle/>
          <a:p>
            <a:r>
              <a:rPr lang="en-US" sz="4000" b="1" dirty="0">
                <a:latin typeface="Arial" panose="020B0604020202020204" pitchFamily="34" charset="0"/>
                <a:cs typeface="Arial" panose="020B0604020202020204" pitchFamily="34" charset="0"/>
              </a:rPr>
              <a:t>Supplementary Benefits</a:t>
            </a:r>
          </a:p>
        </p:txBody>
      </p:sp>
      <p:sp>
        <p:nvSpPr>
          <p:cNvPr id="3" name="Content Placeholder 2"/>
          <p:cNvSpPr>
            <a:spLocks noGrp="1"/>
          </p:cNvSpPr>
          <p:nvPr>
            <p:ph idx="1"/>
          </p:nvPr>
        </p:nvSpPr>
        <p:spPr>
          <a:xfrm>
            <a:off x="457200" y="2209800"/>
            <a:ext cx="8229600" cy="3916363"/>
          </a:xfrm>
        </p:spPr>
        <p:txBody>
          <a:bodyPr/>
          <a:lstStyle/>
          <a:p>
            <a:r>
              <a:rPr lang="en-US" dirty="0"/>
              <a:t>Supplementary Benefits consist of:</a:t>
            </a:r>
          </a:p>
          <a:p>
            <a:pPr lvl="1">
              <a:buFont typeface="Wingdings" panose="05000000000000000000" pitchFamily="2" charset="2"/>
              <a:buChar char="Ø"/>
            </a:pPr>
            <a:r>
              <a:rPr lang="en-US" dirty="0"/>
              <a:t>Travel expenses incurred by an eligible person to obtain certain treatment benefits;</a:t>
            </a:r>
          </a:p>
          <a:p>
            <a:pPr lvl="1">
              <a:buFont typeface="Wingdings" panose="05000000000000000000" pitchFamily="2" charset="2"/>
              <a:buChar char="Ø"/>
            </a:pPr>
            <a:r>
              <a:rPr lang="en-US" dirty="0"/>
              <a:t>Travel expenses, including remuneration, for an escort when one is medically required by an eligible person, if the escort is not the spouse or common-law partner, a dependant or any other member of the eligible person’s household.</a:t>
            </a:r>
          </a:p>
        </p:txBody>
      </p:sp>
      <p:sp>
        <p:nvSpPr>
          <p:cNvPr id="4" name="Slide Number Placeholder 3"/>
          <p:cNvSpPr>
            <a:spLocks noGrp="1"/>
          </p:cNvSpPr>
          <p:nvPr>
            <p:ph type="sldNum" sz="quarter" idx="12"/>
          </p:nvPr>
        </p:nvSpPr>
        <p:spPr/>
        <p:txBody>
          <a:bodyPr/>
          <a:lstStyle/>
          <a:p>
            <a:fld id="{1532E7D6-00FC-4F05-8D68-6F69D83B91B5}" type="slidenum">
              <a:rPr lang="en-US" smtClean="0"/>
              <a:pPr/>
              <a:t>7</a:t>
            </a:fld>
            <a:endParaRPr lang="en-US" dirty="0"/>
          </a:p>
        </p:txBody>
      </p:sp>
    </p:spTree>
    <p:extLst>
      <p:ext uri="{BB962C8B-B14F-4D97-AF65-F5344CB8AC3E}">
        <p14:creationId xmlns:p14="http://schemas.microsoft.com/office/powerpoint/2010/main" val="50197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0"/>
            <a:ext cx="8229600" cy="379412"/>
          </a:xfrm>
        </p:spPr>
        <p:txBody>
          <a:bodyPr>
            <a:normAutofit fontScale="90000"/>
          </a:bodyPr>
          <a:lstStyle/>
          <a:p>
            <a:r>
              <a:rPr lang="en-US" b="1" dirty="0">
                <a:latin typeface="Arial" panose="020B0604020202020204" pitchFamily="34" charset="0"/>
                <a:cs typeface="Arial" panose="020B0604020202020204" pitchFamily="34" charset="0"/>
              </a:rPr>
              <a:t>Veterans Independence Program</a:t>
            </a:r>
          </a:p>
        </p:txBody>
      </p:sp>
      <p:sp>
        <p:nvSpPr>
          <p:cNvPr id="3" name="Content Placeholder 2"/>
          <p:cNvSpPr>
            <a:spLocks noGrp="1"/>
          </p:cNvSpPr>
          <p:nvPr>
            <p:ph idx="1"/>
          </p:nvPr>
        </p:nvSpPr>
        <p:spPr>
          <a:xfrm>
            <a:off x="457200" y="2209800"/>
            <a:ext cx="8229600" cy="3916363"/>
          </a:xfrm>
        </p:spPr>
        <p:txBody>
          <a:bodyPr>
            <a:normAutofit fontScale="77500" lnSpcReduction="20000"/>
          </a:bodyPr>
          <a:lstStyle/>
          <a:p>
            <a:r>
              <a:rPr lang="en-US" dirty="0"/>
              <a:t>Eligible persons may receive financial assistance for:</a:t>
            </a:r>
          </a:p>
          <a:p>
            <a:pPr lvl="1">
              <a:buFont typeface="Wingdings" panose="05000000000000000000" pitchFamily="2" charset="2"/>
              <a:buChar char="Ø"/>
            </a:pPr>
            <a:r>
              <a:rPr lang="en-US" dirty="0"/>
              <a:t>Home care (e.g. health and support services provided by a health professional, personal care services, housekeeping, grounds maintenance, access to nutrition);</a:t>
            </a:r>
          </a:p>
          <a:p>
            <a:pPr lvl="1">
              <a:buFont typeface="Wingdings" panose="05000000000000000000" pitchFamily="2" charset="2"/>
              <a:buChar char="Ø"/>
            </a:pPr>
            <a:r>
              <a:rPr lang="en-US" dirty="0"/>
              <a:t>Ambulatory Health Care (e.g. health assessments, diagnostic services, social and recreational services provided by a health professional);</a:t>
            </a:r>
          </a:p>
          <a:p>
            <a:pPr lvl="1">
              <a:buFont typeface="Wingdings" panose="05000000000000000000" pitchFamily="2" charset="2"/>
              <a:buChar char="Ø"/>
            </a:pPr>
            <a:r>
              <a:rPr lang="en-US" dirty="0"/>
              <a:t>Transportation to foster independence;</a:t>
            </a:r>
          </a:p>
          <a:p>
            <a:pPr lvl="1">
              <a:buFont typeface="Wingdings" panose="05000000000000000000" pitchFamily="2" charset="2"/>
              <a:buChar char="Ø"/>
            </a:pPr>
            <a:r>
              <a:rPr lang="en-US" dirty="0"/>
              <a:t>Home adaptations to enable the client to carry out activities of daily living; and</a:t>
            </a:r>
          </a:p>
          <a:p>
            <a:pPr lvl="1">
              <a:buFont typeface="Wingdings" panose="05000000000000000000" pitchFamily="2" charset="2"/>
              <a:buChar char="Ø"/>
            </a:pPr>
            <a:r>
              <a:rPr lang="en-US" dirty="0"/>
              <a:t>Intermediate care in a community facility when care in the home is no longer reasonable or practical.</a:t>
            </a:r>
          </a:p>
        </p:txBody>
      </p:sp>
      <p:sp>
        <p:nvSpPr>
          <p:cNvPr id="4" name="Slide Number Placeholder 3"/>
          <p:cNvSpPr>
            <a:spLocks noGrp="1"/>
          </p:cNvSpPr>
          <p:nvPr>
            <p:ph type="sldNum" sz="quarter" idx="12"/>
          </p:nvPr>
        </p:nvSpPr>
        <p:spPr/>
        <p:txBody>
          <a:bodyPr/>
          <a:lstStyle/>
          <a:p>
            <a:fld id="{1532E7D6-00FC-4F05-8D68-6F69D83B91B5}" type="slidenum">
              <a:rPr lang="en-US" smtClean="0"/>
              <a:pPr/>
              <a:t>8</a:t>
            </a:fld>
            <a:endParaRPr lang="en-US" dirty="0"/>
          </a:p>
        </p:txBody>
      </p:sp>
    </p:spTree>
    <p:extLst>
      <p:ext uri="{BB962C8B-B14F-4D97-AF65-F5344CB8AC3E}">
        <p14:creationId xmlns:p14="http://schemas.microsoft.com/office/powerpoint/2010/main" val="2649323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0"/>
            <a:ext cx="8229600" cy="531812"/>
          </a:xfrm>
        </p:spPr>
        <p:txBody>
          <a:bodyPr>
            <a:normAutofit fontScale="90000"/>
          </a:bodyPr>
          <a:lstStyle/>
          <a:p>
            <a:r>
              <a:rPr lang="en-US" b="1" dirty="0">
                <a:latin typeface="Arial" panose="020B0604020202020204" pitchFamily="34" charset="0"/>
                <a:cs typeface="Arial" panose="020B0604020202020204" pitchFamily="34" charset="0"/>
              </a:rPr>
              <a:t>Long Term Care</a:t>
            </a:r>
          </a:p>
        </p:txBody>
      </p:sp>
      <p:sp>
        <p:nvSpPr>
          <p:cNvPr id="3" name="Content Placeholder 2"/>
          <p:cNvSpPr>
            <a:spLocks noGrp="1"/>
          </p:cNvSpPr>
          <p:nvPr>
            <p:ph idx="1"/>
          </p:nvPr>
        </p:nvSpPr>
        <p:spPr>
          <a:xfrm>
            <a:off x="457200" y="2286000"/>
            <a:ext cx="8229600" cy="3840163"/>
          </a:xfrm>
        </p:spPr>
        <p:txBody>
          <a:bodyPr>
            <a:normAutofit fontScale="77500" lnSpcReduction="20000"/>
          </a:bodyPr>
          <a:lstStyle/>
          <a:p>
            <a:r>
              <a:rPr lang="en-US" dirty="0"/>
              <a:t>The program works with provincial health authorities and long term care facilities to financially support eligible Veterans and other qualified individuals in a facility where their assessed health care needs can be met.</a:t>
            </a:r>
          </a:p>
          <a:p>
            <a:r>
              <a:rPr lang="en-US" dirty="0"/>
              <a:t>Veterans may receive financial support for long term care in two types of beds:</a:t>
            </a:r>
          </a:p>
          <a:p>
            <a:pPr lvl="1">
              <a:buFont typeface="Wingdings" panose="05000000000000000000" pitchFamily="2" charset="2"/>
              <a:buChar char="Ø"/>
            </a:pPr>
            <a:r>
              <a:rPr lang="en-US" dirty="0"/>
              <a:t>Contract beds in facilities where VAC has agreements for priority access to a designated number of beds; and</a:t>
            </a:r>
          </a:p>
          <a:p>
            <a:pPr lvl="1">
              <a:buFont typeface="Wingdings" panose="05000000000000000000" pitchFamily="2" charset="2"/>
              <a:buChar char="Ø"/>
            </a:pPr>
            <a:r>
              <a:rPr lang="en-US" dirty="0"/>
              <a:t>Community beds in facilities operated by health authorities, private and not for profit sectors that provide care to provincial residents, including Veterans.</a:t>
            </a:r>
          </a:p>
        </p:txBody>
      </p:sp>
      <p:sp>
        <p:nvSpPr>
          <p:cNvPr id="4" name="Slide Number Placeholder 3"/>
          <p:cNvSpPr>
            <a:spLocks noGrp="1"/>
          </p:cNvSpPr>
          <p:nvPr>
            <p:ph type="sldNum" sz="quarter" idx="12"/>
          </p:nvPr>
        </p:nvSpPr>
        <p:spPr/>
        <p:txBody>
          <a:bodyPr/>
          <a:lstStyle/>
          <a:p>
            <a:fld id="{1532E7D6-00FC-4F05-8D68-6F69D83B91B5}" type="slidenum">
              <a:rPr lang="en-US" smtClean="0"/>
              <a:pPr/>
              <a:t>9</a:t>
            </a:fld>
            <a:endParaRPr lang="en-US" dirty="0"/>
          </a:p>
        </p:txBody>
      </p:sp>
    </p:spTree>
    <p:extLst>
      <p:ext uri="{BB962C8B-B14F-4D97-AF65-F5344CB8AC3E}">
        <p14:creationId xmlns:p14="http://schemas.microsoft.com/office/powerpoint/2010/main" val="2420816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2131</TotalTime>
  <Words>1958</Words>
  <Application>Microsoft Office PowerPoint</Application>
  <PresentationFormat>On-screen Show (4:3)</PresentationFormat>
  <Paragraphs>114</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Arial</vt:lpstr>
      <vt:lpstr>Calibri</vt:lpstr>
      <vt:lpstr>Wingdings</vt:lpstr>
      <vt:lpstr>Office Theme</vt:lpstr>
      <vt:lpstr>Custom Design</vt:lpstr>
      <vt:lpstr>Veterans Health Care Regulations</vt:lpstr>
      <vt:lpstr>OBJECTIVE</vt:lpstr>
      <vt:lpstr>Veterans Affairs Canada – Our Mandate</vt:lpstr>
      <vt:lpstr>Veterans Health Care Regulations</vt:lpstr>
      <vt:lpstr>What benefits are provided?</vt:lpstr>
      <vt:lpstr>Treatment Benefits</vt:lpstr>
      <vt:lpstr>Supplementary Benefits</vt:lpstr>
      <vt:lpstr>Veterans Independence Program</vt:lpstr>
      <vt:lpstr>Long Term Care</vt:lpstr>
      <vt:lpstr>Who is eligible?</vt:lpstr>
    </vt:vector>
  </TitlesOfParts>
  <Company>Veterans Affairs Canada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Cindy E Taylor</dc:creator>
  <cp:lastModifiedBy>MaryBeth Roach (VAC/ACC)</cp:lastModifiedBy>
  <cp:revision>189</cp:revision>
  <cp:lastPrinted>2016-09-23T18:09:48Z</cp:lastPrinted>
  <dcterms:created xsi:type="dcterms:W3CDTF">2011-04-07T11:20:50Z</dcterms:created>
  <dcterms:modified xsi:type="dcterms:W3CDTF">2022-03-08T18:43:59Z</dcterms:modified>
</cp:coreProperties>
</file>