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300" r:id="rId4"/>
    <p:sldId id="259" r:id="rId5"/>
    <p:sldId id="301" r:id="rId6"/>
    <p:sldId id="275" r:id="rId7"/>
    <p:sldId id="261" r:id="rId8"/>
    <p:sldId id="302" r:id="rId9"/>
    <p:sldId id="303" r:id="rId10"/>
    <p:sldId id="304" r:id="rId11"/>
    <p:sldId id="307" r:id="rId12"/>
    <p:sldId id="305" r:id="rId13"/>
    <p:sldId id="310" r:id="rId14"/>
    <p:sldId id="309" r:id="rId15"/>
    <p:sldId id="308" r:id="rId16"/>
    <p:sldId id="311" r:id="rId17"/>
    <p:sldId id="313" r:id="rId18"/>
    <p:sldId id="312" r:id="rId19"/>
    <p:sldId id="314" r:id="rId20"/>
    <p:sldId id="315" r:id="rId21"/>
    <p:sldId id="267" r:id="rId22"/>
  </p:sldIdLst>
  <p:sldSz cx="18288000" cy="10287000"/>
  <p:notesSz cx="6858000" cy="9144000"/>
  <p:embeddedFontLst>
    <p:embeddedFont>
      <p:font typeface="Big Shoulders Display" panose="020B0604020202020204" charset="0"/>
      <p:regular r:id="rId24"/>
    </p:embeddedFont>
    <p:embeddedFont>
      <p:font typeface="Big Shoulders Display Bold" panose="020B0604020202020204" charset="0"/>
      <p:regular r:id="rId25"/>
    </p:embeddedFon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Lato Bold" panose="020F0502020204030203"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22" autoAdjust="0"/>
  </p:normalViewPr>
  <p:slideViewPr>
    <p:cSldViewPr>
      <p:cViewPr varScale="1">
        <p:scale>
          <a:sx n="28" d="100"/>
          <a:sy n="28" d="100"/>
        </p:scale>
        <p:origin x="162" y="17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F83B5-A131-4707-9088-1E51F16951BC}" type="datetimeFigureOut">
              <a:rPr lang="es-MX" smtClean="0"/>
              <a:t>09/02/2023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DF248-75FF-4C45-AD8D-196EF1F72B49}" type="slidenum">
              <a:rPr lang="es-MX" smtClean="0"/>
              <a:t>‹Nº›</a:t>
            </a:fld>
            <a:endParaRPr lang="es-MX"/>
          </a:p>
        </p:txBody>
      </p:sp>
    </p:spTree>
    <p:extLst>
      <p:ext uri="{BB962C8B-B14F-4D97-AF65-F5344CB8AC3E}">
        <p14:creationId xmlns:p14="http://schemas.microsoft.com/office/powerpoint/2010/main" val="267743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8.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AutoShape 2"/>
          <p:cNvSpPr/>
          <p:nvPr/>
        </p:nvSpPr>
        <p:spPr>
          <a:xfrm>
            <a:off x="15721248" y="-108411"/>
            <a:ext cx="9525" cy="10503822"/>
          </a:xfrm>
          <a:prstGeom prst="rect">
            <a:avLst/>
          </a:prstGeom>
          <a:solidFill>
            <a:srgbClr val="FFFFFF"/>
          </a:solidFill>
        </p:spPr>
      </p:sp>
      <p:pic>
        <p:nvPicPr>
          <p:cNvPr id="6" name="Picture 6"/>
          <p:cNvPicPr>
            <a:picLocks noChangeAspect="1"/>
          </p:cNvPicPr>
          <p:nvPr/>
        </p:nvPicPr>
        <p:blipFill>
          <a:blip r:embed="rId2"/>
          <a:srcRect/>
          <a:stretch>
            <a:fillRect/>
          </a:stretch>
        </p:blipFill>
        <p:spPr>
          <a:xfrm>
            <a:off x="14528499" y="7809616"/>
            <a:ext cx="854503" cy="794688"/>
          </a:xfrm>
          <a:prstGeom prst="rect">
            <a:avLst/>
          </a:prstGeom>
        </p:spPr>
      </p:pic>
      <p:pic>
        <p:nvPicPr>
          <p:cNvPr id="7" name="Picture 7"/>
          <p:cNvPicPr>
            <a:picLocks noChangeAspect="1"/>
          </p:cNvPicPr>
          <p:nvPr/>
        </p:nvPicPr>
        <p:blipFill>
          <a:blip r:embed="rId3"/>
          <a:srcRect/>
          <a:stretch>
            <a:fillRect/>
          </a:stretch>
        </p:blipFill>
        <p:spPr>
          <a:xfrm>
            <a:off x="981075" y="1028700"/>
            <a:ext cx="453254" cy="453254"/>
          </a:xfrm>
          <a:prstGeom prst="rect">
            <a:avLst/>
          </a:prstGeom>
        </p:spPr>
      </p:pic>
      <p:sp>
        <p:nvSpPr>
          <p:cNvPr id="8" name="AutoShape 8"/>
          <p:cNvSpPr/>
          <p:nvPr/>
        </p:nvSpPr>
        <p:spPr>
          <a:xfrm>
            <a:off x="-2566752" y="9077325"/>
            <a:ext cx="18288000" cy="9525"/>
          </a:xfrm>
          <a:prstGeom prst="rect">
            <a:avLst/>
          </a:prstGeom>
          <a:solidFill>
            <a:srgbClr val="FFFFFF"/>
          </a:solidFill>
        </p:spPr>
      </p:sp>
      <p:pic>
        <p:nvPicPr>
          <p:cNvPr id="12" name="Picture 12"/>
          <p:cNvPicPr>
            <a:picLocks noChangeAspect="1"/>
          </p:cNvPicPr>
          <p:nvPr/>
        </p:nvPicPr>
        <p:blipFill>
          <a:blip r:embed="rId4"/>
          <a:srcRect/>
          <a:stretch>
            <a:fillRect/>
          </a:stretch>
        </p:blipFill>
        <p:spPr>
          <a:xfrm>
            <a:off x="1028700" y="9539656"/>
            <a:ext cx="431173" cy="190500"/>
          </a:xfrm>
          <a:prstGeom prst="rect">
            <a:avLst/>
          </a:prstGeom>
        </p:spPr>
      </p:pic>
      <p:sp>
        <p:nvSpPr>
          <p:cNvPr id="13" name="TextBox 13"/>
          <p:cNvSpPr txBox="1"/>
          <p:nvPr/>
        </p:nvSpPr>
        <p:spPr>
          <a:xfrm>
            <a:off x="16439110" y="1198822"/>
            <a:ext cx="1124259" cy="799638"/>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001</a:t>
            </a:r>
          </a:p>
        </p:txBody>
      </p:sp>
      <p:sp>
        <p:nvSpPr>
          <p:cNvPr id="14" name="TextBox 14"/>
          <p:cNvSpPr txBox="1"/>
          <p:nvPr/>
        </p:nvSpPr>
        <p:spPr>
          <a:xfrm rot="5400000">
            <a:off x="14436284" y="6551316"/>
            <a:ext cx="5163779" cy="250190"/>
          </a:xfrm>
          <a:prstGeom prst="rect">
            <a:avLst/>
          </a:prstGeom>
        </p:spPr>
        <p:txBody>
          <a:bodyPr lIns="0" tIns="0" rIns="0" bIns="0" rtlCol="0" anchor="t">
            <a:spAutoFit/>
          </a:bodyPr>
          <a:lstStyle/>
          <a:p>
            <a:pPr algn="r">
              <a:lnSpc>
                <a:spcPts val="1959"/>
              </a:lnSpc>
            </a:pPr>
            <a:r>
              <a:rPr lang="en-US" sz="1400" spc="49">
                <a:solidFill>
                  <a:srgbClr val="FFFFFF"/>
                </a:solidFill>
                <a:latin typeface="Lato"/>
              </a:rPr>
              <a:t>SOCIAL SCIENCE CLASS | LAMFORD SCHOOL</a:t>
            </a:r>
          </a:p>
        </p:txBody>
      </p:sp>
      <p:sp>
        <p:nvSpPr>
          <p:cNvPr id="18" name="TextBox 11">
            <a:extLst>
              <a:ext uri="{FF2B5EF4-FFF2-40B4-BE49-F238E27FC236}">
                <a16:creationId xmlns:a16="http://schemas.microsoft.com/office/drawing/2014/main" id="{6EF2082C-3DB2-4AD4-965C-50AA7B269BB7}"/>
              </a:ext>
            </a:extLst>
          </p:cNvPr>
          <p:cNvSpPr txBox="1"/>
          <p:nvPr/>
        </p:nvSpPr>
        <p:spPr>
          <a:xfrm>
            <a:off x="1459873" y="4878090"/>
            <a:ext cx="5219704" cy="1700594"/>
          </a:xfrm>
          <a:prstGeom prst="rect">
            <a:avLst/>
          </a:prstGeom>
        </p:spPr>
        <p:txBody>
          <a:bodyPr wrap="square" lIns="0" tIns="0" rIns="0" bIns="0" rtlCol="0" anchor="t">
            <a:spAutoFit/>
          </a:bodyPr>
          <a:lstStyle/>
          <a:p>
            <a:pPr>
              <a:lnSpc>
                <a:spcPts val="3359"/>
              </a:lnSpc>
            </a:pPr>
            <a:r>
              <a:rPr lang="es-ES" sz="2400" spc="360" dirty="0">
                <a:solidFill>
                  <a:srgbClr val="C6C3FF"/>
                </a:solidFill>
                <a:latin typeface="Lato Bold"/>
              </a:rPr>
              <a:t>Jean P Panamito R</a:t>
            </a:r>
            <a:br>
              <a:rPr lang="es-ES" sz="2400" spc="360" dirty="0">
                <a:solidFill>
                  <a:srgbClr val="C6C3FF"/>
                </a:solidFill>
                <a:latin typeface="Lato Bold"/>
              </a:rPr>
            </a:br>
            <a:endParaRPr lang="es-ES" sz="2400" spc="360" dirty="0">
              <a:solidFill>
                <a:srgbClr val="C6C3FF"/>
              </a:solidFill>
              <a:latin typeface="Lato Bold"/>
            </a:endParaRPr>
          </a:p>
          <a:p>
            <a:pPr>
              <a:lnSpc>
                <a:spcPts val="3359"/>
              </a:lnSpc>
            </a:pPr>
            <a:r>
              <a:rPr lang="es-ES" sz="2400" spc="360" dirty="0">
                <a:solidFill>
                  <a:srgbClr val="C6C3FF"/>
                </a:solidFill>
                <a:latin typeface="Lato Bold"/>
              </a:rPr>
              <a:t>Octubre 2022 – Febrero 2023</a:t>
            </a:r>
            <a:endParaRPr lang="en-US" sz="2400" spc="360" dirty="0">
              <a:solidFill>
                <a:srgbClr val="C6C3FF"/>
              </a:solidFill>
              <a:latin typeface="Lato Bold"/>
            </a:endParaRPr>
          </a:p>
        </p:txBody>
      </p:sp>
      <p:sp>
        <p:nvSpPr>
          <p:cNvPr id="15" name="Título 1">
            <a:extLst>
              <a:ext uri="{FF2B5EF4-FFF2-40B4-BE49-F238E27FC236}">
                <a16:creationId xmlns:a16="http://schemas.microsoft.com/office/drawing/2014/main" id="{1BE825B2-9F63-E4F8-0700-F60AE6E83A90}"/>
              </a:ext>
            </a:extLst>
          </p:cNvPr>
          <p:cNvSpPr txBox="1">
            <a:spLocks/>
          </p:cNvSpPr>
          <p:nvPr/>
        </p:nvSpPr>
        <p:spPr>
          <a:xfrm>
            <a:off x="456179" y="814474"/>
            <a:ext cx="11762961" cy="2304281"/>
          </a:xfrm>
          <a:prstGeom prst="rect">
            <a:avLst/>
          </a:prstGeom>
        </p:spPr>
        <p:txBody>
          <a:bodyPr rtlCol="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7200" b="1" dirty="0">
                <a:solidFill>
                  <a:srgbClr val="FF0000"/>
                </a:solidFill>
                <a:latin typeface="Lato Bold" panose="020F0502020204030203" charset="0"/>
                <a:ea typeface="Lato Bold" panose="020F0502020204030203" charset="0"/>
                <a:cs typeface="Lato Bold" panose="020F0502020204030203" charset="0"/>
              </a:rPr>
              <a:t>Fundamento de Base De Datos</a:t>
            </a:r>
          </a:p>
        </p:txBody>
      </p:sp>
      <p:sp>
        <p:nvSpPr>
          <p:cNvPr id="17" name="Subtítulo 2">
            <a:extLst>
              <a:ext uri="{FF2B5EF4-FFF2-40B4-BE49-F238E27FC236}">
                <a16:creationId xmlns:a16="http://schemas.microsoft.com/office/drawing/2014/main" id="{F3B3D664-1C30-44DE-4C24-1F505BBD003D}"/>
              </a:ext>
            </a:extLst>
          </p:cNvPr>
          <p:cNvSpPr txBox="1">
            <a:spLocks/>
          </p:cNvSpPr>
          <p:nvPr/>
        </p:nvSpPr>
        <p:spPr>
          <a:xfrm>
            <a:off x="1018761" y="6096000"/>
            <a:ext cx="11173239" cy="3376527"/>
          </a:xfrm>
          <a:prstGeom prst="rect">
            <a:avLst/>
          </a:prstGeom>
        </p:spPr>
        <p:txBody>
          <a:bodyPr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es-ES" dirty="0">
              <a:latin typeface="Arial" panose="020B0604020202020204" pitchFamily="34" charset="0"/>
              <a:ea typeface="Calibri" panose="020F0502020204030204" pitchFamily="34" charset="0"/>
              <a:cs typeface="Arial" panose="020B0604020202020204" pitchFamily="34" charset="0"/>
            </a:endParaRPr>
          </a:p>
        </p:txBody>
      </p:sp>
      <p:pic>
        <p:nvPicPr>
          <p:cNvPr id="19" name="Picture 2" descr="Resultado de imagen para logo utpl">
            <a:extLst>
              <a:ext uri="{FF2B5EF4-FFF2-40B4-BE49-F238E27FC236}">
                <a16:creationId xmlns:a16="http://schemas.microsoft.com/office/drawing/2014/main" id="{0373D987-FEF0-CE7D-9A16-A5AF69077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8365331"/>
            <a:ext cx="4443413" cy="1785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se De Datos Administrar - Gráficos vectoriales gratis en Pixabay - Pixabay">
            <a:extLst>
              <a:ext uri="{FF2B5EF4-FFF2-40B4-BE49-F238E27FC236}">
                <a16:creationId xmlns:a16="http://schemas.microsoft.com/office/drawing/2014/main" id="{5D71CAB2-AEAB-FDAD-80B0-129F395F46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77464" y="3702367"/>
            <a:ext cx="5210179" cy="52101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3202162" y="5231569"/>
            <a:ext cx="5925795" cy="700000"/>
          </a:xfrm>
          <a:prstGeom prst="rect">
            <a:avLst/>
          </a:prstGeom>
        </p:spPr>
        <p:txBody>
          <a:bodyPr wrap="square" lIns="0" tIns="0" rIns="0" bIns="0" rtlCol="0" anchor="t">
            <a:spAutoFit/>
          </a:bodyPr>
          <a:lstStyle/>
          <a:p>
            <a:pPr>
              <a:lnSpc>
                <a:spcPts val="2880"/>
              </a:lnSpc>
            </a:pPr>
            <a:r>
              <a:rPr lang="es-ES" sz="2000" dirty="0">
                <a:solidFill>
                  <a:srgbClr val="FFFFFF"/>
                </a:solidFill>
                <a:latin typeface="Lato"/>
              </a:rPr>
              <a:t>Production_companies y </a:t>
            </a:r>
            <a:r>
              <a:rPr lang="es-ES" sz="2000" dirty="0" err="1">
                <a:solidFill>
                  <a:srgbClr val="FFFFFF"/>
                </a:solidFill>
                <a:latin typeface="Lato"/>
              </a:rPr>
              <a:t>Prodction_countries</a:t>
            </a:r>
            <a:r>
              <a:rPr lang="es-ES" sz="2000" dirty="0">
                <a:solidFill>
                  <a:srgbClr val="FFFFFF"/>
                </a:solidFill>
                <a:latin typeface="Lato"/>
              </a:rPr>
              <a:t> son </a:t>
            </a:r>
            <a:r>
              <a:rPr lang="es-ES" sz="2000" dirty="0" err="1">
                <a:solidFill>
                  <a:srgbClr val="FFFFFF"/>
                </a:solidFill>
                <a:latin typeface="Lato"/>
              </a:rPr>
              <a:t>Strings</a:t>
            </a:r>
            <a:r>
              <a:rPr lang="es-ES" sz="2000" dirty="0">
                <a:solidFill>
                  <a:srgbClr val="FFFFFF"/>
                </a:solidFill>
                <a:latin typeface="Lato"/>
              </a:rPr>
              <a:t> de JSON y su </a:t>
            </a:r>
            <a:r>
              <a:rPr lang="es-ES" sz="2000" dirty="0" err="1">
                <a:solidFill>
                  <a:srgbClr val="FFFFFF"/>
                </a:solidFill>
                <a:latin typeface="Lato"/>
              </a:rPr>
              <a:t>relacion</a:t>
            </a:r>
            <a:r>
              <a:rPr lang="es-ES" sz="2000" dirty="0">
                <a:solidFill>
                  <a:srgbClr val="FFFFFF"/>
                </a:solidFill>
                <a:latin typeface="Lato"/>
              </a:rPr>
              <a:t> es de mucho a muchos.</a:t>
            </a:r>
          </a:p>
        </p:txBody>
      </p:sp>
      <p:sp>
        <p:nvSpPr>
          <p:cNvPr id="11" name="TextBox 11"/>
          <p:cNvSpPr txBox="1"/>
          <p:nvPr/>
        </p:nvSpPr>
        <p:spPr>
          <a:xfrm>
            <a:off x="3120319" y="186309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Production_companies y </a:t>
            </a:r>
            <a:r>
              <a:rPr lang="en-US" sz="6000" dirty="0" err="1">
                <a:solidFill>
                  <a:srgbClr val="FF0000"/>
                </a:solidFill>
                <a:latin typeface="Big Shoulders Display Bold"/>
              </a:rPr>
              <a:t>Prodction_countries</a:t>
            </a:r>
            <a:endParaRPr lang="en-US" sz="6000" dirty="0">
              <a:solidFill>
                <a:srgbClr val="FF0000"/>
              </a:solidFill>
              <a:latin typeface="Big Shoulders Display Bold"/>
            </a:endParaRP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009</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10</a:t>
            </a:fld>
            <a:endParaRPr lang="es-ES" noProof="0" dirty="0"/>
          </a:p>
        </p:txBody>
      </p:sp>
      <p:sp>
        <p:nvSpPr>
          <p:cNvPr id="8" name="Marcador de número de diapositiva 5">
            <a:extLst>
              <a:ext uri="{FF2B5EF4-FFF2-40B4-BE49-F238E27FC236}">
                <a16:creationId xmlns:a16="http://schemas.microsoft.com/office/drawing/2014/main" id="{EF484B10-393B-C21B-5F20-907787B234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s-ES" smtClean="0"/>
              <a:pPr/>
              <a:t>10</a:t>
            </a:fld>
            <a:endParaRPr lang="es-ES"/>
          </a:p>
        </p:txBody>
      </p:sp>
      <p:pic>
        <p:nvPicPr>
          <p:cNvPr id="5" name="Imagen 4">
            <a:extLst>
              <a:ext uri="{FF2B5EF4-FFF2-40B4-BE49-F238E27FC236}">
                <a16:creationId xmlns:a16="http://schemas.microsoft.com/office/drawing/2014/main" id="{CD76CCC5-B2BE-E899-0417-F8D084AE1FC1}"/>
              </a:ext>
            </a:extLst>
          </p:cNvPr>
          <p:cNvPicPr>
            <a:picLocks noChangeAspect="1"/>
          </p:cNvPicPr>
          <p:nvPr/>
        </p:nvPicPr>
        <p:blipFill>
          <a:blip r:embed="rId4"/>
          <a:stretch>
            <a:fillRect/>
          </a:stretch>
        </p:blipFill>
        <p:spPr>
          <a:xfrm>
            <a:off x="9735726" y="3667441"/>
            <a:ext cx="7523574" cy="5742941"/>
          </a:xfrm>
          <a:prstGeom prst="rect">
            <a:avLst/>
          </a:prstGeom>
        </p:spPr>
      </p:pic>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NORMALIZACION</a:t>
            </a:r>
            <a:endParaRPr lang="es-ES" sz="4800" dirty="0"/>
          </a:p>
        </p:txBody>
      </p:sp>
      <p:sp>
        <p:nvSpPr>
          <p:cNvPr id="9" name="TextBox 7">
            <a:extLst>
              <a:ext uri="{FF2B5EF4-FFF2-40B4-BE49-F238E27FC236}">
                <a16:creationId xmlns:a16="http://schemas.microsoft.com/office/drawing/2014/main" id="{29D173E2-F147-C1D3-F791-C2C176F3BE37}"/>
              </a:ext>
            </a:extLst>
          </p:cNvPr>
          <p:cNvSpPr txBox="1"/>
          <p:nvPr/>
        </p:nvSpPr>
        <p:spPr>
          <a:xfrm rot="16200000">
            <a:off x="-2511621" y="59422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2489809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TextBox 6"/>
          <p:cNvSpPr txBox="1"/>
          <p:nvPr/>
        </p:nvSpPr>
        <p:spPr>
          <a:xfrm>
            <a:off x="546803" y="559226"/>
            <a:ext cx="8597197" cy="1833835"/>
          </a:xfrm>
          <a:prstGeom prst="rect">
            <a:avLst/>
          </a:prstGeom>
        </p:spPr>
        <p:txBody>
          <a:bodyPr wrap="square" lIns="0" tIns="0" rIns="0" bIns="0" rtlCol="0" anchor="t">
            <a:spAutoFit/>
          </a:bodyPr>
          <a:lstStyle/>
          <a:p>
            <a:pPr>
              <a:lnSpc>
                <a:spcPts val="14300"/>
              </a:lnSpc>
            </a:pPr>
            <a:r>
              <a:rPr lang="en-US" sz="13000" dirty="0">
                <a:solidFill>
                  <a:srgbClr val="FF0000"/>
                </a:solidFill>
                <a:latin typeface="Big Shoulders Display Bold"/>
              </a:rPr>
              <a:t>LIMPIEZA</a:t>
            </a:r>
          </a:p>
        </p:txBody>
      </p:sp>
      <p:sp>
        <p:nvSpPr>
          <p:cNvPr id="8" name="TextBox 8"/>
          <p:cNvSpPr txBox="1"/>
          <p:nvPr/>
        </p:nvSpPr>
        <p:spPr>
          <a:xfrm>
            <a:off x="12912748" y="1991234"/>
            <a:ext cx="3237837" cy="7022243"/>
          </a:xfrm>
          <a:prstGeom prst="rect">
            <a:avLst/>
          </a:prstGeom>
        </p:spPr>
        <p:txBody>
          <a:bodyPr lIns="0" tIns="0" rIns="0" bIns="0" rtlCol="0" anchor="t">
            <a:spAutoFit/>
          </a:bodyPr>
          <a:lstStyle/>
          <a:p>
            <a:pPr>
              <a:lnSpc>
                <a:spcPts val="2880"/>
              </a:lnSpc>
            </a:pPr>
            <a:r>
              <a:rPr lang="es-ES" sz="1800" dirty="0">
                <a:solidFill>
                  <a:srgbClr val="FFFFFF"/>
                </a:solidFill>
                <a:latin typeface="Lato"/>
              </a:rPr>
              <a:t>La limpieza de datos es el proceso de identificar y corregir o eliminar datos incorrectos, incompletos, irrelevantes o duplicados en un conjunto de datos con el fin de mejorar la calidad de los datos y hacerlos útiles para su análisis. Esto puede incluir tareas como corregir errores tipográficos, fusionar o separar columnas, convertir tipos de datos, eliminar duplicados, completar valores faltantes, etc. </a:t>
            </a:r>
          </a:p>
          <a:p>
            <a:pPr>
              <a:lnSpc>
                <a:spcPts val="2880"/>
              </a:lnSpc>
            </a:pPr>
            <a:endParaRPr lang="es-ES" sz="1800" dirty="0">
              <a:solidFill>
                <a:srgbClr val="FFFFFF"/>
              </a:solidFill>
              <a:latin typeface="Lato"/>
            </a:endParaRPr>
          </a:p>
          <a:p>
            <a:pPr>
              <a:lnSpc>
                <a:spcPts val="2880"/>
              </a:lnSpc>
            </a:pPr>
            <a:r>
              <a:rPr lang="es-ES" sz="1800" dirty="0">
                <a:solidFill>
                  <a:srgbClr val="FFFFFF"/>
                </a:solidFill>
                <a:latin typeface="Lato"/>
              </a:rPr>
              <a:t>A continuación se indica el procedimiento a realizar para la </a:t>
            </a:r>
            <a:r>
              <a:rPr lang="es-ES" dirty="0">
                <a:solidFill>
                  <a:srgbClr val="FFFFFF"/>
                </a:solidFill>
                <a:latin typeface="Lato"/>
              </a:rPr>
              <a:t>limpieza</a:t>
            </a:r>
            <a:r>
              <a:rPr lang="es-ES" sz="1800" dirty="0">
                <a:solidFill>
                  <a:srgbClr val="FFFFFF"/>
                </a:solidFill>
                <a:latin typeface="Lato"/>
              </a:rPr>
              <a:t> de las distintas columnas:</a:t>
            </a:r>
          </a:p>
        </p:txBody>
      </p:sp>
      <p:grpSp>
        <p:nvGrpSpPr>
          <p:cNvPr id="9" name="Group 9"/>
          <p:cNvGrpSpPr/>
          <p:nvPr/>
        </p:nvGrpSpPr>
        <p:grpSpPr>
          <a:xfrm>
            <a:off x="8448621" y="9677400"/>
            <a:ext cx="1400283" cy="190500"/>
            <a:chOff x="0" y="0"/>
            <a:chExt cx="1867044" cy="254000"/>
          </a:xfrm>
        </p:grpSpPr>
        <p:pic>
          <p:nvPicPr>
            <p:cNvPr id="10" name="Picture 10"/>
            <p:cNvPicPr>
              <a:picLocks noChangeAspect="1"/>
            </p:cNvPicPr>
            <p:nvPr/>
          </p:nvPicPr>
          <p:blipFill>
            <a:blip r:embed="rId2"/>
            <a:srcRect/>
            <a:stretch>
              <a:fillRect/>
            </a:stretch>
          </p:blipFill>
          <p:spPr>
            <a:xfrm>
              <a:off x="1292147" y="0"/>
              <a:ext cx="574897" cy="254000"/>
            </a:xfrm>
            <a:prstGeom prst="rect">
              <a:avLst/>
            </a:prstGeom>
          </p:spPr>
        </p:pic>
        <p:pic>
          <p:nvPicPr>
            <p:cNvPr id="11" name="Picture 11"/>
            <p:cNvPicPr>
              <a:picLocks noChangeAspect="1"/>
            </p:cNvPicPr>
            <p:nvPr/>
          </p:nvPicPr>
          <p:blipFill>
            <a:blip r:embed="rId2"/>
            <a:srcRect/>
            <a:stretch>
              <a:fillRect/>
            </a:stretch>
          </p:blipFill>
          <p:spPr>
            <a:xfrm rot="-10800000">
              <a:off x="0" y="0"/>
              <a:ext cx="574897" cy="254000"/>
            </a:xfrm>
            <a:prstGeom prst="rect">
              <a:avLst/>
            </a:prstGeom>
          </p:spPr>
        </p:pic>
      </p:grpSp>
      <p:sp>
        <p:nvSpPr>
          <p:cNvPr id="12" name="AutoShape 12"/>
          <p:cNvSpPr/>
          <p:nvPr/>
        </p:nvSpPr>
        <p:spPr>
          <a:xfrm>
            <a:off x="12311726" y="-108411"/>
            <a:ext cx="9525" cy="10503822"/>
          </a:xfrm>
          <a:prstGeom prst="rect">
            <a:avLst/>
          </a:prstGeom>
          <a:solidFill>
            <a:srgbClr val="FFFFFF"/>
          </a:solidFill>
        </p:spPr>
      </p:sp>
      <p:sp>
        <p:nvSpPr>
          <p:cNvPr id="13" name="AutoShape 13"/>
          <p:cNvSpPr/>
          <p:nvPr/>
        </p:nvSpPr>
        <p:spPr>
          <a:xfrm>
            <a:off x="0" y="9310955"/>
            <a:ext cx="18288000" cy="9525"/>
          </a:xfrm>
          <a:prstGeom prst="rect">
            <a:avLst/>
          </a:prstGeom>
          <a:solidFill>
            <a:srgbClr val="FFFFFF"/>
          </a:solidFill>
        </p:spPr>
      </p:sp>
      <p:pic>
        <p:nvPicPr>
          <p:cNvPr id="15" name="Picture 15"/>
          <p:cNvPicPr>
            <a:picLocks noChangeAspect="1"/>
          </p:cNvPicPr>
          <p:nvPr/>
        </p:nvPicPr>
        <p:blipFill>
          <a:blip r:embed="rId3"/>
          <a:srcRect/>
          <a:stretch>
            <a:fillRect/>
          </a:stretch>
        </p:blipFill>
        <p:spPr>
          <a:xfrm>
            <a:off x="174197" y="8272142"/>
            <a:ext cx="854503" cy="794688"/>
          </a:xfrm>
          <a:prstGeom prst="rect">
            <a:avLst/>
          </a:prstGeom>
        </p:spPr>
      </p:pic>
      <p:pic>
        <p:nvPicPr>
          <p:cNvPr id="16" name="Picture 16"/>
          <p:cNvPicPr>
            <a:picLocks noChangeAspect="1"/>
          </p:cNvPicPr>
          <p:nvPr/>
        </p:nvPicPr>
        <p:blipFill>
          <a:blip r:embed="rId4"/>
          <a:srcRect/>
          <a:stretch>
            <a:fillRect/>
          </a:stretch>
        </p:blipFill>
        <p:spPr>
          <a:xfrm>
            <a:off x="1028700" y="1028700"/>
            <a:ext cx="453254" cy="453254"/>
          </a:xfrm>
          <a:prstGeom prst="rect">
            <a:avLst/>
          </a:prstGeom>
        </p:spPr>
      </p:pic>
      <p:sp>
        <p:nvSpPr>
          <p:cNvPr id="17" name="TextBox 17"/>
          <p:cNvSpPr txBox="1"/>
          <p:nvPr/>
        </p:nvSpPr>
        <p:spPr>
          <a:xfrm>
            <a:off x="16468570" y="605104"/>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010</a:t>
            </a:r>
          </a:p>
        </p:txBody>
      </p:sp>
      <p:sp>
        <p:nvSpPr>
          <p:cNvPr id="3" name="Marcador de número de diapositiva 5">
            <a:extLst>
              <a:ext uri="{FF2B5EF4-FFF2-40B4-BE49-F238E27FC236}">
                <a16:creationId xmlns:a16="http://schemas.microsoft.com/office/drawing/2014/main" id="{4D623285-2971-2C2C-3D8D-ADA5E05AC83D}"/>
              </a:ext>
            </a:extLst>
          </p:cNvPr>
          <p:cNvSpPr>
            <a:spLocks noGrp="1"/>
          </p:cNvSpPr>
          <p:nvPr>
            <p:ph type="sldNum" sz="quarter" idx="12"/>
          </p:nvPr>
        </p:nvSpPr>
        <p:spPr/>
        <p:txBody>
          <a:bodyPr/>
          <a:lstStyle/>
          <a:p>
            <a:fld id="{B5CEABB6-07DC-46E8-9B57-56EC44A396E5}" type="slidenum">
              <a:rPr lang="es-ES" smtClean="0"/>
              <a:pPr/>
              <a:t>11</a:t>
            </a:fld>
            <a:endParaRPr lang="es-ES"/>
          </a:p>
        </p:txBody>
      </p:sp>
      <p:sp>
        <p:nvSpPr>
          <p:cNvPr id="4" name="Título 1">
            <a:extLst>
              <a:ext uri="{FF2B5EF4-FFF2-40B4-BE49-F238E27FC236}">
                <a16:creationId xmlns:a16="http://schemas.microsoft.com/office/drawing/2014/main" id="{23813CC9-1F97-46BE-EB7C-E6BF6EA0E451}"/>
              </a:ext>
            </a:extLst>
          </p:cNvPr>
          <p:cNvSpPr txBox="1">
            <a:spLocks/>
          </p:cNvSpPr>
          <p:nvPr/>
        </p:nvSpPr>
        <p:spPr>
          <a:xfrm>
            <a:off x="2999015" y="235405"/>
            <a:ext cx="4209222" cy="811424"/>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t> </a:t>
            </a:r>
          </a:p>
        </p:txBody>
      </p:sp>
      <p:sp>
        <p:nvSpPr>
          <p:cNvPr id="20" name="TextBox 12">
            <a:extLst>
              <a:ext uri="{FF2B5EF4-FFF2-40B4-BE49-F238E27FC236}">
                <a16:creationId xmlns:a16="http://schemas.microsoft.com/office/drawing/2014/main" id="{A0174219-E588-79C1-EEEB-897A6C17506B}"/>
              </a:ext>
            </a:extLst>
          </p:cNvPr>
          <p:cNvSpPr txBox="1"/>
          <p:nvPr/>
        </p:nvSpPr>
        <p:spPr>
          <a:xfrm rot="5400000">
            <a:off x="13528611" y="5580662"/>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1115939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3120319" y="186309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CREW</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011</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12</a:t>
            </a:fld>
            <a:endParaRPr lang="es-ES" noProof="0" dirty="0"/>
          </a:p>
        </p:txBody>
      </p:sp>
      <p:sp>
        <p:nvSpPr>
          <p:cNvPr id="8" name="Marcador de número de diapositiva 5">
            <a:extLst>
              <a:ext uri="{FF2B5EF4-FFF2-40B4-BE49-F238E27FC236}">
                <a16:creationId xmlns:a16="http://schemas.microsoft.com/office/drawing/2014/main" id="{EF484B10-393B-C21B-5F20-907787B234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s-ES" smtClean="0"/>
              <a:pPr/>
              <a:t>12</a:t>
            </a:fld>
            <a:endParaRPr lang="es-ES"/>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LIMPIEZA</a:t>
            </a:r>
            <a:endParaRPr lang="es-ES" sz="4800" dirty="0"/>
          </a:p>
        </p:txBody>
      </p:sp>
      <p:sp>
        <p:nvSpPr>
          <p:cNvPr id="7" name="TextBox 7">
            <a:extLst>
              <a:ext uri="{FF2B5EF4-FFF2-40B4-BE49-F238E27FC236}">
                <a16:creationId xmlns:a16="http://schemas.microsoft.com/office/drawing/2014/main" id="{231E2F42-32D4-E595-C328-DF28D385BF57}"/>
              </a:ext>
            </a:extLst>
          </p:cNvPr>
          <p:cNvSpPr txBox="1"/>
          <p:nvPr/>
        </p:nvSpPr>
        <p:spPr>
          <a:xfrm rot="16200000">
            <a:off x="-2374875" y="5749615"/>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5" name="Imagen 4">
            <a:extLst>
              <a:ext uri="{FF2B5EF4-FFF2-40B4-BE49-F238E27FC236}">
                <a16:creationId xmlns:a16="http://schemas.microsoft.com/office/drawing/2014/main" id="{C289236A-86CF-04DC-DC1B-A2E739A824F8}"/>
              </a:ext>
            </a:extLst>
          </p:cNvPr>
          <p:cNvPicPr>
            <a:picLocks noChangeAspect="1"/>
          </p:cNvPicPr>
          <p:nvPr/>
        </p:nvPicPr>
        <p:blipFill rotWithShape="1">
          <a:blip r:embed="rId4">
            <a:extLst>
              <a:ext uri="{28A0092B-C50C-407E-A947-70E740481C1C}">
                <a14:useLocalDpi xmlns:a14="http://schemas.microsoft.com/office/drawing/2010/main" val="0"/>
              </a:ext>
            </a:extLst>
          </a:blip>
          <a:srcRect l="9997" t="10482" r="7760" b="11852"/>
          <a:stretch/>
        </p:blipFill>
        <p:spPr>
          <a:xfrm>
            <a:off x="6167634" y="1397579"/>
            <a:ext cx="8300858" cy="7576321"/>
          </a:xfrm>
          <a:prstGeom prst="rect">
            <a:avLst/>
          </a:prstGeom>
        </p:spPr>
      </p:pic>
    </p:spTree>
    <p:extLst>
      <p:ext uri="{BB962C8B-B14F-4D97-AF65-F5344CB8AC3E}">
        <p14:creationId xmlns:p14="http://schemas.microsoft.com/office/powerpoint/2010/main" val="782224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3120319" y="186309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GENDER</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012</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13</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LIMPIEZA</a:t>
            </a:r>
            <a:endParaRPr lang="es-ES" sz="4800" dirty="0"/>
          </a:p>
        </p:txBody>
      </p:sp>
      <p:pic>
        <p:nvPicPr>
          <p:cNvPr id="7" name="Imagen 6">
            <a:extLst>
              <a:ext uri="{FF2B5EF4-FFF2-40B4-BE49-F238E27FC236}">
                <a16:creationId xmlns:a16="http://schemas.microsoft.com/office/drawing/2014/main" id="{EF274FA9-0FC8-9E9C-2416-FEABFC34B0C1}"/>
              </a:ext>
            </a:extLst>
          </p:cNvPr>
          <p:cNvPicPr>
            <a:picLocks noChangeAspect="1"/>
          </p:cNvPicPr>
          <p:nvPr/>
        </p:nvPicPr>
        <p:blipFill>
          <a:blip r:embed="rId4"/>
          <a:stretch>
            <a:fillRect/>
          </a:stretch>
        </p:blipFill>
        <p:spPr>
          <a:xfrm>
            <a:off x="3600842" y="3981208"/>
            <a:ext cx="11884717" cy="3268297"/>
          </a:xfrm>
          <a:prstGeom prst="rect">
            <a:avLst/>
          </a:prstGeom>
        </p:spPr>
      </p:pic>
      <p:sp>
        <p:nvSpPr>
          <p:cNvPr id="2" name="TextBox 7">
            <a:extLst>
              <a:ext uri="{FF2B5EF4-FFF2-40B4-BE49-F238E27FC236}">
                <a16:creationId xmlns:a16="http://schemas.microsoft.com/office/drawing/2014/main" id="{42B152B8-568F-D4E6-33B4-EE6F4046FF8E}"/>
              </a:ext>
            </a:extLst>
          </p:cNvPr>
          <p:cNvSpPr txBox="1"/>
          <p:nvPr/>
        </p:nvSpPr>
        <p:spPr>
          <a:xfrm rot="16200000">
            <a:off x="-2460034"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325229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TextBox 6"/>
          <p:cNvSpPr txBox="1"/>
          <p:nvPr/>
        </p:nvSpPr>
        <p:spPr>
          <a:xfrm>
            <a:off x="1677676" y="1096415"/>
            <a:ext cx="8597197" cy="3667671"/>
          </a:xfrm>
          <a:prstGeom prst="rect">
            <a:avLst/>
          </a:prstGeom>
        </p:spPr>
        <p:txBody>
          <a:bodyPr wrap="square" lIns="0" tIns="0" rIns="0" bIns="0" rtlCol="0" anchor="t">
            <a:spAutoFit/>
          </a:bodyPr>
          <a:lstStyle/>
          <a:p>
            <a:pPr>
              <a:lnSpc>
                <a:spcPts val="14300"/>
              </a:lnSpc>
            </a:pPr>
            <a:r>
              <a:rPr lang="en-US" sz="13000" dirty="0">
                <a:solidFill>
                  <a:srgbClr val="FF0000"/>
                </a:solidFill>
                <a:latin typeface="Big Shoulders Display Bold"/>
              </a:rPr>
              <a:t>CURSOR DE CARGA</a:t>
            </a:r>
          </a:p>
        </p:txBody>
      </p:sp>
      <p:sp>
        <p:nvSpPr>
          <p:cNvPr id="8" name="TextBox 8"/>
          <p:cNvSpPr txBox="1"/>
          <p:nvPr/>
        </p:nvSpPr>
        <p:spPr>
          <a:xfrm>
            <a:off x="12877526" y="2095500"/>
            <a:ext cx="3237837" cy="5906553"/>
          </a:xfrm>
          <a:prstGeom prst="rect">
            <a:avLst/>
          </a:prstGeom>
        </p:spPr>
        <p:txBody>
          <a:bodyPr lIns="0" tIns="0" rIns="0" bIns="0" rtlCol="0" anchor="t">
            <a:spAutoFit/>
          </a:bodyPr>
          <a:lstStyle/>
          <a:p>
            <a:pPr>
              <a:lnSpc>
                <a:spcPts val="2880"/>
              </a:lnSpc>
            </a:pPr>
            <a:r>
              <a:rPr lang="es-ES" sz="1800" dirty="0">
                <a:solidFill>
                  <a:srgbClr val="FFFFFF"/>
                </a:solidFill>
                <a:latin typeface="Lato"/>
              </a:rPr>
              <a:t>El cursor de carga se utiliza para realizar la carga de datos de manera eficiente, ya que permite procesar los datos de manera incremental en lugar de intentar cargar todos los datos de una sola vez. Esto también permite controlar el flujo de datos, hacer un seguimiento de los datos cargados y realizar validaciones en tiempo real mientras se cargan los datos.</a:t>
            </a:r>
          </a:p>
          <a:p>
            <a:pPr>
              <a:lnSpc>
                <a:spcPts val="2880"/>
              </a:lnSpc>
            </a:pPr>
            <a:endParaRPr lang="es-ES" dirty="0">
              <a:solidFill>
                <a:srgbClr val="FFFFFF"/>
              </a:solidFill>
              <a:latin typeface="Lato"/>
            </a:endParaRPr>
          </a:p>
          <a:p>
            <a:pPr>
              <a:lnSpc>
                <a:spcPts val="2880"/>
              </a:lnSpc>
            </a:pPr>
            <a:endParaRPr lang="es-ES" sz="1800" dirty="0">
              <a:solidFill>
                <a:srgbClr val="FFFFFF"/>
              </a:solidFill>
              <a:latin typeface="Lato"/>
            </a:endParaRPr>
          </a:p>
          <a:p>
            <a:pPr>
              <a:lnSpc>
                <a:spcPts val="2880"/>
              </a:lnSpc>
            </a:pPr>
            <a:r>
              <a:rPr lang="es-ES" sz="1800" dirty="0">
                <a:solidFill>
                  <a:srgbClr val="FFFFFF"/>
                </a:solidFill>
                <a:latin typeface="Lato"/>
              </a:rPr>
              <a:t>A continuación se indica el procedimiento de cada cursor.</a:t>
            </a:r>
          </a:p>
        </p:txBody>
      </p:sp>
      <p:grpSp>
        <p:nvGrpSpPr>
          <p:cNvPr id="9" name="Group 9"/>
          <p:cNvGrpSpPr/>
          <p:nvPr/>
        </p:nvGrpSpPr>
        <p:grpSpPr>
          <a:xfrm>
            <a:off x="8448621" y="9677400"/>
            <a:ext cx="1400283" cy="190500"/>
            <a:chOff x="0" y="0"/>
            <a:chExt cx="1867044" cy="254000"/>
          </a:xfrm>
        </p:grpSpPr>
        <p:pic>
          <p:nvPicPr>
            <p:cNvPr id="10" name="Picture 10"/>
            <p:cNvPicPr>
              <a:picLocks noChangeAspect="1"/>
            </p:cNvPicPr>
            <p:nvPr/>
          </p:nvPicPr>
          <p:blipFill>
            <a:blip r:embed="rId2"/>
            <a:srcRect/>
            <a:stretch>
              <a:fillRect/>
            </a:stretch>
          </p:blipFill>
          <p:spPr>
            <a:xfrm>
              <a:off x="1292147" y="0"/>
              <a:ext cx="574897" cy="254000"/>
            </a:xfrm>
            <a:prstGeom prst="rect">
              <a:avLst/>
            </a:prstGeom>
          </p:spPr>
        </p:pic>
        <p:pic>
          <p:nvPicPr>
            <p:cNvPr id="11" name="Picture 11"/>
            <p:cNvPicPr>
              <a:picLocks noChangeAspect="1"/>
            </p:cNvPicPr>
            <p:nvPr/>
          </p:nvPicPr>
          <p:blipFill>
            <a:blip r:embed="rId2"/>
            <a:srcRect/>
            <a:stretch>
              <a:fillRect/>
            </a:stretch>
          </p:blipFill>
          <p:spPr>
            <a:xfrm rot="-10800000">
              <a:off x="0" y="0"/>
              <a:ext cx="574897" cy="254000"/>
            </a:xfrm>
            <a:prstGeom prst="rect">
              <a:avLst/>
            </a:prstGeom>
          </p:spPr>
        </p:pic>
      </p:grpSp>
      <p:sp>
        <p:nvSpPr>
          <p:cNvPr id="12" name="AutoShape 12"/>
          <p:cNvSpPr/>
          <p:nvPr/>
        </p:nvSpPr>
        <p:spPr>
          <a:xfrm>
            <a:off x="12311726" y="-108411"/>
            <a:ext cx="9525" cy="10503822"/>
          </a:xfrm>
          <a:prstGeom prst="rect">
            <a:avLst/>
          </a:prstGeom>
          <a:solidFill>
            <a:srgbClr val="FFFFFF"/>
          </a:solidFill>
        </p:spPr>
      </p:sp>
      <p:sp>
        <p:nvSpPr>
          <p:cNvPr id="13" name="AutoShape 13"/>
          <p:cNvSpPr/>
          <p:nvPr/>
        </p:nvSpPr>
        <p:spPr>
          <a:xfrm>
            <a:off x="0" y="9310955"/>
            <a:ext cx="18288000" cy="9525"/>
          </a:xfrm>
          <a:prstGeom prst="rect">
            <a:avLst/>
          </a:prstGeom>
          <a:solidFill>
            <a:srgbClr val="FFFFFF"/>
          </a:solidFill>
        </p:spPr>
      </p:sp>
      <p:pic>
        <p:nvPicPr>
          <p:cNvPr id="15" name="Picture 15"/>
          <p:cNvPicPr>
            <a:picLocks noChangeAspect="1"/>
          </p:cNvPicPr>
          <p:nvPr/>
        </p:nvPicPr>
        <p:blipFill>
          <a:blip r:embed="rId3"/>
          <a:srcRect/>
          <a:stretch>
            <a:fillRect/>
          </a:stretch>
        </p:blipFill>
        <p:spPr>
          <a:xfrm>
            <a:off x="174197" y="8272142"/>
            <a:ext cx="854503" cy="794688"/>
          </a:xfrm>
          <a:prstGeom prst="rect">
            <a:avLst/>
          </a:prstGeom>
        </p:spPr>
      </p:pic>
      <p:pic>
        <p:nvPicPr>
          <p:cNvPr id="16" name="Picture 16"/>
          <p:cNvPicPr>
            <a:picLocks noChangeAspect="1"/>
          </p:cNvPicPr>
          <p:nvPr/>
        </p:nvPicPr>
        <p:blipFill>
          <a:blip r:embed="rId4"/>
          <a:srcRect/>
          <a:stretch>
            <a:fillRect/>
          </a:stretch>
        </p:blipFill>
        <p:spPr>
          <a:xfrm>
            <a:off x="1028700" y="1028700"/>
            <a:ext cx="453254" cy="453254"/>
          </a:xfrm>
          <a:prstGeom prst="rect">
            <a:avLst/>
          </a:prstGeom>
        </p:spPr>
      </p:pic>
      <p:sp>
        <p:nvSpPr>
          <p:cNvPr id="17" name="TextBox 17"/>
          <p:cNvSpPr txBox="1"/>
          <p:nvPr/>
        </p:nvSpPr>
        <p:spPr>
          <a:xfrm>
            <a:off x="16468570" y="459774"/>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013</a:t>
            </a:r>
          </a:p>
        </p:txBody>
      </p:sp>
      <p:sp>
        <p:nvSpPr>
          <p:cNvPr id="3" name="Marcador de número de diapositiva 5">
            <a:extLst>
              <a:ext uri="{FF2B5EF4-FFF2-40B4-BE49-F238E27FC236}">
                <a16:creationId xmlns:a16="http://schemas.microsoft.com/office/drawing/2014/main" id="{4D623285-2971-2C2C-3D8D-ADA5E05AC83D}"/>
              </a:ext>
            </a:extLst>
          </p:cNvPr>
          <p:cNvSpPr>
            <a:spLocks noGrp="1"/>
          </p:cNvSpPr>
          <p:nvPr>
            <p:ph type="sldNum" sz="quarter" idx="12"/>
          </p:nvPr>
        </p:nvSpPr>
        <p:spPr/>
        <p:txBody>
          <a:bodyPr/>
          <a:lstStyle/>
          <a:p>
            <a:fld id="{B5CEABB6-07DC-46E8-9B57-56EC44A396E5}" type="slidenum">
              <a:rPr lang="es-ES" smtClean="0"/>
              <a:pPr/>
              <a:t>14</a:t>
            </a:fld>
            <a:endParaRPr lang="es-ES"/>
          </a:p>
        </p:txBody>
      </p:sp>
      <p:sp>
        <p:nvSpPr>
          <p:cNvPr id="4" name="Título 1">
            <a:extLst>
              <a:ext uri="{FF2B5EF4-FFF2-40B4-BE49-F238E27FC236}">
                <a16:creationId xmlns:a16="http://schemas.microsoft.com/office/drawing/2014/main" id="{23813CC9-1F97-46BE-EB7C-E6BF6EA0E451}"/>
              </a:ext>
            </a:extLst>
          </p:cNvPr>
          <p:cNvSpPr txBox="1">
            <a:spLocks/>
          </p:cNvSpPr>
          <p:nvPr/>
        </p:nvSpPr>
        <p:spPr>
          <a:xfrm>
            <a:off x="2999015" y="235405"/>
            <a:ext cx="4209222" cy="811424"/>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t> </a:t>
            </a:r>
          </a:p>
        </p:txBody>
      </p:sp>
      <p:sp>
        <p:nvSpPr>
          <p:cNvPr id="20" name="TextBox 12">
            <a:extLst>
              <a:ext uri="{FF2B5EF4-FFF2-40B4-BE49-F238E27FC236}">
                <a16:creationId xmlns:a16="http://schemas.microsoft.com/office/drawing/2014/main" id="{A0174219-E588-79C1-EEEB-897A6C17506B}"/>
              </a:ext>
            </a:extLst>
          </p:cNvPr>
          <p:cNvSpPr txBox="1"/>
          <p:nvPr/>
        </p:nvSpPr>
        <p:spPr>
          <a:xfrm rot="5400000">
            <a:off x="13119919" y="5661339"/>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418579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STATUS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014</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15</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pic>
        <p:nvPicPr>
          <p:cNvPr id="10" name="Imagen 9">
            <a:extLst>
              <a:ext uri="{FF2B5EF4-FFF2-40B4-BE49-F238E27FC236}">
                <a16:creationId xmlns:a16="http://schemas.microsoft.com/office/drawing/2014/main" id="{BFCF3B6A-54CD-9BDB-C03D-2C048333D129}"/>
              </a:ext>
            </a:extLst>
          </p:cNvPr>
          <p:cNvPicPr>
            <a:picLocks noChangeAspect="1"/>
          </p:cNvPicPr>
          <p:nvPr/>
        </p:nvPicPr>
        <p:blipFill>
          <a:blip r:embed="rId4"/>
          <a:stretch>
            <a:fillRect/>
          </a:stretch>
        </p:blipFill>
        <p:spPr>
          <a:xfrm>
            <a:off x="7583424" y="571500"/>
            <a:ext cx="7925906" cy="8164064"/>
          </a:xfrm>
          <a:prstGeom prst="rect">
            <a:avLst/>
          </a:prstGeom>
        </p:spPr>
      </p:pic>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55158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MOVIE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015</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16</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1E1E4F81-05EA-F8FF-785D-07EFD1152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175" y="2301666"/>
            <a:ext cx="12439650" cy="7381875"/>
          </a:xfrm>
          <a:prstGeom prst="rect">
            <a:avLst/>
          </a:prstGeom>
        </p:spPr>
      </p:pic>
    </p:spTree>
    <p:extLst>
      <p:ext uri="{BB962C8B-B14F-4D97-AF65-F5344CB8AC3E}">
        <p14:creationId xmlns:p14="http://schemas.microsoft.com/office/powerpoint/2010/main" val="3067198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819400" y="1174210"/>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MOVIE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016</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17</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4" name="Imagen 3">
            <a:extLst>
              <a:ext uri="{FF2B5EF4-FFF2-40B4-BE49-F238E27FC236}">
                <a16:creationId xmlns:a16="http://schemas.microsoft.com/office/drawing/2014/main" id="{273759AE-4FEC-A46B-031B-C5BC72516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323" y="2419477"/>
            <a:ext cx="10877550" cy="3724275"/>
          </a:xfrm>
          <a:prstGeom prst="rect">
            <a:avLst/>
          </a:prstGeom>
        </p:spPr>
      </p:pic>
    </p:spTree>
    <p:extLst>
      <p:ext uri="{BB962C8B-B14F-4D97-AF65-F5344CB8AC3E}">
        <p14:creationId xmlns:p14="http://schemas.microsoft.com/office/powerpoint/2010/main" val="1700690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017</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18</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B6B11E52-C26D-BBB9-13A8-15C497029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3628" y="2263458"/>
            <a:ext cx="10596562" cy="6601137"/>
          </a:xfrm>
          <a:prstGeom prst="rect">
            <a:avLst/>
          </a:prstGeom>
        </p:spPr>
      </p:pic>
    </p:spTree>
    <p:extLst>
      <p:ext uri="{BB962C8B-B14F-4D97-AF65-F5344CB8AC3E}">
        <p14:creationId xmlns:p14="http://schemas.microsoft.com/office/powerpoint/2010/main" val="535095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018</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19</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4" name="Imagen 3">
            <a:extLst>
              <a:ext uri="{FF2B5EF4-FFF2-40B4-BE49-F238E27FC236}">
                <a16:creationId xmlns:a16="http://schemas.microsoft.com/office/drawing/2014/main" id="{9E462619-8A32-5648-E7BB-16715C18F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626" y="2307700"/>
            <a:ext cx="13029438" cy="7652051"/>
          </a:xfrm>
          <a:prstGeom prst="rect">
            <a:avLst/>
          </a:prstGeom>
        </p:spPr>
      </p:pic>
    </p:spTree>
    <p:extLst>
      <p:ext uri="{BB962C8B-B14F-4D97-AF65-F5344CB8AC3E}">
        <p14:creationId xmlns:p14="http://schemas.microsoft.com/office/powerpoint/2010/main" val="2084928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3" name="TextBox 3"/>
          <p:cNvSpPr txBox="1"/>
          <p:nvPr/>
        </p:nvSpPr>
        <p:spPr>
          <a:xfrm>
            <a:off x="1255327" y="1028699"/>
            <a:ext cx="9034179"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Conceptual</a:t>
            </a:r>
          </a:p>
        </p:txBody>
      </p:sp>
      <p:sp>
        <p:nvSpPr>
          <p:cNvPr id="6" name="TextBox 6"/>
          <p:cNvSpPr txBox="1"/>
          <p:nvPr/>
        </p:nvSpPr>
        <p:spPr>
          <a:xfrm>
            <a:off x="16230291" y="1076325"/>
            <a:ext cx="1124259" cy="799638"/>
          </a:xfrm>
          <a:prstGeom prst="rect">
            <a:avLst/>
          </a:prstGeom>
        </p:spPr>
        <p:txBody>
          <a:bodyPr lIns="0" tIns="0" rIns="0" bIns="0" rtlCol="0" anchor="t">
            <a:spAutoFit/>
          </a:bodyPr>
          <a:lstStyle/>
          <a:p>
            <a:pPr algn="ctr">
              <a:lnSpc>
                <a:spcPts val="6160"/>
              </a:lnSpc>
            </a:pPr>
            <a:r>
              <a:rPr lang="en-US" sz="5600">
                <a:solidFill>
                  <a:srgbClr val="FFFFFF"/>
                </a:solidFill>
                <a:latin typeface="Big Shoulders Display"/>
              </a:rPr>
              <a:t>002</a:t>
            </a:r>
          </a:p>
        </p:txBody>
      </p:sp>
      <p:sp>
        <p:nvSpPr>
          <p:cNvPr id="7" name="TextBox 7"/>
          <p:cNvSpPr txBox="1"/>
          <p:nvPr/>
        </p:nvSpPr>
        <p:spPr>
          <a:xfrm rot="-5400000">
            <a:off x="-3165708" y="6260067"/>
            <a:ext cx="7382338"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grpSp>
        <p:nvGrpSpPr>
          <p:cNvPr id="8" name="Group 8"/>
          <p:cNvGrpSpPr/>
          <p:nvPr/>
        </p:nvGrpSpPr>
        <p:grpSpPr>
          <a:xfrm>
            <a:off x="9858333" y="9067800"/>
            <a:ext cx="1400283" cy="190500"/>
            <a:chOff x="0" y="0"/>
            <a:chExt cx="1867044" cy="254000"/>
          </a:xfrm>
        </p:grpSpPr>
        <p:pic>
          <p:nvPicPr>
            <p:cNvPr id="9" name="Picture 9"/>
            <p:cNvPicPr>
              <a:picLocks noChangeAspect="1"/>
            </p:cNvPicPr>
            <p:nvPr/>
          </p:nvPicPr>
          <p:blipFill>
            <a:blip r:embed="rId2"/>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2"/>
            <a:srcRect/>
            <a:stretch>
              <a:fillRect/>
            </a:stretch>
          </p:blipFill>
          <p:spPr>
            <a:xfrm rot="-10800000">
              <a:off x="0" y="0"/>
              <a:ext cx="574897" cy="254000"/>
            </a:xfrm>
            <a:prstGeom prst="rect">
              <a:avLst/>
            </a:prstGeom>
          </p:spPr>
        </p:pic>
      </p:grpSp>
      <p:sp>
        <p:nvSpPr>
          <p:cNvPr id="11" name="AutoShape 11"/>
          <p:cNvSpPr/>
          <p:nvPr/>
        </p:nvSpPr>
        <p:spPr>
          <a:xfrm>
            <a:off x="12723987" y="-108411"/>
            <a:ext cx="9525" cy="10503822"/>
          </a:xfrm>
          <a:prstGeom prst="rect">
            <a:avLst/>
          </a:prstGeom>
          <a:solidFill>
            <a:srgbClr val="FFFFFF"/>
          </a:solidFill>
        </p:spPr>
      </p:sp>
      <p:pic>
        <p:nvPicPr>
          <p:cNvPr id="12" name="Picture 12"/>
          <p:cNvPicPr>
            <a:picLocks noChangeAspect="1"/>
          </p:cNvPicPr>
          <p:nvPr/>
        </p:nvPicPr>
        <p:blipFill>
          <a:blip r:embed="rId3"/>
          <a:srcRect/>
          <a:stretch>
            <a:fillRect/>
          </a:stretch>
        </p:blipFill>
        <p:spPr>
          <a:xfrm>
            <a:off x="16404797" y="8463612"/>
            <a:ext cx="854503" cy="794688"/>
          </a:xfrm>
          <a:prstGeom prst="rect">
            <a:avLst/>
          </a:prstGeom>
        </p:spPr>
      </p:pic>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19" name="TextBox 5">
            <a:extLst>
              <a:ext uri="{FF2B5EF4-FFF2-40B4-BE49-F238E27FC236}">
                <a16:creationId xmlns:a16="http://schemas.microsoft.com/office/drawing/2014/main" id="{F55003F4-02CC-4711-BB7B-08BBF19E78FE}"/>
              </a:ext>
            </a:extLst>
          </p:cNvPr>
          <p:cNvSpPr txBox="1"/>
          <p:nvPr/>
        </p:nvSpPr>
        <p:spPr>
          <a:xfrm>
            <a:off x="13543223" y="2243301"/>
            <a:ext cx="4870022" cy="1815690"/>
          </a:xfrm>
          <a:prstGeom prst="rect">
            <a:avLst/>
          </a:prstGeom>
        </p:spPr>
        <p:txBody>
          <a:bodyPr wrap="square" lIns="0" tIns="0" rIns="0" bIns="0" rtlCol="0" anchor="t">
            <a:spAutoFit/>
          </a:bodyPr>
          <a:lstStyle/>
          <a:p>
            <a:pPr>
              <a:lnSpc>
                <a:spcPts val="2880"/>
              </a:lnSpc>
            </a:pPr>
            <a:r>
              <a:rPr lang="es-ES" sz="1800" dirty="0">
                <a:solidFill>
                  <a:srgbClr val="FFFFFF"/>
                </a:solidFill>
                <a:latin typeface="Lato"/>
              </a:rPr>
              <a:t>Después de haber establecido los datos mediante la tabla universal, normalizamos los mismos utilizando la metodología Entidad-Relación, identificando los atributos correspondientes a cada relación. </a:t>
            </a:r>
          </a:p>
        </p:txBody>
      </p:sp>
      <p:sp>
        <p:nvSpPr>
          <p:cNvPr id="5" name="Título 1">
            <a:extLst>
              <a:ext uri="{FF2B5EF4-FFF2-40B4-BE49-F238E27FC236}">
                <a16:creationId xmlns:a16="http://schemas.microsoft.com/office/drawing/2014/main" id="{19D32493-647D-3B4C-9895-AFB998851B7A}"/>
              </a:ext>
            </a:extLst>
          </p:cNvPr>
          <p:cNvSpPr txBox="1">
            <a:spLocks/>
          </p:cNvSpPr>
          <p:nvPr/>
        </p:nvSpPr>
        <p:spPr>
          <a:xfrm>
            <a:off x="1" y="204788"/>
            <a:ext cx="4342904" cy="1129461"/>
          </a:xfrm>
          <a:prstGeom prst="rect">
            <a:avLst/>
          </a:prstGeom>
        </p:spPr>
        <p:txBody>
          <a:bodyPr rtlCol="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solidFill>
                  <a:srgbClr val="FF0000"/>
                </a:solidFill>
                <a:latin typeface="Big Shoulders Display Bold" panose="020B0604020202020204" charset="0"/>
              </a:rPr>
              <a:t>Modelos</a:t>
            </a:r>
            <a:r>
              <a:rPr lang="es-ES" dirty="0"/>
              <a:t> </a:t>
            </a:r>
          </a:p>
        </p:txBody>
      </p:sp>
      <p:sp>
        <p:nvSpPr>
          <p:cNvPr id="18" name="Título 1">
            <a:extLst>
              <a:ext uri="{FF2B5EF4-FFF2-40B4-BE49-F238E27FC236}">
                <a16:creationId xmlns:a16="http://schemas.microsoft.com/office/drawing/2014/main" id="{CF3DD684-B025-C659-973A-8940BF6B78E9}"/>
              </a:ext>
            </a:extLst>
          </p:cNvPr>
          <p:cNvSpPr txBox="1">
            <a:spLocks/>
          </p:cNvSpPr>
          <p:nvPr/>
        </p:nvSpPr>
        <p:spPr>
          <a:xfrm>
            <a:off x="198286" y="1611897"/>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1" name="Marcador de contenido 2">
            <a:extLst>
              <a:ext uri="{FF2B5EF4-FFF2-40B4-BE49-F238E27FC236}">
                <a16:creationId xmlns:a16="http://schemas.microsoft.com/office/drawing/2014/main" id="{6A874640-40AB-09BC-FE04-568A300775E8}"/>
              </a:ext>
            </a:extLst>
          </p:cNvPr>
          <p:cNvSpPr txBox="1">
            <a:spLocks/>
          </p:cNvSpPr>
          <p:nvPr/>
        </p:nvSpPr>
        <p:spPr>
          <a:xfrm>
            <a:off x="592561" y="3724127"/>
            <a:ext cx="7617161" cy="5101821"/>
          </a:xfrm>
          <a:prstGeom prst="rect">
            <a:avLst/>
          </a:prstGeom>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4200"/>
          </a:p>
        </p:txBody>
      </p:sp>
      <p:pic>
        <p:nvPicPr>
          <p:cNvPr id="4" name="Imagen 3">
            <a:extLst>
              <a:ext uri="{FF2B5EF4-FFF2-40B4-BE49-F238E27FC236}">
                <a16:creationId xmlns:a16="http://schemas.microsoft.com/office/drawing/2014/main" id="{8082D403-631C-6662-E343-EAB12C8CD3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636" y="4201631"/>
            <a:ext cx="15240000" cy="5838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11" name="TextBox 11"/>
          <p:cNvSpPr txBox="1"/>
          <p:nvPr/>
        </p:nvSpPr>
        <p:spPr>
          <a:xfrm>
            <a:off x="2950548" y="864036"/>
            <a:ext cx="15160311" cy="1399422"/>
          </a:xfrm>
          <a:prstGeom prst="rect">
            <a:avLst/>
          </a:prstGeom>
        </p:spPr>
        <p:txBody>
          <a:bodyPr wrap="square" lIns="0" tIns="0" rIns="0" bIns="0" rtlCol="0" anchor="t">
            <a:spAutoFit/>
          </a:bodyPr>
          <a:lstStyle/>
          <a:p>
            <a:pPr>
              <a:lnSpc>
                <a:spcPts val="12480"/>
              </a:lnSpc>
            </a:pPr>
            <a:r>
              <a:rPr lang="en-US" sz="6000" dirty="0">
                <a:solidFill>
                  <a:srgbClr val="FF0000"/>
                </a:solidFill>
                <a:latin typeface="Big Shoulders Display Bold"/>
              </a:rPr>
              <a:t>PRODUCTIO_COMPANIES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019</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20</a:t>
            </a:fld>
            <a:endParaRPr lang="es-ES" noProof="0" dirty="0"/>
          </a:p>
        </p:txBody>
      </p:sp>
      <p:sp>
        <p:nvSpPr>
          <p:cNvPr id="6" name="Título 1">
            <a:extLst>
              <a:ext uri="{FF2B5EF4-FFF2-40B4-BE49-F238E27FC236}">
                <a16:creationId xmlns:a16="http://schemas.microsoft.com/office/drawing/2014/main" id="{A421FC5E-F684-C47F-BD11-3A3A248560F7}"/>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CURSOR DE CARGA</a:t>
            </a:r>
            <a:endParaRPr lang="es-ES" sz="4800" dirty="0"/>
          </a:p>
        </p:txBody>
      </p:sp>
      <p:sp>
        <p:nvSpPr>
          <p:cNvPr id="20" name="TextBox 7">
            <a:extLst>
              <a:ext uri="{FF2B5EF4-FFF2-40B4-BE49-F238E27FC236}">
                <a16:creationId xmlns:a16="http://schemas.microsoft.com/office/drawing/2014/main" id="{7D21A912-249F-247E-9588-B3CAED92ED13}"/>
              </a:ext>
            </a:extLst>
          </p:cNvPr>
          <p:cNvSpPr txBox="1"/>
          <p:nvPr/>
        </p:nvSpPr>
        <p:spPr>
          <a:xfrm rot="16200000">
            <a:off x="-2374875" y="6018438"/>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3" name="Imagen 2">
            <a:extLst>
              <a:ext uri="{FF2B5EF4-FFF2-40B4-BE49-F238E27FC236}">
                <a16:creationId xmlns:a16="http://schemas.microsoft.com/office/drawing/2014/main" id="{68988AD3-51E5-15AC-4401-8FC81B940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39" y="2724762"/>
            <a:ext cx="12401550" cy="4524375"/>
          </a:xfrm>
          <a:prstGeom prst="rect">
            <a:avLst/>
          </a:prstGeom>
        </p:spPr>
      </p:pic>
    </p:spTree>
    <p:extLst>
      <p:ext uri="{BB962C8B-B14F-4D97-AF65-F5344CB8AC3E}">
        <p14:creationId xmlns:p14="http://schemas.microsoft.com/office/powerpoint/2010/main" val="4126696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3"/>
          <p:cNvSpPr txBox="1"/>
          <p:nvPr/>
        </p:nvSpPr>
        <p:spPr>
          <a:xfrm>
            <a:off x="6632403" y="4206164"/>
            <a:ext cx="4430242" cy="1260473"/>
          </a:xfrm>
          <a:prstGeom prst="rect">
            <a:avLst/>
          </a:prstGeom>
        </p:spPr>
        <p:txBody>
          <a:bodyPr lIns="0" tIns="0" rIns="0" bIns="0" rtlCol="0" anchor="t">
            <a:spAutoFit/>
          </a:bodyPr>
          <a:lstStyle/>
          <a:p>
            <a:pPr algn="r">
              <a:lnSpc>
                <a:spcPts val="10559"/>
              </a:lnSpc>
            </a:pPr>
            <a:r>
              <a:rPr lang="en-US" sz="8800" dirty="0">
                <a:solidFill>
                  <a:srgbClr val="FFFFFF"/>
                </a:solidFill>
                <a:latin typeface="Big Shoulders Display"/>
              </a:rPr>
              <a:t>GRACIAS</a:t>
            </a:r>
          </a:p>
        </p:txBody>
      </p:sp>
      <p:sp>
        <p:nvSpPr>
          <p:cNvPr id="5" name="TextBox 5"/>
          <p:cNvSpPr txBox="1"/>
          <p:nvPr/>
        </p:nvSpPr>
        <p:spPr>
          <a:xfrm>
            <a:off x="16135041" y="1076325"/>
            <a:ext cx="1124259" cy="799638"/>
          </a:xfrm>
          <a:prstGeom prst="rect">
            <a:avLst/>
          </a:prstGeom>
        </p:spPr>
        <p:txBody>
          <a:bodyPr lIns="0" tIns="0" rIns="0" bIns="0" rtlCol="0" anchor="t">
            <a:spAutoFit/>
          </a:bodyPr>
          <a:lstStyle/>
          <a:p>
            <a:pPr algn="r">
              <a:lnSpc>
                <a:spcPts val="6160"/>
              </a:lnSpc>
            </a:pPr>
            <a:r>
              <a:rPr lang="en-US" sz="5600" dirty="0">
                <a:solidFill>
                  <a:srgbClr val="FFFFFF"/>
                </a:solidFill>
                <a:latin typeface="Big Shoulders Display"/>
              </a:rPr>
              <a:t>020</a:t>
            </a:r>
          </a:p>
        </p:txBody>
      </p:sp>
      <p:grpSp>
        <p:nvGrpSpPr>
          <p:cNvPr id="6" name="Group 6"/>
          <p:cNvGrpSpPr/>
          <p:nvPr/>
        </p:nvGrpSpPr>
        <p:grpSpPr>
          <a:xfrm>
            <a:off x="15859017" y="9529104"/>
            <a:ext cx="1400283" cy="190500"/>
            <a:chOff x="0" y="0"/>
            <a:chExt cx="1867044" cy="254000"/>
          </a:xfrm>
        </p:grpSpPr>
        <p:pic>
          <p:nvPicPr>
            <p:cNvPr id="7" name="Picture 7"/>
            <p:cNvPicPr>
              <a:picLocks noChangeAspect="1"/>
            </p:cNvPicPr>
            <p:nvPr/>
          </p:nvPicPr>
          <p:blipFill>
            <a:blip r:embed="rId2"/>
            <a:srcRect/>
            <a:stretch>
              <a:fillRect/>
            </a:stretch>
          </p:blipFill>
          <p:spPr>
            <a:xfrm>
              <a:off x="1292147" y="0"/>
              <a:ext cx="574897" cy="254000"/>
            </a:xfrm>
            <a:prstGeom prst="rect">
              <a:avLst/>
            </a:prstGeom>
          </p:spPr>
        </p:pic>
        <p:pic>
          <p:nvPicPr>
            <p:cNvPr id="8" name="Picture 8"/>
            <p:cNvPicPr>
              <a:picLocks noChangeAspect="1"/>
            </p:cNvPicPr>
            <p:nvPr/>
          </p:nvPicPr>
          <p:blipFill>
            <a:blip r:embed="rId2"/>
            <a:srcRect/>
            <a:stretch>
              <a:fillRect/>
            </a:stretch>
          </p:blipFill>
          <p:spPr>
            <a:xfrm rot="-10800000">
              <a:off x="0" y="0"/>
              <a:ext cx="574897" cy="254000"/>
            </a:xfrm>
            <a:prstGeom prst="rect">
              <a:avLst/>
            </a:prstGeom>
          </p:spPr>
        </p:pic>
      </p:grpSp>
      <p:sp>
        <p:nvSpPr>
          <p:cNvPr id="9" name="AutoShape 9"/>
          <p:cNvSpPr/>
          <p:nvPr/>
        </p:nvSpPr>
        <p:spPr>
          <a:xfrm>
            <a:off x="0" y="9058275"/>
            <a:ext cx="18288000" cy="9525"/>
          </a:xfrm>
          <a:prstGeom prst="rect">
            <a:avLst/>
          </a:prstGeom>
          <a:solidFill>
            <a:srgbClr val="FFFFFF"/>
          </a:solidFill>
        </p:spPr>
      </p:sp>
      <p:pic>
        <p:nvPicPr>
          <p:cNvPr id="11" name="Picture 11"/>
          <p:cNvPicPr>
            <a:picLocks noChangeAspect="1"/>
          </p:cNvPicPr>
          <p:nvPr/>
        </p:nvPicPr>
        <p:blipFill>
          <a:blip r:embed="rId3"/>
          <a:srcRect/>
          <a:stretch>
            <a:fillRect/>
          </a:stretch>
        </p:blipFill>
        <p:spPr>
          <a:xfrm>
            <a:off x="1028700" y="1028700"/>
            <a:ext cx="453254" cy="453254"/>
          </a:xfrm>
          <a:prstGeom prst="rect">
            <a:avLst/>
          </a:prstGeom>
        </p:spPr>
      </p:pic>
      <p:sp>
        <p:nvSpPr>
          <p:cNvPr id="13" name="TextBox 7">
            <a:extLst>
              <a:ext uri="{FF2B5EF4-FFF2-40B4-BE49-F238E27FC236}">
                <a16:creationId xmlns:a16="http://schemas.microsoft.com/office/drawing/2014/main" id="{784F47E3-7162-05D5-F1CE-3928C66CDE68}"/>
              </a:ext>
            </a:extLst>
          </p:cNvPr>
          <p:cNvSpPr txBox="1"/>
          <p:nvPr/>
        </p:nvSpPr>
        <p:spPr>
          <a:xfrm rot="16200000">
            <a:off x="-2480072" y="4846849"/>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4" name="Picture 2" descr="Resultado de imagen para logo utpl">
            <a:extLst>
              <a:ext uri="{FF2B5EF4-FFF2-40B4-BE49-F238E27FC236}">
                <a16:creationId xmlns:a16="http://schemas.microsoft.com/office/drawing/2014/main" id="{BE651942-28E8-688F-75F3-8CAA5330E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011" y="89062"/>
            <a:ext cx="4443413" cy="17859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3" name="TextBox 3"/>
          <p:cNvSpPr txBox="1"/>
          <p:nvPr/>
        </p:nvSpPr>
        <p:spPr>
          <a:xfrm>
            <a:off x="1255327" y="1028699"/>
            <a:ext cx="9034179"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a:t>
            </a:r>
            <a:r>
              <a:rPr lang="en-US" sz="10400" dirty="0" err="1">
                <a:solidFill>
                  <a:srgbClr val="FF0000"/>
                </a:solidFill>
                <a:latin typeface="Big Shoulders Display Bold"/>
              </a:rPr>
              <a:t>Lógico</a:t>
            </a:r>
            <a:endParaRPr lang="en-US" sz="10400" dirty="0">
              <a:solidFill>
                <a:srgbClr val="FF0000"/>
              </a:solidFill>
              <a:latin typeface="Big Shoulders Display Bold"/>
            </a:endParaRPr>
          </a:p>
        </p:txBody>
      </p:sp>
      <p:sp>
        <p:nvSpPr>
          <p:cNvPr id="6" name="TextBox 6"/>
          <p:cNvSpPr txBox="1"/>
          <p:nvPr/>
        </p:nvSpPr>
        <p:spPr>
          <a:xfrm>
            <a:off x="16230291" y="1076325"/>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003</a:t>
            </a:r>
          </a:p>
        </p:txBody>
      </p:sp>
      <p:grpSp>
        <p:nvGrpSpPr>
          <p:cNvPr id="8" name="Group 8"/>
          <p:cNvGrpSpPr/>
          <p:nvPr/>
        </p:nvGrpSpPr>
        <p:grpSpPr>
          <a:xfrm>
            <a:off x="9858333" y="9067800"/>
            <a:ext cx="1400283" cy="190500"/>
            <a:chOff x="0" y="0"/>
            <a:chExt cx="1867044" cy="254000"/>
          </a:xfrm>
        </p:grpSpPr>
        <p:pic>
          <p:nvPicPr>
            <p:cNvPr id="9" name="Picture 9"/>
            <p:cNvPicPr>
              <a:picLocks noChangeAspect="1"/>
            </p:cNvPicPr>
            <p:nvPr/>
          </p:nvPicPr>
          <p:blipFill>
            <a:blip r:embed="rId2"/>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2"/>
            <a:srcRect/>
            <a:stretch>
              <a:fillRect/>
            </a:stretch>
          </p:blipFill>
          <p:spPr>
            <a:xfrm rot="-10800000">
              <a:off x="0" y="0"/>
              <a:ext cx="574897" cy="254000"/>
            </a:xfrm>
            <a:prstGeom prst="rect">
              <a:avLst/>
            </a:prstGeom>
          </p:spPr>
        </p:pic>
      </p:grpSp>
      <p:sp>
        <p:nvSpPr>
          <p:cNvPr id="11" name="AutoShape 11"/>
          <p:cNvSpPr/>
          <p:nvPr/>
        </p:nvSpPr>
        <p:spPr>
          <a:xfrm>
            <a:off x="10553712" y="-108411"/>
            <a:ext cx="9525" cy="10503822"/>
          </a:xfrm>
          <a:prstGeom prst="rect">
            <a:avLst/>
          </a:prstGeom>
          <a:solidFill>
            <a:srgbClr val="FFFFFF"/>
          </a:solidFill>
        </p:spPr>
      </p:sp>
      <p:pic>
        <p:nvPicPr>
          <p:cNvPr id="12" name="Picture 12"/>
          <p:cNvPicPr>
            <a:picLocks noChangeAspect="1"/>
          </p:cNvPicPr>
          <p:nvPr/>
        </p:nvPicPr>
        <p:blipFill>
          <a:blip r:embed="rId3"/>
          <a:srcRect/>
          <a:stretch>
            <a:fillRect/>
          </a:stretch>
        </p:blipFill>
        <p:spPr>
          <a:xfrm>
            <a:off x="16404797" y="8463612"/>
            <a:ext cx="854503" cy="794688"/>
          </a:xfrm>
          <a:prstGeom prst="rect">
            <a:avLst/>
          </a:prstGeom>
        </p:spPr>
      </p:pic>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5" name="Título 1">
            <a:extLst>
              <a:ext uri="{FF2B5EF4-FFF2-40B4-BE49-F238E27FC236}">
                <a16:creationId xmlns:a16="http://schemas.microsoft.com/office/drawing/2014/main" id="{19D32493-647D-3B4C-9895-AFB998851B7A}"/>
              </a:ext>
            </a:extLst>
          </p:cNvPr>
          <p:cNvSpPr txBox="1">
            <a:spLocks/>
          </p:cNvSpPr>
          <p:nvPr/>
        </p:nvSpPr>
        <p:spPr>
          <a:xfrm>
            <a:off x="1" y="204788"/>
            <a:ext cx="4342904" cy="1129461"/>
          </a:xfrm>
          <a:prstGeom prst="rect">
            <a:avLst/>
          </a:prstGeom>
        </p:spPr>
        <p:txBody>
          <a:bodyPr rtlCol="0"/>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a:solidFill>
                  <a:srgbClr val="FF0000"/>
                </a:solidFill>
                <a:latin typeface="Big Shoulders Display Bold" panose="020B0604020202020204" charset="0"/>
              </a:rPr>
              <a:t>Modelos </a:t>
            </a:r>
          </a:p>
          <a:p>
            <a:r>
              <a:rPr lang="es-ES" dirty="0"/>
              <a:t> </a:t>
            </a:r>
          </a:p>
        </p:txBody>
      </p:sp>
      <p:sp>
        <p:nvSpPr>
          <p:cNvPr id="17" name="Marcador de número de diapositiva 3">
            <a:extLst>
              <a:ext uri="{FF2B5EF4-FFF2-40B4-BE49-F238E27FC236}">
                <a16:creationId xmlns:a16="http://schemas.microsoft.com/office/drawing/2014/main" id="{E8A1E495-148B-03A7-96F0-F86F8244FD52}"/>
              </a:ext>
            </a:extLst>
          </p:cNvPr>
          <p:cNvSpPr>
            <a:spLocks noGrp="1"/>
          </p:cNvSpPr>
          <p:nvPr>
            <p:ph type="sldNum" sz="quarter" idx="12"/>
          </p:nvPr>
        </p:nvSpPr>
        <p:spPr/>
        <p:txBody>
          <a:bodyPr/>
          <a:lstStyle/>
          <a:p>
            <a:fld id="{19B51A1E-902D-48AF-9020-955120F399B6}" type="slidenum">
              <a:rPr lang="es-ES" smtClean="0"/>
              <a:pPr/>
              <a:t>3</a:t>
            </a:fld>
            <a:endParaRPr lang="es-ES"/>
          </a:p>
        </p:txBody>
      </p:sp>
      <p:sp>
        <p:nvSpPr>
          <p:cNvPr id="18" name="Título 1">
            <a:extLst>
              <a:ext uri="{FF2B5EF4-FFF2-40B4-BE49-F238E27FC236}">
                <a16:creationId xmlns:a16="http://schemas.microsoft.com/office/drawing/2014/main" id="{CF3DD684-B025-C659-973A-8940BF6B78E9}"/>
              </a:ext>
            </a:extLst>
          </p:cNvPr>
          <p:cNvSpPr txBox="1">
            <a:spLocks/>
          </p:cNvSpPr>
          <p:nvPr/>
        </p:nvSpPr>
        <p:spPr>
          <a:xfrm>
            <a:off x="198286" y="1611897"/>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1" name="Marcador de contenido 2">
            <a:extLst>
              <a:ext uri="{FF2B5EF4-FFF2-40B4-BE49-F238E27FC236}">
                <a16:creationId xmlns:a16="http://schemas.microsoft.com/office/drawing/2014/main" id="{6A874640-40AB-09BC-FE04-568A300775E8}"/>
              </a:ext>
            </a:extLst>
          </p:cNvPr>
          <p:cNvSpPr txBox="1">
            <a:spLocks/>
          </p:cNvSpPr>
          <p:nvPr/>
        </p:nvSpPr>
        <p:spPr>
          <a:xfrm>
            <a:off x="592561" y="3724127"/>
            <a:ext cx="7617161" cy="5101821"/>
          </a:xfrm>
          <a:prstGeom prst="rect">
            <a:avLst/>
          </a:prstGeom>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4200"/>
          </a:p>
        </p:txBody>
      </p:sp>
      <p:sp>
        <p:nvSpPr>
          <p:cNvPr id="2" name="Título 1">
            <a:extLst>
              <a:ext uri="{FF2B5EF4-FFF2-40B4-BE49-F238E27FC236}">
                <a16:creationId xmlns:a16="http://schemas.microsoft.com/office/drawing/2014/main" id="{6CD2D4F6-8BC9-D76F-BCCC-A4489B998CA8}"/>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4" name="Título 1">
            <a:extLst>
              <a:ext uri="{FF2B5EF4-FFF2-40B4-BE49-F238E27FC236}">
                <a16:creationId xmlns:a16="http://schemas.microsoft.com/office/drawing/2014/main" id="{1493504C-0B6A-FAB2-C487-6AC2BEF2FB66}"/>
              </a:ext>
            </a:extLst>
          </p:cNvPr>
          <p:cNvSpPr txBox="1">
            <a:spLocks/>
          </p:cNvSpPr>
          <p:nvPr/>
        </p:nvSpPr>
        <p:spPr>
          <a:xfrm>
            <a:off x="-829918" y="1547771"/>
            <a:ext cx="8289236"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23" name="TextBox 7">
            <a:extLst>
              <a:ext uri="{FF2B5EF4-FFF2-40B4-BE49-F238E27FC236}">
                <a16:creationId xmlns:a16="http://schemas.microsoft.com/office/drawing/2014/main" id="{F01169BA-007B-8CA3-5C1B-E103C20456C4}"/>
              </a:ext>
            </a:extLst>
          </p:cNvPr>
          <p:cNvSpPr txBox="1"/>
          <p:nvPr/>
        </p:nvSpPr>
        <p:spPr>
          <a:xfrm rot="16200000">
            <a:off x="-3167569" y="5722701"/>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4" name="Imagen 13">
            <a:extLst>
              <a:ext uri="{FF2B5EF4-FFF2-40B4-BE49-F238E27FC236}">
                <a16:creationId xmlns:a16="http://schemas.microsoft.com/office/drawing/2014/main" id="{3B3B5631-976A-2369-1467-6C8C9939C5F0}"/>
              </a:ext>
            </a:extLst>
          </p:cNvPr>
          <p:cNvPicPr>
            <a:picLocks noChangeAspect="1"/>
          </p:cNvPicPr>
          <p:nvPr/>
        </p:nvPicPr>
        <p:blipFill rotWithShape="1">
          <a:blip r:embed="rId5">
            <a:extLst>
              <a:ext uri="{28A0092B-C50C-407E-A947-70E740481C1C}">
                <a14:useLocalDpi xmlns:a14="http://schemas.microsoft.com/office/drawing/2010/main" val="0"/>
              </a:ext>
            </a:extLst>
          </a:blip>
          <a:srcRect r="11108" b="10708"/>
          <a:stretch/>
        </p:blipFill>
        <p:spPr>
          <a:xfrm>
            <a:off x="1350911" y="2515709"/>
            <a:ext cx="14273221" cy="7689339"/>
          </a:xfrm>
          <a:prstGeom prst="rect">
            <a:avLst/>
          </a:prstGeom>
        </p:spPr>
      </p:pic>
    </p:spTree>
    <p:extLst>
      <p:ext uri="{BB962C8B-B14F-4D97-AF65-F5344CB8AC3E}">
        <p14:creationId xmlns:p14="http://schemas.microsoft.com/office/powerpoint/2010/main" val="2337382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6012809" y="911789"/>
            <a:ext cx="7080233" cy="1487010"/>
          </a:xfrm>
          <a:prstGeom prst="rect">
            <a:avLst/>
          </a:prstGeom>
        </p:spPr>
        <p:txBody>
          <a:bodyPr lIns="0" tIns="0" rIns="0" bIns="0" rtlCol="0" anchor="t">
            <a:spAutoFit/>
          </a:bodyPr>
          <a:lstStyle/>
          <a:p>
            <a:pPr>
              <a:lnSpc>
                <a:spcPts val="12480"/>
              </a:lnSpc>
            </a:pPr>
            <a:r>
              <a:rPr lang="en-US" sz="10400" dirty="0" err="1">
                <a:solidFill>
                  <a:srgbClr val="FF0000"/>
                </a:solidFill>
                <a:latin typeface="Big Shoulders Display Bold"/>
              </a:rPr>
              <a:t>Modelo</a:t>
            </a:r>
            <a:r>
              <a:rPr lang="en-US" sz="10400" dirty="0">
                <a:solidFill>
                  <a:srgbClr val="FF0000"/>
                </a:solidFill>
                <a:latin typeface="Big Shoulders Display Bold"/>
              </a:rPr>
              <a:t> </a:t>
            </a:r>
            <a:r>
              <a:rPr lang="en-US" sz="10400" dirty="0" err="1">
                <a:solidFill>
                  <a:srgbClr val="FF0000"/>
                </a:solidFill>
                <a:latin typeface="Big Shoulders Display Bold"/>
              </a:rPr>
              <a:t>Físico</a:t>
            </a:r>
            <a:endParaRPr lang="en-US" sz="10400" dirty="0">
              <a:solidFill>
                <a:srgbClr val="FF0000"/>
              </a:solidFill>
              <a:latin typeface="Big Shoulders Display Bold"/>
            </a:endParaRPr>
          </a:p>
        </p:txBody>
      </p:sp>
      <p:sp>
        <p:nvSpPr>
          <p:cNvPr id="7" name="TextBox 7"/>
          <p:cNvSpPr txBox="1"/>
          <p:nvPr/>
        </p:nvSpPr>
        <p:spPr>
          <a:xfrm>
            <a:off x="16477941" y="1104900"/>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004</a:t>
            </a:r>
          </a:p>
        </p:txBody>
      </p:sp>
      <p:grpSp>
        <p:nvGrpSpPr>
          <p:cNvPr id="8" name="Group 8"/>
          <p:cNvGrpSpPr/>
          <p:nvPr/>
        </p:nvGrpSpPr>
        <p:grpSpPr>
          <a:xfrm>
            <a:off x="1028700" y="9539656"/>
            <a:ext cx="1400283" cy="190500"/>
            <a:chOff x="0" y="0"/>
            <a:chExt cx="1867044" cy="254000"/>
          </a:xfrm>
        </p:grpSpPr>
        <p:pic>
          <p:nvPicPr>
            <p:cNvPr id="9" name="Picture 9"/>
            <p:cNvPicPr>
              <a:picLocks noChangeAspect="1"/>
            </p:cNvPicPr>
            <p:nvPr/>
          </p:nvPicPr>
          <p:blipFill>
            <a:blip r:embed="rId3"/>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3"/>
            <a:srcRect/>
            <a:stretch>
              <a:fillRect/>
            </a:stretch>
          </p:blipFill>
          <p:spPr>
            <a:xfrm rot="-10800000">
              <a:off x="0" y="0"/>
              <a:ext cx="574897" cy="254000"/>
            </a:xfrm>
            <a:prstGeom prst="rect">
              <a:avLst/>
            </a:prstGeom>
          </p:spPr>
        </p:pic>
      </p:grpSp>
      <p:sp>
        <p:nvSpPr>
          <p:cNvPr id="11" name="AutoShape 11"/>
          <p:cNvSpPr/>
          <p:nvPr/>
        </p:nvSpPr>
        <p:spPr>
          <a:xfrm>
            <a:off x="-2566752" y="9077325"/>
            <a:ext cx="18288000" cy="9525"/>
          </a:xfrm>
          <a:prstGeom prst="rect">
            <a:avLst/>
          </a:prstGeom>
          <a:solidFill>
            <a:srgbClr val="FFFFFF"/>
          </a:solidFill>
        </p:spPr>
      </p:sp>
      <p:sp>
        <p:nvSpPr>
          <p:cNvPr id="12" name="TextBox 12"/>
          <p:cNvSpPr txBox="1"/>
          <p:nvPr/>
        </p:nvSpPr>
        <p:spPr>
          <a:xfrm rot="5400000">
            <a:off x="13451751" y="6123817"/>
            <a:ext cx="7372809"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3" name="Picture 13"/>
          <p:cNvPicPr>
            <a:picLocks noChangeAspect="1"/>
          </p:cNvPicPr>
          <p:nvPr/>
        </p:nvPicPr>
        <p:blipFill>
          <a:blip r:embed="rId4"/>
          <a:srcRect/>
          <a:stretch>
            <a:fillRect/>
          </a:stretch>
        </p:blipFill>
        <p:spPr>
          <a:xfrm>
            <a:off x="1028700" y="1028700"/>
            <a:ext cx="453254" cy="453254"/>
          </a:xfrm>
          <a:prstGeom prst="rect">
            <a:avLst/>
          </a:prstGeom>
        </p:spPr>
      </p:pic>
      <p:sp>
        <p:nvSpPr>
          <p:cNvPr id="15" name="Título 1">
            <a:extLst>
              <a:ext uri="{FF2B5EF4-FFF2-40B4-BE49-F238E27FC236}">
                <a16:creationId xmlns:a16="http://schemas.microsoft.com/office/drawing/2014/main" id="{79E3A8D5-9B70-1957-8FCD-7C0E3FDD30A5}"/>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6600" dirty="0">
                <a:solidFill>
                  <a:srgbClr val="FF0000"/>
                </a:solidFill>
                <a:latin typeface="Big Shoulders Display Bold" panose="020B0604020202020204" charset="0"/>
              </a:rPr>
              <a:t>Modelos</a:t>
            </a:r>
            <a:r>
              <a:rPr lang="es-ES" sz="6600" dirty="0"/>
              <a:t> </a:t>
            </a:r>
          </a:p>
        </p:txBody>
      </p:sp>
      <p:sp>
        <p:nvSpPr>
          <p:cNvPr id="16" name="Título 1">
            <a:extLst>
              <a:ext uri="{FF2B5EF4-FFF2-40B4-BE49-F238E27FC236}">
                <a16:creationId xmlns:a16="http://schemas.microsoft.com/office/drawing/2014/main" id="{4213C96D-21AE-8D42-C1EF-C8AD4B607358}"/>
              </a:ext>
            </a:extLst>
          </p:cNvPr>
          <p:cNvSpPr txBox="1">
            <a:spLocks/>
          </p:cNvSpPr>
          <p:nvPr/>
        </p:nvSpPr>
        <p:spPr>
          <a:xfrm>
            <a:off x="194310" y="1622106"/>
            <a:ext cx="5863590"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pic>
        <p:nvPicPr>
          <p:cNvPr id="6" name="Imagen 5">
            <a:extLst>
              <a:ext uri="{FF2B5EF4-FFF2-40B4-BE49-F238E27FC236}">
                <a16:creationId xmlns:a16="http://schemas.microsoft.com/office/drawing/2014/main" id="{81DE5048-239A-6027-2F1D-095054AEC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5851" y="2668693"/>
            <a:ext cx="12885254" cy="69802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1964130" y="1132458"/>
            <a:ext cx="14014433" cy="1487010"/>
          </a:xfrm>
          <a:prstGeom prst="rect">
            <a:avLst/>
          </a:prstGeom>
        </p:spPr>
        <p:txBody>
          <a:bodyPr wrap="square" lIns="0" tIns="0" rIns="0" bIns="0" rtlCol="0" anchor="t">
            <a:spAutoFit/>
          </a:bodyPr>
          <a:lstStyle/>
          <a:p>
            <a:pPr>
              <a:lnSpc>
                <a:spcPts val="12480"/>
              </a:lnSpc>
            </a:pPr>
            <a:r>
              <a:rPr lang="en-US" sz="10400" dirty="0">
                <a:solidFill>
                  <a:srgbClr val="FF0000"/>
                </a:solidFill>
                <a:latin typeface="Big Shoulders Display Bold"/>
              </a:rPr>
              <a:t>Dependencias Funcionales</a:t>
            </a:r>
          </a:p>
        </p:txBody>
      </p:sp>
      <p:sp>
        <p:nvSpPr>
          <p:cNvPr id="7" name="TextBox 7"/>
          <p:cNvSpPr txBox="1"/>
          <p:nvPr/>
        </p:nvSpPr>
        <p:spPr>
          <a:xfrm>
            <a:off x="16460739" y="1076325"/>
            <a:ext cx="1124259" cy="799638"/>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005</a:t>
            </a:r>
          </a:p>
        </p:txBody>
      </p:sp>
      <p:grpSp>
        <p:nvGrpSpPr>
          <p:cNvPr id="8" name="Group 8"/>
          <p:cNvGrpSpPr/>
          <p:nvPr/>
        </p:nvGrpSpPr>
        <p:grpSpPr>
          <a:xfrm>
            <a:off x="1028700" y="9539656"/>
            <a:ext cx="1400283" cy="190500"/>
            <a:chOff x="0" y="0"/>
            <a:chExt cx="1867044" cy="254000"/>
          </a:xfrm>
        </p:grpSpPr>
        <p:pic>
          <p:nvPicPr>
            <p:cNvPr id="9" name="Picture 9"/>
            <p:cNvPicPr>
              <a:picLocks noChangeAspect="1"/>
            </p:cNvPicPr>
            <p:nvPr/>
          </p:nvPicPr>
          <p:blipFill>
            <a:blip r:embed="rId3"/>
            <a:srcRect/>
            <a:stretch>
              <a:fillRect/>
            </a:stretch>
          </p:blipFill>
          <p:spPr>
            <a:xfrm>
              <a:off x="1292147" y="0"/>
              <a:ext cx="574897" cy="254000"/>
            </a:xfrm>
            <a:prstGeom prst="rect">
              <a:avLst/>
            </a:prstGeom>
          </p:spPr>
        </p:pic>
        <p:pic>
          <p:nvPicPr>
            <p:cNvPr id="10" name="Picture 10"/>
            <p:cNvPicPr>
              <a:picLocks noChangeAspect="1"/>
            </p:cNvPicPr>
            <p:nvPr/>
          </p:nvPicPr>
          <p:blipFill>
            <a:blip r:embed="rId3"/>
            <a:srcRect/>
            <a:stretch>
              <a:fillRect/>
            </a:stretch>
          </p:blipFill>
          <p:spPr>
            <a:xfrm rot="-10800000">
              <a:off x="0" y="0"/>
              <a:ext cx="574897" cy="254000"/>
            </a:xfrm>
            <a:prstGeom prst="rect">
              <a:avLst/>
            </a:prstGeom>
          </p:spPr>
        </p:pic>
      </p:grpSp>
      <p:sp>
        <p:nvSpPr>
          <p:cNvPr id="11" name="AutoShape 11"/>
          <p:cNvSpPr/>
          <p:nvPr/>
        </p:nvSpPr>
        <p:spPr>
          <a:xfrm>
            <a:off x="-2590800" y="9253538"/>
            <a:ext cx="18288000" cy="9525"/>
          </a:xfrm>
          <a:prstGeom prst="rect">
            <a:avLst/>
          </a:prstGeom>
          <a:solidFill>
            <a:srgbClr val="FFFFFF"/>
          </a:solidFill>
        </p:spPr>
      </p:sp>
      <p:sp>
        <p:nvSpPr>
          <p:cNvPr id="12" name="TextBox 12"/>
          <p:cNvSpPr txBox="1"/>
          <p:nvPr/>
        </p:nvSpPr>
        <p:spPr>
          <a:xfrm rot="5400000">
            <a:off x="13058352" y="6190265"/>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pic>
        <p:nvPicPr>
          <p:cNvPr id="13" name="Picture 13"/>
          <p:cNvPicPr>
            <a:picLocks noChangeAspect="1"/>
          </p:cNvPicPr>
          <p:nvPr/>
        </p:nvPicPr>
        <p:blipFill>
          <a:blip r:embed="rId4"/>
          <a:srcRect/>
          <a:stretch>
            <a:fillRect/>
          </a:stretch>
        </p:blipFill>
        <p:spPr>
          <a:xfrm>
            <a:off x="1104540" y="1206831"/>
            <a:ext cx="453254" cy="453254"/>
          </a:xfrm>
          <a:prstGeom prst="rect">
            <a:avLst/>
          </a:prstGeom>
        </p:spPr>
        <p:style>
          <a:lnRef idx="2">
            <a:schemeClr val="dk1"/>
          </a:lnRef>
          <a:fillRef idx="1">
            <a:schemeClr val="lt1"/>
          </a:fillRef>
          <a:effectRef idx="0">
            <a:schemeClr val="dk1"/>
          </a:effectRef>
          <a:fontRef idx="minor">
            <a:schemeClr val="dk1"/>
          </a:fontRef>
        </p:style>
      </p:pic>
      <p:sp>
        <p:nvSpPr>
          <p:cNvPr id="15" name="Título 1">
            <a:extLst>
              <a:ext uri="{FF2B5EF4-FFF2-40B4-BE49-F238E27FC236}">
                <a16:creationId xmlns:a16="http://schemas.microsoft.com/office/drawing/2014/main" id="{79E3A8D5-9B70-1957-8FCD-7C0E3FDD30A5}"/>
              </a:ext>
            </a:extLst>
          </p:cNvPr>
          <p:cNvSpPr txBox="1">
            <a:spLocks/>
          </p:cNvSpPr>
          <p:nvPr/>
        </p:nvSpPr>
        <p:spPr>
          <a:xfrm>
            <a:off x="1" y="113409"/>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6600" dirty="0">
                <a:solidFill>
                  <a:srgbClr val="FF0000"/>
                </a:solidFill>
                <a:latin typeface="Big Shoulders Display Bold" panose="020B0604020202020204" charset="0"/>
              </a:rPr>
              <a:t>Modelos</a:t>
            </a:r>
            <a:r>
              <a:rPr lang="es-ES" sz="6600" dirty="0"/>
              <a:t> </a:t>
            </a:r>
          </a:p>
        </p:txBody>
      </p:sp>
      <p:sp>
        <p:nvSpPr>
          <p:cNvPr id="16" name="Título 1">
            <a:extLst>
              <a:ext uri="{FF2B5EF4-FFF2-40B4-BE49-F238E27FC236}">
                <a16:creationId xmlns:a16="http://schemas.microsoft.com/office/drawing/2014/main" id="{4213C96D-21AE-8D42-C1EF-C8AD4B607358}"/>
              </a:ext>
            </a:extLst>
          </p:cNvPr>
          <p:cNvSpPr txBox="1">
            <a:spLocks/>
          </p:cNvSpPr>
          <p:nvPr/>
        </p:nvSpPr>
        <p:spPr>
          <a:xfrm>
            <a:off x="194310" y="1622106"/>
            <a:ext cx="5863590"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endParaRPr lang="es-ES" sz="6600" dirty="0"/>
          </a:p>
        </p:txBody>
      </p:sp>
      <p:sp>
        <p:nvSpPr>
          <p:cNvPr id="14" name="Marcador de número de diapositiva 3">
            <a:extLst>
              <a:ext uri="{FF2B5EF4-FFF2-40B4-BE49-F238E27FC236}">
                <a16:creationId xmlns:a16="http://schemas.microsoft.com/office/drawing/2014/main" id="{87F5EB96-FAA8-9CFD-6422-8F64105906BF}"/>
              </a:ext>
            </a:extLst>
          </p:cNvPr>
          <p:cNvSpPr>
            <a:spLocks noGrp="1"/>
          </p:cNvSpPr>
          <p:nvPr>
            <p:ph type="sldNum" sz="quarter" idx="12"/>
          </p:nvPr>
        </p:nvSpPr>
        <p:spPr/>
        <p:txBody>
          <a:bodyPr/>
          <a:lstStyle/>
          <a:p>
            <a:fld id="{19B51A1E-902D-48AF-9020-955120F399B6}" type="slidenum">
              <a:rPr lang="es-ES" smtClean="0"/>
              <a:pPr/>
              <a:t>5</a:t>
            </a:fld>
            <a:endParaRPr lang="es-ES"/>
          </a:p>
        </p:txBody>
      </p:sp>
    </p:spTree>
    <p:extLst>
      <p:ext uri="{BB962C8B-B14F-4D97-AF65-F5344CB8AC3E}">
        <p14:creationId xmlns:p14="http://schemas.microsoft.com/office/powerpoint/2010/main" val="179634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TextBox 6"/>
          <p:cNvSpPr txBox="1"/>
          <p:nvPr/>
        </p:nvSpPr>
        <p:spPr>
          <a:xfrm>
            <a:off x="546803" y="559226"/>
            <a:ext cx="8597197" cy="1833835"/>
          </a:xfrm>
          <a:prstGeom prst="rect">
            <a:avLst/>
          </a:prstGeom>
        </p:spPr>
        <p:txBody>
          <a:bodyPr wrap="square" lIns="0" tIns="0" rIns="0" bIns="0" rtlCol="0" anchor="t">
            <a:spAutoFit/>
          </a:bodyPr>
          <a:lstStyle/>
          <a:p>
            <a:pPr>
              <a:lnSpc>
                <a:spcPts val="14300"/>
              </a:lnSpc>
            </a:pPr>
            <a:r>
              <a:rPr lang="en-US" sz="13000" dirty="0" err="1">
                <a:solidFill>
                  <a:srgbClr val="FF0000"/>
                </a:solidFill>
                <a:latin typeface="Big Shoulders Display Bold"/>
              </a:rPr>
              <a:t>Normalización</a:t>
            </a:r>
            <a:endParaRPr lang="en-US" sz="13000" dirty="0">
              <a:solidFill>
                <a:srgbClr val="FF0000"/>
              </a:solidFill>
              <a:latin typeface="Big Shoulders Display Bold"/>
            </a:endParaRPr>
          </a:p>
        </p:txBody>
      </p:sp>
      <p:sp>
        <p:nvSpPr>
          <p:cNvPr id="8" name="TextBox 8"/>
          <p:cNvSpPr txBox="1"/>
          <p:nvPr/>
        </p:nvSpPr>
        <p:spPr>
          <a:xfrm>
            <a:off x="13013208" y="2593902"/>
            <a:ext cx="3237837" cy="4418967"/>
          </a:xfrm>
          <a:prstGeom prst="rect">
            <a:avLst/>
          </a:prstGeom>
        </p:spPr>
        <p:txBody>
          <a:bodyPr lIns="0" tIns="0" rIns="0" bIns="0" rtlCol="0" anchor="t">
            <a:spAutoFit/>
          </a:bodyPr>
          <a:lstStyle/>
          <a:p>
            <a:pPr>
              <a:lnSpc>
                <a:spcPts val="2880"/>
              </a:lnSpc>
            </a:pPr>
            <a:r>
              <a:rPr lang="es-ES" sz="1800" dirty="0">
                <a:solidFill>
                  <a:srgbClr val="FFFFFF"/>
                </a:solidFill>
                <a:latin typeface="Lato"/>
              </a:rPr>
              <a:t>Normalizar datos consiste en organizarlos de manera eficiente y estructurada en varias tablas relacionadas, con el objetivo de evitar redundancias y problemas de integridad de los datos.</a:t>
            </a:r>
          </a:p>
          <a:p>
            <a:pPr>
              <a:lnSpc>
                <a:spcPts val="2880"/>
              </a:lnSpc>
            </a:pPr>
            <a:endParaRPr lang="es-ES" sz="1800" dirty="0">
              <a:solidFill>
                <a:srgbClr val="FFFFFF"/>
              </a:solidFill>
              <a:latin typeface="Lato"/>
            </a:endParaRPr>
          </a:p>
          <a:p>
            <a:pPr>
              <a:lnSpc>
                <a:spcPts val="2880"/>
              </a:lnSpc>
            </a:pPr>
            <a:r>
              <a:rPr lang="es-ES" sz="1800" dirty="0">
                <a:solidFill>
                  <a:srgbClr val="FFFFFF"/>
                </a:solidFill>
                <a:latin typeface="Lato"/>
              </a:rPr>
              <a:t>A continuación se indica el procedimiento a realizar para la </a:t>
            </a:r>
            <a:r>
              <a:rPr lang="es-ES" sz="1800" dirty="0" err="1">
                <a:solidFill>
                  <a:srgbClr val="FFFFFF"/>
                </a:solidFill>
                <a:latin typeface="Lato"/>
              </a:rPr>
              <a:t>normalizacion</a:t>
            </a:r>
            <a:r>
              <a:rPr lang="es-ES" sz="1800" dirty="0">
                <a:solidFill>
                  <a:srgbClr val="FFFFFF"/>
                </a:solidFill>
                <a:latin typeface="Lato"/>
              </a:rPr>
              <a:t> de las distintas columnas:</a:t>
            </a:r>
          </a:p>
        </p:txBody>
      </p:sp>
      <p:grpSp>
        <p:nvGrpSpPr>
          <p:cNvPr id="9" name="Group 9"/>
          <p:cNvGrpSpPr/>
          <p:nvPr/>
        </p:nvGrpSpPr>
        <p:grpSpPr>
          <a:xfrm>
            <a:off x="8448621" y="9677400"/>
            <a:ext cx="1400283" cy="190500"/>
            <a:chOff x="0" y="0"/>
            <a:chExt cx="1867044" cy="254000"/>
          </a:xfrm>
        </p:grpSpPr>
        <p:pic>
          <p:nvPicPr>
            <p:cNvPr id="10" name="Picture 10"/>
            <p:cNvPicPr>
              <a:picLocks noChangeAspect="1"/>
            </p:cNvPicPr>
            <p:nvPr/>
          </p:nvPicPr>
          <p:blipFill>
            <a:blip r:embed="rId2"/>
            <a:srcRect/>
            <a:stretch>
              <a:fillRect/>
            </a:stretch>
          </p:blipFill>
          <p:spPr>
            <a:xfrm>
              <a:off x="1292147" y="0"/>
              <a:ext cx="574897" cy="254000"/>
            </a:xfrm>
            <a:prstGeom prst="rect">
              <a:avLst/>
            </a:prstGeom>
          </p:spPr>
        </p:pic>
        <p:pic>
          <p:nvPicPr>
            <p:cNvPr id="11" name="Picture 11"/>
            <p:cNvPicPr>
              <a:picLocks noChangeAspect="1"/>
            </p:cNvPicPr>
            <p:nvPr/>
          </p:nvPicPr>
          <p:blipFill>
            <a:blip r:embed="rId2"/>
            <a:srcRect/>
            <a:stretch>
              <a:fillRect/>
            </a:stretch>
          </p:blipFill>
          <p:spPr>
            <a:xfrm rot="-10800000">
              <a:off x="0" y="0"/>
              <a:ext cx="574897" cy="254000"/>
            </a:xfrm>
            <a:prstGeom prst="rect">
              <a:avLst/>
            </a:prstGeom>
          </p:spPr>
        </p:pic>
      </p:grpSp>
      <p:sp>
        <p:nvSpPr>
          <p:cNvPr id="12" name="AutoShape 12"/>
          <p:cNvSpPr/>
          <p:nvPr/>
        </p:nvSpPr>
        <p:spPr>
          <a:xfrm>
            <a:off x="12311726" y="-108411"/>
            <a:ext cx="9525" cy="10503822"/>
          </a:xfrm>
          <a:prstGeom prst="rect">
            <a:avLst/>
          </a:prstGeom>
          <a:solidFill>
            <a:srgbClr val="FFFFFF"/>
          </a:solidFill>
        </p:spPr>
      </p:sp>
      <p:sp>
        <p:nvSpPr>
          <p:cNvPr id="13" name="AutoShape 13"/>
          <p:cNvSpPr/>
          <p:nvPr/>
        </p:nvSpPr>
        <p:spPr>
          <a:xfrm>
            <a:off x="0" y="9310955"/>
            <a:ext cx="18288000" cy="9525"/>
          </a:xfrm>
          <a:prstGeom prst="rect">
            <a:avLst/>
          </a:prstGeom>
          <a:solidFill>
            <a:srgbClr val="FFFFFF"/>
          </a:solidFill>
        </p:spPr>
      </p:sp>
      <p:pic>
        <p:nvPicPr>
          <p:cNvPr id="15" name="Picture 15"/>
          <p:cNvPicPr>
            <a:picLocks noChangeAspect="1"/>
          </p:cNvPicPr>
          <p:nvPr/>
        </p:nvPicPr>
        <p:blipFill>
          <a:blip r:embed="rId3"/>
          <a:srcRect/>
          <a:stretch>
            <a:fillRect/>
          </a:stretch>
        </p:blipFill>
        <p:spPr>
          <a:xfrm>
            <a:off x="14657602" y="7244412"/>
            <a:ext cx="854503" cy="794688"/>
          </a:xfrm>
          <a:prstGeom prst="rect">
            <a:avLst/>
          </a:prstGeom>
        </p:spPr>
      </p:pic>
      <p:pic>
        <p:nvPicPr>
          <p:cNvPr id="16" name="Picture 16"/>
          <p:cNvPicPr>
            <a:picLocks noChangeAspect="1"/>
          </p:cNvPicPr>
          <p:nvPr/>
        </p:nvPicPr>
        <p:blipFill>
          <a:blip r:embed="rId4"/>
          <a:srcRect/>
          <a:stretch>
            <a:fillRect/>
          </a:stretch>
        </p:blipFill>
        <p:spPr>
          <a:xfrm>
            <a:off x="1028700" y="1028700"/>
            <a:ext cx="453254" cy="453254"/>
          </a:xfrm>
          <a:prstGeom prst="rect">
            <a:avLst/>
          </a:prstGeom>
        </p:spPr>
      </p:pic>
      <p:sp>
        <p:nvSpPr>
          <p:cNvPr id="17" name="TextBox 17"/>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006</a:t>
            </a:r>
          </a:p>
        </p:txBody>
      </p:sp>
      <p:sp>
        <p:nvSpPr>
          <p:cNvPr id="3" name="Marcador de número de diapositiva 5">
            <a:extLst>
              <a:ext uri="{FF2B5EF4-FFF2-40B4-BE49-F238E27FC236}">
                <a16:creationId xmlns:a16="http://schemas.microsoft.com/office/drawing/2014/main" id="{4D623285-2971-2C2C-3D8D-ADA5E05AC83D}"/>
              </a:ext>
            </a:extLst>
          </p:cNvPr>
          <p:cNvSpPr>
            <a:spLocks noGrp="1"/>
          </p:cNvSpPr>
          <p:nvPr>
            <p:ph type="sldNum" sz="quarter" idx="12"/>
          </p:nvPr>
        </p:nvSpPr>
        <p:spPr/>
        <p:txBody>
          <a:bodyPr/>
          <a:lstStyle/>
          <a:p>
            <a:fld id="{B5CEABB6-07DC-46E8-9B57-56EC44A396E5}" type="slidenum">
              <a:rPr lang="es-ES" smtClean="0"/>
              <a:pPr/>
              <a:t>6</a:t>
            </a:fld>
            <a:endParaRPr lang="es-ES"/>
          </a:p>
        </p:txBody>
      </p:sp>
      <p:sp>
        <p:nvSpPr>
          <p:cNvPr id="4" name="Título 1">
            <a:extLst>
              <a:ext uri="{FF2B5EF4-FFF2-40B4-BE49-F238E27FC236}">
                <a16:creationId xmlns:a16="http://schemas.microsoft.com/office/drawing/2014/main" id="{23813CC9-1F97-46BE-EB7C-E6BF6EA0E451}"/>
              </a:ext>
            </a:extLst>
          </p:cNvPr>
          <p:cNvSpPr txBox="1">
            <a:spLocks/>
          </p:cNvSpPr>
          <p:nvPr/>
        </p:nvSpPr>
        <p:spPr>
          <a:xfrm>
            <a:off x="2999015" y="235405"/>
            <a:ext cx="4209222" cy="811424"/>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t> </a:t>
            </a:r>
          </a:p>
        </p:txBody>
      </p:sp>
      <p:sp>
        <p:nvSpPr>
          <p:cNvPr id="20" name="TextBox 12">
            <a:extLst>
              <a:ext uri="{FF2B5EF4-FFF2-40B4-BE49-F238E27FC236}">
                <a16:creationId xmlns:a16="http://schemas.microsoft.com/office/drawing/2014/main" id="{A0174219-E588-79C1-EEEB-897A6C17506B}"/>
              </a:ext>
            </a:extLst>
          </p:cNvPr>
          <p:cNvSpPr txBox="1"/>
          <p:nvPr/>
        </p:nvSpPr>
        <p:spPr>
          <a:xfrm rot="5400000">
            <a:off x="13119919" y="5661339"/>
            <a:ext cx="7962900"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133081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3370605" y="4008331"/>
            <a:ext cx="5925795" cy="700000"/>
          </a:xfrm>
          <a:prstGeom prst="rect">
            <a:avLst/>
          </a:prstGeom>
        </p:spPr>
        <p:txBody>
          <a:bodyPr wrap="square" lIns="0" tIns="0" rIns="0" bIns="0" rtlCol="0" anchor="t">
            <a:spAutoFit/>
          </a:bodyPr>
          <a:lstStyle/>
          <a:p>
            <a:pPr>
              <a:lnSpc>
                <a:spcPts val="2880"/>
              </a:lnSpc>
            </a:pPr>
            <a:r>
              <a:rPr lang="es-ES" sz="2000" dirty="0">
                <a:solidFill>
                  <a:srgbClr val="FFFFFF"/>
                </a:solidFill>
                <a:latin typeface="Lato"/>
              </a:rPr>
              <a:t>Status es una columna con tres posibles valores (</a:t>
            </a:r>
            <a:r>
              <a:rPr lang="es-ES" sz="2000" dirty="0" err="1">
                <a:solidFill>
                  <a:srgbClr val="FFFFFF"/>
                </a:solidFill>
                <a:latin typeface="Lato"/>
              </a:rPr>
              <a:t>released</a:t>
            </a:r>
            <a:r>
              <a:rPr lang="es-ES" sz="2000" dirty="0">
                <a:solidFill>
                  <a:srgbClr val="FFFFFF"/>
                </a:solidFill>
                <a:latin typeface="Lato"/>
              </a:rPr>
              <a:t>, </a:t>
            </a:r>
            <a:r>
              <a:rPr lang="es-ES" sz="2000" dirty="0" err="1">
                <a:solidFill>
                  <a:srgbClr val="FFFFFF"/>
                </a:solidFill>
                <a:latin typeface="Lato"/>
              </a:rPr>
              <a:t>rumored</a:t>
            </a:r>
            <a:r>
              <a:rPr lang="es-ES" sz="2000" dirty="0">
                <a:solidFill>
                  <a:srgbClr val="FFFFFF"/>
                </a:solidFill>
                <a:latin typeface="Lato"/>
              </a:rPr>
              <a:t>, </a:t>
            </a:r>
            <a:r>
              <a:rPr lang="es-ES" sz="2000" dirty="0" err="1">
                <a:solidFill>
                  <a:srgbClr val="FFFFFF"/>
                </a:solidFill>
                <a:latin typeface="Lato"/>
              </a:rPr>
              <a:t>post-production</a:t>
            </a:r>
            <a:r>
              <a:rPr lang="es-ES" sz="2000" dirty="0">
                <a:solidFill>
                  <a:srgbClr val="FFFFFF"/>
                </a:solidFill>
                <a:latin typeface="Lato"/>
              </a:rPr>
              <a:t>)</a:t>
            </a:r>
          </a:p>
        </p:txBody>
      </p:sp>
      <p:sp>
        <p:nvSpPr>
          <p:cNvPr id="7" name="TextBox 7"/>
          <p:cNvSpPr txBox="1"/>
          <p:nvPr/>
        </p:nvSpPr>
        <p:spPr>
          <a:xfrm>
            <a:off x="3489482" y="5275457"/>
            <a:ext cx="3615002" cy="1071897"/>
          </a:xfrm>
          <a:prstGeom prst="rect">
            <a:avLst/>
          </a:prstGeom>
        </p:spPr>
        <p:txBody>
          <a:bodyPr wrap="square" lIns="0" tIns="0" rIns="0" bIns="0" rtlCol="0" anchor="t">
            <a:spAutoFit/>
          </a:bodyPr>
          <a:lstStyle/>
          <a:p>
            <a:pPr>
              <a:lnSpc>
                <a:spcPts val="2880"/>
              </a:lnSpc>
            </a:pPr>
            <a:r>
              <a:rPr lang="es-ES" sz="1800" dirty="0">
                <a:solidFill>
                  <a:srgbClr val="FFFFFF"/>
                </a:solidFill>
                <a:latin typeface="Lato"/>
              </a:rPr>
              <a:t>Como solución, utilizamos el </a:t>
            </a:r>
            <a:r>
              <a:rPr lang="es-ES" sz="1800" dirty="0" err="1">
                <a:solidFill>
                  <a:srgbClr val="FFFFFF"/>
                </a:solidFill>
                <a:latin typeface="Lato"/>
              </a:rPr>
              <a:t>idStatus</a:t>
            </a:r>
            <a:r>
              <a:rPr lang="es-ES" sz="1800" dirty="0">
                <a:solidFill>
                  <a:srgbClr val="FFFFFF"/>
                </a:solidFill>
                <a:latin typeface="Lato"/>
              </a:rPr>
              <a:t> como llave foránea en Movie. </a:t>
            </a:r>
          </a:p>
        </p:txBody>
      </p:sp>
      <p:sp>
        <p:nvSpPr>
          <p:cNvPr id="11" name="TextBox 11"/>
          <p:cNvSpPr txBox="1"/>
          <p:nvPr/>
        </p:nvSpPr>
        <p:spPr>
          <a:xfrm>
            <a:off x="3370605" y="2100275"/>
            <a:ext cx="8516595" cy="1487010"/>
          </a:xfrm>
          <a:prstGeom prst="rect">
            <a:avLst/>
          </a:prstGeom>
        </p:spPr>
        <p:txBody>
          <a:bodyPr wrap="square" lIns="0" tIns="0" rIns="0" bIns="0" rtlCol="0" anchor="t">
            <a:spAutoFit/>
          </a:bodyPr>
          <a:lstStyle/>
          <a:p>
            <a:pPr>
              <a:lnSpc>
                <a:spcPts val="12480"/>
              </a:lnSpc>
            </a:pPr>
            <a:r>
              <a:rPr lang="en-US" sz="10400" dirty="0">
                <a:solidFill>
                  <a:srgbClr val="FF0000"/>
                </a:solidFill>
                <a:latin typeface="Big Shoulders Display Bold"/>
              </a:rPr>
              <a:t>STATUS</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007</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7</a:t>
            </a:fld>
            <a:endParaRPr lang="es-ES" noProof="0" dirty="0"/>
          </a:p>
        </p:txBody>
      </p:sp>
      <p:pic>
        <p:nvPicPr>
          <p:cNvPr id="24" name="Imagen 23">
            <a:extLst>
              <a:ext uri="{FF2B5EF4-FFF2-40B4-BE49-F238E27FC236}">
                <a16:creationId xmlns:a16="http://schemas.microsoft.com/office/drawing/2014/main" id="{1CC62671-4684-87FE-5119-38BE07738C5C}"/>
              </a:ext>
            </a:extLst>
          </p:cNvPr>
          <p:cNvPicPr>
            <a:picLocks noChangeAspect="1"/>
          </p:cNvPicPr>
          <p:nvPr/>
        </p:nvPicPr>
        <p:blipFill rotWithShape="1">
          <a:blip r:embed="rId4"/>
          <a:srcRect l="6995"/>
          <a:stretch/>
        </p:blipFill>
        <p:spPr>
          <a:xfrm>
            <a:off x="10527608" y="3668975"/>
            <a:ext cx="2471923" cy="3915321"/>
          </a:xfrm>
          <a:prstGeom prst="rect">
            <a:avLst/>
          </a:prstGeom>
        </p:spPr>
      </p:pic>
      <p:sp>
        <p:nvSpPr>
          <p:cNvPr id="25" name="TextBox 7">
            <a:extLst>
              <a:ext uri="{FF2B5EF4-FFF2-40B4-BE49-F238E27FC236}">
                <a16:creationId xmlns:a16="http://schemas.microsoft.com/office/drawing/2014/main" id="{591A21CF-D370-6612-BF82-F985F05DD0FC}"/>
              </a:ext>
            </a:extLst>
          </p:cNvPr>
          <p:cNvSpPr txBox="1"/>
          <p:nvPr/>
        </p:nvSpPr>
        <p:spPr>
          <a:xfrm rot="16200000">
            <a:off x="-2602439" y="5924153"/>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3370605" y="4066705"/>
            <a:ext cx="5925795" cy="700000"/>
          </a:xfrm>
          <a:prstGeom prst="rect">
            <a:avLst/>
          </a:prstGeom>
        </p:spPr>
        <p:txBody>
          <a:bodyPr wrap="square" lIns="0" tIns="0" rIns="0" bIns="0" rtlCol="0" anchor="t">
            <a:spAutoFit/>
          </a:bodyPr>
          <a:lstStyle/>
          <a:p>
            <a:pPr>
              <a:lnSpc>
                <a:spcPts val="2880"/>
              </a:lnSpc>
            </a:pPr>
            <a:r>
              <a:rPr lang="es-ES" sz="2000" dirty="0">
                <a:solidFill>
                  <a:srgbClr val="FFFFFF"/>
                </a:solidFill>
                <a:latin typeface="Lato"/>
              </a:rPr>
              <a:t>Original_language es una columna con el nombre del lenguaje original de la Movie. </a:t>
            </a:r>
          </a:p>
        </p:txBody>
      </p:sp>
      <p:sp>
        <p:nvSpPr>
          <p:cNvPr id="7" name="TextBox 7"/>
          <p:cNvSpPr txBox="1"/>
          <p:nvPr/>
        </p:nvSpPr>
        <p:spPr>
          <a:xfrm>
            <a:off x="3489482" y="5275457"/>
            <a:ext cx="3615002" cy="1071897"/>
          </a:xfrm>
          <a:prstGeom prst="rect">
            <a:avLst/>
          </a:prstGeom>
        </p:spPr>
        <p:txBody>
          <a:bodyPr wrap="square" lIns="0" tIns="0" rIns="0" bIns="0" rtlCol="0" anchor="t">
            <a:spAutoFit/>
          </a:bodyPr>
          <a:lstStyle/>
          <a:p>
            <a:pPr>
              <a:lnSpc>
                <a:spcPts val="2880"/>
              </a:lnSpc>
            </a:pPr>
            <a:r>
              <a:rPr lang="es-ES" sz="1800" dirty="0">
                <a:solidFill>
                  <a:srgbClr val="FFFFFF"/>
                </a:solidFill>
                <a:latin typeface="Lato"/>
              </a:rPr>
              <a:t>Como solución, utilizamos el </a:t>
            </a:r>
            <a:r>
              <a:rPr lang="es-ES" sz="1800" dirty="0" err="1">
                <a:solidFill>
                  <a:srgbClr val="FFFFFF"/>
                </a:solidFill>
                <a:latin typeface="Lato"/>
              </a:rPr>
              <a:t>nameStatus</a:t>
            </a:r>
            <a:r>
              <a:rPr lang="es-ES" sz="1800" dirty="0">
                <a:solidFill>
                  <a:srgbClr val="FFFFFF"/>
                </a:solidFill>
                <a:latin typeface="Lato"/>
              </a:rPr>
              <a:t> como llave foránea en Movie. </a:t>
            </a:r>
          </a:p>
        </p:txBody>
      </p:sp>
      <p:sp>
        <p:nvSpPr>
          <p:cNvPr id="11" name="TextBox 11"/>
          <p:cNvSpPr txBox="1"/>
          <p:nvPr/>
        </p:nvSpPr>
        <p:spPr>
          <a:xfrm>
            <a:off x="3370605" y="2022283"/>
            <a:ext cx="12174195" cy="1487010"/>
          </a:xfrm>
          <a:prstGeom prst="rect">
            <a:avLst/>
          </a:prstGeom>
        </p:spPr>
        <p:txBody>
          <a:bodyPr wrap="square" lIns="0" tIns="0" rIns="0" bIns="0" rtlCol="0" anchor="t">
            <a:spAutoFit/>
          </a:bodyPr>
          <a:lstStyle/>
          <a:p>
            <a:pPr>
              <a:lnSpc>
                <a:spcPts val="12480"/>
              </a:lnSpc>
            </a:pPr>
            <a:r>
              <a:rPr lang="en-US" sz="10400" dirty="0">
                <a:solidFill>
                  <a:srgbClr val="FF0000"/>
                </a:solidFill>
                <a:latin typeface="Big Shoulders Display Bold"/>
              </a:rPr>
              <a:t>ORIGINAL LANGUAGE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147547"/>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008</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8</a:t>
            </a:fld>
            <a:endParaRPr lang="es-ES" noProof="0" dirty="0"/>
          </a:p>
        </p:txBody>
      </p:sp>
      <p:sp>
        <p:nvSpPr>
          <p:cNvPr id="8" name="Marcador de número de diapositiva 5">
            <a:extLst>
              <a:ext uri="{FF2B5EF4-FFF2-40B4-BE49-F238E27FC236}">
                <a16:creationId xmlns:a16="http://schemas.microsoft.com/office/drawing/2014/main" id="{EF484B10-393B-C21B-5F20-907787B234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s-ES" smtClean="0"/>
              <a:pPr/>
              <a:t>8</a:t>
            </a:fld>
            <a:endParaRPr lang="es-ES"/>
          </a:p>
        </p:txBody>
      </p:sp>
      <p:pic>
        <p:nvPicPr>
          <p:cNvPr id="20" name="Imagen 19">
            <a:extLst>
              <a:ext uri="{FF2B5EF4-FFF2-40B4-BE49-F238E27FC236}">
                <a16:creationId xmlns:a16="http://schemas.microsoft.com/office/drawing/2014/main" id="{E2FEFA70-0BD5-0953-6288-2A9A9F5268CC}"/>
              </a:ext>
            </a:extLst>
          </p:cNvPr>
          <p:cNvPicPr>
            <a:picLocks noChangeAspect="1"/>
          </p:cNvPicPr>
          <p:nvPr/>
        </p:nvPicPr>
        <p:blipFill>
          <a:blip r:embed="rId4"/>
          <a:stretch>
            <a:fillRect/>
          </a:stretch>
        </p:blipFill>
        <p:spPr>
          <a:xfrm>
            <a:off x="12593590" y="3050537"/>
            <a:ext cx="3886199" cy="5591111"/>
          </a:xfrm>
          <a:prstGeom prst="rect">
            <a:avLst/>
          </a:prstGeom>
        </p:spPr>
      </p:pic>
      <p:sp>
        <p:nvSpPr>
          <p:cNvPr id="22" name="Título 1">
            <a:extLst>
              <a:ext uri="{FF2B5EF4-FFF2-40B4-BE49-F238E27FC236}">
                <a16:creationId xmlns:a16="http://schemas.microsoft.com/office/drawing/2014/main" id="{03F9B848-1915-8471-55CF-86637262B0BC}"/>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NORMALIZACION</a:t>
            </a:r>
            <a:endParaRPr lang="es-ES" sz="4800" dirty="0"/>
          </a:p>
        </p:txBody>
      </p:sp>
      <p:sp>
        <p:nvSpPr>
          <p:cNvPr id="23" name="TextBox 7">
            <a:extLst>
              <a:ext uri="{FF2B5EF4-FFF2-40B4-BE49-F238E27FC236}">
                <a16:creationId xmlns:a16="http://schemas.microsoft.com/office/drawing/2014/main" id="{A9D41781-1D97-F855-E3BC-12F0B4054A1D}"/>
              </a:ext>
            </a:extLst>
          </p:cNvPr>
          <p:cNvSpPr txBox="1"/>
          <p:nvPr/>
        </p:nvSpPr>
        <p:spPr>
          <a:xfrm rot="16200000">
            <a:off x="-2579650" y="5830921"/>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12530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4" name="TextBox 4"/>
          <p:cNvSpPr txBox="1"/>
          <p:nvPr/>
        </p:nvSpPr>
        <p:spPr>
          <a:xfrm>
            <a:off x="3370605" y="4066705"/>
            <a:ext cx="5925795" cy="700000"/>
          </a:xfrm>
          <a:prstGeom prst="rect">
            <a:avLst/>
          </a:prstGeom>
        </p:spPr>
        <p:txBody>
          <a:bodyPr wrap="square" lIns="0" tIns="0" rIns="0" bIns="0" rtlCol="0" anchor="t">
            <a:spAutoFit/>
          </a:bodyPr>
          <a:lstStyle/>
          <a:p>
            <a:pPr>
              <a:lnSpc>
                <a:spcPts val="2880"/>
              </a:lnSpc>
            </a:pPr>
            <a:r>
              <a:rPr lang="es-ES" sz="2000" dirty="0">
                <a:solidFill>
                  <a:srgbClr val="FFFFFF"/>
                </a:solidFill>
                <a:latin typeface="Lato"/>
              </a:rPr>
              <a:t>Genres contiene un </a:t>
            </a:r>
            <a:r>
              <a:rPr lang="es-ES" sz="2000" dirty="0" err="1">
                <a:solidFill>
                  <a:srgbClr val="FFFFFF"/>
                </a:solidFill>
                <a:latin typeface="Lato"/>
              </a:rPr>
              <a:t>String</a:t>
            </a:r>
            <a:r>
              <a:rPr lang="es-ES" sz="2000" dirty="0">
                <a:solidFill>
                  <a:srgbClr val="FFFFFF"/>
                </a:solidFill>
                <a:latin typeface="Lato"/>
              </a:rPr>
              <a:t> de géneros que puede contener 0 a n géneros</a:t>
            </a:r>
          </a:p>
        </p:txBody>
      </p:sp>
      <p:sp>
        <p:nvSpPr>
          <p:cNvPr id="7" name="TextBox 7"/>
          <p:cNvSpPr txBox="1"/>
          <p:nvPr/>
        </p:nvSpPr>
        <p:spPr>
          <a:xfrm>
            <a:off x="3489482" y="5275457"/>
            <a:ext cx="3615002" cy="1071897"/>
          </a:xfrm>
          <a:prstGeom prst="rect">
            <a:avLst/>
          </a:prstGeom>
        </p:spPr>
        <p:txBody>
          <a:bodyPr wrap="square" lIns="0" tIns="0" rIns="0" bIns="0" rtlCol="0" anchor="t">
            <a:spAutoFit/>
          </a:bodyPr>
          <a:lstStyle/>
          <a:p>
            <a:pPr>
              <a:lnSpc>
                <a:spcPts val="2880"/>
              </a:lnSpc>
            </a:pPr>
            <a:r>
              <a:rPr lang="es-ES" sz="1800" dirty="0">
                <a:solidFill>
                  <a:srgbClr val="FFFFFF"/>
                </a:solidFill>
                <a:latin typeface="Lato"/>
              </a:rPr>
              <a:t>Se soluciona con una tabla llamada </a:t>
            </a:r>
            <a:r>
              <a:rPr lang="es-ES" dirty="0" err="1">
                <a:solidFill>
                  <a:srgbClr val="FFFFFF"/>
                </a:solidFill>
                <a:latin typeface="Lato"/>
              </a:rPr>
              <a:t>movies</a:t>
            </a:r>
            <a:r>
              <a:rPr lang="es-ES" sz="1800" dirty="0" err="1">
                <a:solidFill>
                  <a:srgbClr val="FFFFFF"/>
                </a:solidFill>
                <a:latin typeface="Lato"/>
              </a:rPr>
              <a:t>_</a:t>
            </a:r>
            <a:r>
              <a:rPr lang="es-ES" dirty="0" err="1">
                <a:solidFill>
                  <a:srgbClr val="FFFFFF"/>
                </a:solidFill>
                <a:latin typeface="Lato"/>
              </a:rPr>
              <a:t>g</a:t>
            </a:r>
            <a:r>
              <a:rPr lang="es-ES" sz="1800" dirty="0" err="1">
                <a:solidFill>
                  <a:srgbClr val="FFFFFF"/>
                </a:solidFill>
                <a:latin typeface="Lato"/>
              </a:rPr>
              <a:t>enre</a:t>
            </a:r>
            <a:r>
              <a:rPr lang="es-ES" sz="1800" dirty="0">
                <a:solidFill>
                  <a:srgbClr val="FFFFFF"/>
                </a:solidFill>
                <a:latin typeface="Lato"/>
              </a:rPr>
              <a:t> utilizando la llave primaria de cada uno.</a:t>
            </a:r>
          </a:p>
        </p:txBody>
      </p:sp>
      <p:sp>
        <p:nvSpPr>
          <p:cNvPr id="11" name="TextBox 11"/>
          <p:cNvSpPr txBox="1"/>
          <p:nvPr/>
        </p:nvSpPr>
        <p:spPr>
          <a:xfrm>
            <a:off x="3370605" y="2022283"/>
            <a:ext cx="12174195" cy="1487010"/>
          </a:xfrm>
          <a:prstGeom prst="rect">
            <a:avLst/>
          </a:prstGeom>
        </p:spPr>
        <p:txBody>
          <a:bodyPr wrap="square" lIns="0" tIns="0" rIns="0" bIns="0" rtlCol="0" anchor="t">
            <a:spAutoFit/>
          </a:bodyPr>
          <a:lstStyle/>
          <a:p>
            <a:pPr>
              <a:lnSpc>
                <a:spcPts val="12480"/>
              </a:lnSpc>
            </a:pPr>
            <a:r>
              <a:rPr lang="en-US" sz="10400" dirty="0">
                <a:solidFill>
                  <a:srgbClr val="FF0000"/>
                </a:solidFill>
                <a:latin typeface="Big Shoulders Display Bold"/>
              </a:rPr>
              <a:t>GENRE</a:t>
            </a:r>
          </a:p>
        </p:txBody>
      </p:sp>
      <p:grpSp>
        <p:nvGrpSpPr>
          <p:cNvPr id="13" name="Group 13"/>
          <p:cNvGrpSpPr/>
          <p:nvPr/>
        </p:nvGrpSpPr>
        <p:grpSpPr>
          <a:xfrm>
            <a:off x="15859017" y="9529104"/>
            <a:ext cx="1400283" cy="190500"/>
            <a:chOff x="0" y="0"/>
            <a:chExt cx="1867044" cy="254000"/>
          </a:xfrm>
        </p:grpSpPr>
        <p:pic>
          <p:nvPicPr>
            <p:cNvPr id="14" name="Picture 14"/>
            <p:cNvPicPr>
              <a:picLocks noChangeAspect="1"/>
            </p:cNvPicPr>
            <p:nvPr/>
          </p:nvPicPr>
          <p:blipFill>
            <a:blip r:embed="rId2"/>
            <a:srcRect/>
            <a:stretch>
              <a:fillRect/>
            </a:stretch>
          </p:blipFill>
          <p:spPr>
            <a:xfrm>
              <a:off x="1292147" y="0"/>
              <a:ext cx="574897" cy="254000"/>
            </a:xfrm>
            <a:prstGeom prst="rect">
              <a:avLst/>
            </a:prstGeom>
          </p:spPr>
        </p:pic>
        <p:pic>
          <p:nvPicPr>
            <p:cNvPr id="15" name="Picture 15"/>
            <p:cNvPicPr>
              <a:picLocks noChangeAspect="1"/>
            </p:cNvPicPr>
            <p:nvPr/>
          </p:nvPicPr>
          <p:blipFill>
            <a:blip r:embed="rId2"/>
            <a:srcRect/>
            <a:stretch>
              <a:fillRect/>
            </a:stretch>
          </p:blipFill>
          <p:spPr>
            <a:xfrm rot="-10800000">
              <a:off x="0" y="0"/>
              <a:ext cx="574897" cy="254000"/>
            </a:xfrm>
            <a:prstGeom prst="rect">
              <a:avLst/>
            </a:prstGeom>
          </p:spPr>
        </p:pic>
      </p:grpSp>
      <p:sp>
        <p:nvSpPr>
          <p:cNvPr id="16" name="AutoShape 16"/>
          <p:cNvSpPr/>
          <p:nvPr/>
        </p:nvSpPr>
        <p:spPr>
          <a:xfrm>
            <a:off x="2248749" y="-108411"/>
            <a:ext cx="9525" cy="10503822"/>
          </a:xfrm>
          <a:prstGeom prst="rect">
            <a:avLst/>
          </a:prstGeom>
          <a:solidFill>
            <a:srgbClr val="FFFFFF"/>
          </a:solidFill>
        </p:spPr>
      </p:sp>
      <p:sp>
        <p:nvSpPr>
          <p:cNvPr id="17" name="AutoShape 17"/>
          <p:cNvSpPr/>
          <p:nvPr/>
        </p:nvSpPr>
        <p:spPr>
          <a:xfrm>
            <a:off x="2258274" y="9058275"/>
            <a:ext cx="18288000" cy="9525"/>
          </a:xfrm>
          <a:prstGeom prst="rect">
            <a:avLst/>
          </a:prstGeom>
          <a:solidFill>
            <a:srgbClr val="FFFFFF"/>
          </a:solidFill>
        </p:spPr>
      </p:sp>
      <p:pic>
        <p:nvPicPr>
          <p:cNvPr id="18" name="Picture 18"/>
          <p:cNvPicPr>
            <a:picLocks noChangeAspect="1"/>
          </p:cNvPicPr>
          <p:nvPr/>
        </p:nvPicPr>
        <p:blipFill>
          <a:blip r:embed="rId3"/>
          <a:srcRect/>
          <a:stretch>
            <a:fillRect/>
          </a:stretch>
        </p:blipFill>
        <p:spPr>
          <a:xfrm>
            <a:off x="933450" y="1028700"/>
            <a:ext cx="453254" cy="453254"/>
          </a:xfrm>
          <a:prstGeom prst="rect">
            <a:avLst/>
          </a:prstGeom>
        </p:spPr>
      </p:pic>
      <p:sp>
        <p:nvSpPr>
          <p:cNvPr id="19" name="TextBox 19"/>
          <p:cNvSpPr txBox="1"/>
          <p:nvPr/>
        </p:nvSpPr>
        <p:spPr>
          <a:xfrm>
            <a:off x="16479789" y="1078368"/>
            <a:ext cx="1124259" cy="795553"/>
          </a:xfrm>
          <a:prstGeom prst="rect">
            <a:avLst/>
          </a:prstGeom>
        </p:spPr>
        <p:txBody>
          <a:bodyPr lIns="0" tIns="0" rIns="0" bIns="0" rtlCol="0" anchor="t">
            <a:spAutoFit/>
          </a:bodyPr>
          <a:lstStyle/>
          <a:p>
            <a:pPr algn="ctr">
              <a:lnSpc>
                <a:spcPts val="6160"/>
              </a:lnSpc>
            </a:pPr>
            <a:r>
              <a:rPr lang="en-US" sz="5600" dirty="0">
                <a:solidFill>
                  <a:srgbClr val="FFFFFF"/>
                </a:solidFill>
                <a:latin typeface="Big Shoulders Display"/>
              </a:rPr>
              <a:t>009</a:t>
            </a:r>
          </a:p>
        </p:txBody>
      </p:sp>
      <p:sp>
        <p:nvSpPr>
          <p:cNvPr id="21" name="Marcador de número de diapositiva 5">
            <a:extLst>
              <a:ext uri="{FF2B5EF4-FFF2-40B4-BE49-F238E27FC236}">
                <a16:creationId xmlns:a16="http://schemas.microsoft.com/office/drawing/2014/main" id="{151E1DCB-5F3D-A59F-3A3B-AD3C3561CECA}"/>
              </a:ext>
            </a:extLst>
          </p:cNvPr>
          <p:cNvSpPr>
            <a:spLocks noGrp="1"/>
          </p:cNvSpPr>
          <p:nvPr>
            <p:ph type="sldNum" sz="quarter" idx="12"/>
          </p:nvPr>
        </p:nvSpPr>
        <p:spPr/>
        <p:txBody>
          <a:bodyPr/>
          <a:lstStyle/>
          <a:p>
            <a:fld id="{B5CEABB6-07DC-46E8-9B57-56EC44A396E5}" type="slidenum">
              <a:rPr lang="es-ES" noProof="0" smtClean="0"/>
              <a:pPr/>
              <a:t>9</a:t>
            </a:fld>
            <a:endParaRPr lang="es-ES" noProof="0" dirty="0"/>
          </a:p>
        </p:txBody>
      </p:sp>
      <p:sp>
        <p:nvSpPr>
          <p:cNvPr id="8" name="Marcador de número de diapositiva 5">
            <a:extLst>
              <a:ext uri="{FF2B5EF4-FFF2-40B4-BE49-F238E27FC236}">
                <a16:creationId xmlns:a16="http://schemas.microsoft.com/office/drawing/2014/main" id="{EF484B10-393B-C21B-5F20-907787B2343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s-ES" smtClean="0"/>
              <a:pPr/>
              <a:t>9</a:t>
            </a:fld>
            <a:endParaRPr lang="es-ES"/>
          </a:p>
        </p:txBody>
      </p:sp>
      <p:pic>
        <p:nvPicPr>
          <p:cNvPr id="3" name="Imagen 2">
            <a:extLst>
              <a:ext uri="{FF2B5EF4-FFF2-40B4-BE49-F238E27FC236}">
                <a16:creationId xmlns:a16="http://schemas.microsoft.com/office/drawing/2014/main" id="{032D9B0C-6980-5B84-FADA-3FCF82C592BC}"/>
              </a:ext>
            </a:extLst>
          </p:cNvPr>
          <p:cNvPicPr>
            <a:picLocks noChangeAspect="1"/>
          </p:cNvPicPr>
          <p:nvPr/>
        </p:nvPicPr>
        <p:blipFill>
          <a:blip r:embed="rId4"/>
          <a:stretch>
            <a:fillRect/>
          </a:stretch>
        </p:blipFill>
        <p:spPr>
          <a:xfrm>
            <a:off x="10808956" y="4231861"/>
            <a:ext cx="6019171" cy="3228464"/>
          </a:xfrm>
          <a:prstGeom prst="rect">
            <a:avLst/>
          </a:prstGeom>
        </p:spPr>
      </p:pic>
      <p:sp>
        <p:nvSpPr>
          <p:cNvPr id="5" name="Título 1">
            <a:extLst>
              <a:ext uri="{FF2B5EF4-FFF2-40B4-BE49-F238E27FC236}">
                <a16:creationId xmlns:a16="http://schemas.microsoft.com/office/drawing/2014/main" id="{B4766304-8958-B911-BF6B-8A47046E522E}"/>
              </a:ext>
            </a:extLst>
          </p:cNvPr>
          <p:cNvSpPr txBox="1">
            <a:spLocks/>
          </p:cNvSpPr>
          <p:nvPr/>
        </p:nvSpPr>
        <p:spPr>
          <a:xfrm>
            <a:off x="2651439" y="203634"/>
            <a:ext cx="4342904" cy="1129461"/>
          </a:xfrm>
          <a:prstGeom prst="rect">
            <a:avLst/>
          </a:prstGeom>
        </p:spPr>
        <p:txBody>
          <a:bodyPr vert="horz" lIns="137160" tIns="68580" rIns="137160" bIns="68580" rtlCol="0" anchor="b">
            <a:normAutofit/>
          </a:bodyPr>
          <a:lstStyle>
            <a:lvl1pPr algn="ctr" defTabSz="914400" rtl="0" eaLnBrk="1" latinLnBrk="0" hangingPunct="1">
              <a:lnSpc>
                <a:spcPct val="90000"/>
              </a:lnSpc>
              <a:spcBef>
                <a:spcPct val="0"/>
              </a:spcBef>
              <a:buNone/>
              <a:defRPr sz="4400" b="1" kern="1200">
                <a:solidFill>
                  <a:schemeClr val="accent4"/>
                </a:solidFill>
                <a:latin typeface="+mj-lt"/>
                <a:ea typeface="+mj-ea"/>
                <a:cs typeface="+mj-cs"/>
              </a:defRPr>
            </a:lvl1pPr>
          </a:lstStyle>
          <a:p>
            <a:r>
              <a:rPr lang="es-ES" sz="4800" dirty="0">
                <a:solidFill>
                  <a:srgbClr val="FF0000"/>
                </a:solidFill>
                <a:latin typeface="Big Shoulders Display Bold" panose="020B0604020202020204" charset="0"/>
              </a:rPr>
              <a:t>NORMALIZACION</a:t>
            </a:r>
            <a:endParaRPr lang="es-ES" sz="4800" dirty="0"/>
          </a:p>
        </p:txBody>
      </p:sp>
      <p:sp>
        <p:nvSpPr>
          <p:cNvPr id="6" name="TextBox 7">
            <a:extLst>
              <a:ext uri="{FF2B5EF4-FFF2-40B4-BE49-F238E27FC236}">
                <a16:creationId xmlns:a16="http://schemas.microsoft.com/office/drawing/2014/main" id="{19727DC3-2DBE-63F3-02A2-7F630AA30C38}"/>
              </a:ext>
            </a:extLst>
          </p:cNvPr>
          <p:cNvSpPr txBox="1"/>
          <p:nvPr/>
        </p:nvSpPr>
        <p:spPr>
          <a:xfrm rot="16200000">
            <a:off x="-2502153" y="5873339"/>
            <a:ext cx="7924052" cy="230576"/>
          </a:xfrm>
          <a:prstGeom prst="rect">
            <a:avLst/>
          </a:prstGeom>
        </p:spPr>
        <p:txBody>
          <a:bodyPr wrap="square" lIns="0" tIns="0" rIns="0" bIns="0" rtlCol="0" anchor="t">
            <a:spAutoFit/>
          </a:bodyPr>
          <a:lstStyle/>
          <a:p>
            <a:pPr>
              <a:lnSpc>
                <a:spcPts val="1959"/>
              </a:lnSpc>
            </a:pPr>
            <a:r>
              <a:rPr lang="en-US" sz="1400" spc="49" dirty="0">
                <a:solidFill>
                  <a:srgbClr val="FFFFFF"/>
                </a:solidFill>
                <a:latin typeface="Lato"/>
              </a:rPr>
              <a:t>UNIVERSIDAD TECNICA PARTICULAR DE LOJA- FUNDAMENTO DE BASE DE DATOS</a:t>
            </a:r>
          </a:p>
        </p:txBody>
      </p:sp>
    </p:spTree>
    <p:extLst>
      <p:ext uri="{BB962C8B-B14F-4D97-AF65-F5344CB8AC3E}">
        <p14:creationId xmlns:p14="http://schemas.microsoft.com/office/powerpoint/2010/main" val="426915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3148</TotalTime>
  <Words>673</Words>
  <Application>Microsoft Office PowerPoint</Application>
  <PresentationFormat>Personalizado</PresentationFormat>
  <Paragraphs>123</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Big Shoulders Display Bold</vt:lpstr>
      <vt:lpstr>Lato Bold</vt:lpstr>
      <vt:lpstr>Lato</vt:lpstr>
      <vt:lpstr>Calibri</vt:lpstr>
      <vt:lpstr>Arial</vt:lpstr>
      <vt:lpstr>Big Shoulders Display</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White Dark Illustration Social Science Class Education Presentation</dc:title>
  <dc:creator>Rogelio Bucktron</dc:creator>
  <cp:lastModifiedBy>JEAN PAUL PANAMITO RUEDA</cp:lastModifiedBy>
  <cp:revision>13</cp:revision>
  <dcterms:created xsi:type="dcterms:W3CDTF">2006-08-16T00:00:00Z</dcterms:created>
  <dcterms:modified xsi:type="dcterms:W3CDTF">2023-02-10T15:24:47Z</dcterms:modified>
  <dc:identifier>DAECH7Y9vkE</dc:identifier>
</cp:coreProperties>
</file>