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
      <p:font typeface="Maven Pro"/>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avenPro-bold.fntdata"/><Relationship Id="rId27"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172bb0c53f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172bb0c53f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172bb0c53f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172bb0c53f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173b561c9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173b561c9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185ef6d8a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185ef6d8a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172bb0c53f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172bb0c53f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172bb0c53f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172bb0c53f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172bb0c53f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172bb0c53f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172bb0c53f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172bb0c53f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172bb0c53f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172bb0c53f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72bb0c53f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72bb0c53f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172bb0c53f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172bb0c53f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172bb0c53f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172bb0c53f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172bb0c53f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172bb0c53f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173b561c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173b561c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172bb0c53f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172bb0c53f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173b561c9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173b561c9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programacion.net/articulo/patrones_de_diseno_xiii_patrones_estructurales_proxy_1016" TargetMode="External"/><Relationship Id="rId4" Type="http://schemas.openxmlformats.org/officeDocument/2006/relationships/hyperlink" Target="https://www.ecured.cu/Proxy_(Patr%C3%B3n_de_dise%C3%B1o)#Consecuencias" TargetMode="External"/><Relationship Id="rId5" Type="http://schemas.openxmlformats.org/officeDocument/2006/relationships/hyperlink" Target="https://pharos.sh/el-patron-de-diseno-de-proxy-en-java/" TargetMode="External"/><Relationship Id="rId6" Type="http://schemas.openxmlformats.org/officeDocument/2006/relationships/hyperlink" Target="https://programmerclick.com/article/1723156107/#7__165" TargetMode="External"/><Relationship Id="rId7" Type="http://schemas.openxmlformats.org/officeDocument/2006/relationships/hyperlink" Target="https://programmerclick.com/article/1723156107/#7__165" TargetMode="External"/><Relationship Id="rId8" Type="http://schemas.openxmlformats.org/officeDocument/2006/relationships/hyperlink" Target="http://patronestructuralesyalgomas.blogspot.com/2009/05/patron-proxy.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13"/>
          <p:cNvPicPr preferRelativeResize="0"/>
          <p:nvPr/>
        </p:nvPicPr>
        <p:blipFill>
          <a:blip r:embed="rId3">
            <a:alphaModFix/>
          </a:blip>
          <a:stretch>
            <a:fillRect/>
          </a:stretch>
        </p:blipFill>
        <p:spPr>
          <a:xfrm>
            <a:off x="3535875" y="1013125"/>
            <a:ext cx="2941900" cy="2941900"/>
          </a:xfrm>
          <a:prstGeom prst="rect">
            <a:avLst/>
          </a:prstGeom>
          <a:noFill/>
          <a:ln>
            <a:noFill/>
          </a:ln>
        </p:spPr>
      </p:pic>
      <p:sp>
        <p:nvSpPr>
          <p:cNvPr id="278" name="Google Shape;278;p1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PROBLEMA</a:t>
            </a:r>
            <a:endParaRPr b="1"/>
          </a:p>
        </p:txBody>
      </p:sp>
      <p:sp>
        <p:nvSpPr>
          <p:cNvPr id="279" name="Google Shape;279;p13"/>
          <p:cNvSpPr txBox="1"/>
          <p:nvPr>
            <p:ph idx="1" type="body"/>
          </p:nvPr>
        </p:nvSpPr>
        <p:spPr>
          <a:xfrm>
            <a:off x="1201350" y="1300950"/>
            <a:ext cx="70305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 sz="1900"/>
              <a:t>La </a:t>
            </a:r>
            <a:r>
              <a:rPr lang="es" sz="1900"/>
              <a:t>biblioteca</a:t>
            </a:r>
            <a:r>
              <a:rPr lang="es" sz="1900"/>
              <a:t> de la Universidad </a:t>
            </a:r>
            <a:r>
              <a:rPr lang="es" sz="1900"/>
              <a:t>requiere</a:t>
            </a:r>
            <a:r>
              <a:rPr lang="es" sz="1900"/>
              <a:t> mostrar la lista de libros actuales, se requiere </a:t>
            </a:r>
            <a:r>
              <a:rPr lang="es" sz="1900"/>
              <a:t>además</a:t>
            </a:r>
            <a:r>
              <a:rPr lang="es" sz="1900"/>
              <a:t> que pueda ser visible la portada del libro para que el usuario identifique </a:t>
            </a:r>
            <a:r>
              <a:rPr lang="es" sz="1900"/>
              <a:t>más</a:t>
            </a:r>
            <a:r>
              <a:rPr lang="es" sz="1900"/>
              <a:t> </a:t>
            </a:r>
            <a:r>
              <a:rPr lang="es" sz="1900"/>
              <a:t>fácil</a:t>
            </a:r>
            <a:r>
              <a:rPr lang="es" sz="1900"/>
              <a:t> el requerido, al momento de cargar la información de los libros el sistema demora un poco en mostrar la lista, los estudiantes van </a:t>
            </a:r>
            <a:r>
              <a:rPr lang="es" sz="1900"/>
              <a:t>constantemente</a:t>
            </a:r>
            <a:r>
              <a:rPr lang="es" sz="1900"/>
              <a:t> a buscar los libros y tienen un percepción de que el sistema es demasiado lento.</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IMPLEMENTACIÓN</a:t>
            </a:r>
            <a:endParaRPr b="1"/>
          </a:p>
        </p:txBody>
      </p:sp>
      <p:sp>
        <p:nvSpPr>
          <p:cNvPr id="343" name="Google Shape;343;p22"/>
          <p:cNvSpPr txBox="1"/>
          <p:nvPr>
            <p:ph idx="1" type="body"/>
          </p:nvPr>
        </p:nvSpPr>
        <p:spPr>
          <a:xfrm>
            <a:off x="1235600" y="1695350"/>
            <a:ext cx="7098600" cy="2836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500"/>
              <a:t>1 - Crear una interfaz Subject que defina toda la funcionalidad que nuestro objeto ha de proveer. Esta interfaz debe ser implementada por el objeto real.</a:t>
            </a:r>
            <a:endParaRPr sz="1500"/>
          </a:p>
          <a:p>
            <a:pPr indent="0" lvl="0" marL="0" rtl="0" algn="just">
              <a:spcBef>
                <a:spcPts val="1200"/>
              </a:spcBef>
              <a:spcAft>
                <a:spcPts val="0"/>
              </a:spcAft>
              <a:buNone/>
            </a:pPr>
            <a:r>
              <a:rPr lang="es" sz="1500"/>
              <a:t>2 -  Crea implementación de objeto real</a:t>
            </a:r>
            <a:endParaRPr sz="1500"/>
          </a:p>
          <a:p>
            <a:pPr indent="0" lvl="0" marL="0" rtl="0" algn="just">
              <a:spcBef>
                <a:spcPts val="1200"/>
              </a:spcBef>
              <a:spcAft>
                <a:spcPts val="0"/>
              </a:spcAft>
              <a:buNone/>
            </a:pPr>
            <a:r>
              <a:rPr lang="es" sz="1500"/>
              <a:t>3 - Implementar una nueva clase Proxy con la misma interfaz de un objeto de servicio, la cual mantiene una referencia al objeto real, que implementará la interfaz Subject.</a:t>
            </a:r>
            <a:endParaRPr sz="1500"/>
          </a:p>
          <a:p>
            <a:pPr indent="0" lvl="0" marL="0" rtl="0" algn="l">
              <a:spcBef>
                <a:spcPts val="1200"/>
              </a:spcBef>
              <a:spcAft>
                <a:spcPts val="0"/>
              </a:spcAft>
              <a:buNone/>
            </a:pPr>
            <a:r>
              <a:rPr lang="es" sz="1500"/>
              <a:t>4 - Pasar a todos los clientes el Proxy del objeto de servicio (objeto original).</a:t>
            </a:r>
            <a:endParaRPr sz="1500"/>
          </a:p>
          <a:p>
            <a:pPr indent="0" lvl="0" marL="0" rtl="0" algn="l">
              <a:spcBef>
                <a:spcPts val="1200"/>
              </a:spcBef>
              <a:spcAft>
                <a:spcPts val="1200"/>
              </a:spcAft>
              <a:buNone/>
            </a:pPr>
            <a:r>
              <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SOLUCIÓN</a:t>
            </a:r>
            <a:endParaRPr/>
          </a:p>
        </p:txBody>
      </p:sp>
      <p:sp>
        <p:nvSpPr>
          <p:cNvPr id="349" name="Google Shape;349;p23"/>
          <p:cNvSpPr txBox="1"/>
          <p:nvPr>
            <p:ph idx="1" type="body"/>
          </p:nvPr>
        </p:nvSpPr>
        <p:spPr>
          <a:xfrm>
            <a:off x="6571225" y="4332525"/>
            <a:ext cx="2116800" cy="339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852"/>
              <a:buNone/>
            </a:pPr>
            <a:r>
              <a:rPr b="1" lang="es" sz="1307"/>
              <a:t>DIAGRAMA DE CLASES</a:t>
            </a:r>
            <a:endParaRPr b="1" sz="1307"/>
          </a:p>
        </p:txBody>
      </p:sp>
      <p:pic>
        <p:nvPicPr>
          <p:cNvPr id="350" name="Google Shape;350;p23"/>
          <p:cNvPicPr preferRelativeResize="0"/>
          <p:nvPr/>
        </p:nvPicPr>
        <p:blipFill>
          <a:blip r:embed="rId3">
            <a:alphaModFix/>
          </a:blip>
          <a:stretch>
            <a:fillRect/>
          </a:stretch>
        </p:blipFill>
        <p:spPr>
          <a:xfrm>
            <a:off x="2344838" y="1139500"/>
            <a:ext cx="4948421" cy="3240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SOLUCIÓN</a:t>
            </a:r>
            <a:endParaRPr/>
          </a:p>
        </p:txBody>
      </p:sp>
      <p:sp>
        <p:nvSpPr>
          <p:cNvPr id="356" name="Google Shape;356;p24"/>
          <p:cNvSpPr txBox="1"/>
          <p:nvPr>
            <p:ph idx="1" type="body"/>
          </p:nvPr>
        </p:nvSpPr>
        <p:spPr>
          <a:xfrm>
            <a:off x="6147400" y="4332525"/>
            <a:ext cx="2540700" cy="339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852"/>
              <a:buNone/>
            </a:pPr>
            <a:r>
              <a:rPr b="1" lang="es" sz="1307"/>
              <a:t>DIAGRAMA DE SECUENCIA</a:t>
            </a:r>
            <a:endParaRPr b="1" sz="1307"/>
          </a:p>
        </p:txBody>
      </p:sp>
      <p:pic>
        <p:nvPicPr>
          <p:cNvPr id="357" name="Google Shape;357;p24"/>
          <p:cNvPicPr preferRelativeResize="0"/>
          <p:nvPr/>
        </p:nvPicPr>
        <p:blipFill>
          <a:blip r:embed="rId3">
            <a:alphaModFix/>
          </a:blip>
          <a:stretch>
            <a:fillRect/>
          </a:stretch>
        </p:blipFill>
        <p:spPr>
          <a:xfrm>
            <a:off x="1685838" y="1343100"/>
            <a:ext cx="6266426" cy="291654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PATRONES RELACIONADOS</a:t>
            </a:r>
            <a:endParaRPr b="1"/>
          </a:p>
        </p:txBody>
      </p:sp>
      <p:sp>
        <p:nvSpPr>
          <p:cNvPr id="363" name="Google Shape;363;p25"/>
          <p:cNvSpPr/>
          <p:nvPr/>
        </p:nvSpPr>
        <p:spPr>
          <a:xfrm>
            <a:off x="900125" y="1573025"/>
            <a:ext cx="2658900" cy="140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t>ADAPTER</a:t>
            </a:r>
            <a:endParaRPr b="1"/>
          </a:p>
          <a:p>
            <a:pPr indent="0" lvl="0" marL="0" rtl="0" algn="just">
              <a:spcBef>
                <a:spcPts val="0"/>
              </a:spcBef>
              <a:spcAft>
                <a:spcPts val="0"/>
              </a:spcAft>
              <a:buNone/>
            </a:pPr>
            <a:r>
              <a:rPr lang="es"/>
              <a:t>E</a:t>
            </a:r>
            <a:r>
              <a:rPr lang="es"/>
              <a:t>s un patrón de diseño estructural que permite la colaboración entre objetos con interfaces incompatibles</a:t>
            </a:r>
            <a:endParaRPr/>
          </a:p>
        </p:txBody>
      </p:sp>
      <p:sp>
        <p:nvSpPr>
          <p:cNvPr id="364" name="Google Shape;364;p25"/>
          <p:cNvSpPr/>
          <p:nvPr/>
        </p:nvSpPr>
        <p:spPr>
          <a:xfrm>
            <a:off x="4122575" y="1495900"/>
            <a:ext cx="2767500" cy="154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t>FACADE</a:t>
            </a:r>
            <a:endParaRPr b="1"/>
          </a:p>
          <a:p>
            <a:pPr indent="0" lvl="0" marL="0" rtl="0" algn="just">
              <a:spcBef>
                <a:spcPts val="0"/>
              </a:spcBef>
              <a:spcAft>
                <a:spcPts val="0"/>
              </a:spcAft>
              <a:buNone/>
            </a:pPr>
            <a:r>
              <a:rPr lang="es"/>
              <a:t>Es un patrón de diseño estructural que proporciona una interfaz simplificada a una biblioteca, un framework o cualquier otro grupo complejo de clases</a:t>
            </a:r>
            <a:endParaRPr/>
          </a:p>
        </p:txBody>
      </p:sp>
      <p:sp>
        <p:nvSpPr>
          <p:cNvPr id="365" name="Google Shape;365;p25"/>
          <p:cNvSpPr/>
          <p:nvPr/>
        </p:nvSpPr>
        <p:spPr>
          <a:xfrm>
            <a:off x="4843475" y="3540350"/>
            <a:ext cx="3779100" cy="140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t>DECORATOR</a:t>
            </a:r>
            <a:endParaRPr b="1"/>
          </a:p>
          <a:p>
            <a:pPr indent="0" lvl="0" marL="0" rtl="0" algn="just">
              <a:spcBef>
                <a:spcPts val="0"/>
              </a:spcBef>
              <a:spcAft>
                <a:spcPts val="0"/>
              </a:spcAft>
              <a:buNone/>
            </a:pPr>
            <a:r>
              <a:rPr lang="es"/>
              <a:t>Decorator es un patrón de diseño estructural que te permite añadir funcionalidades a objetos colocando estos objetos dentro de objetos encapsuladores especiales que contienen estas funcionalidades</a:t>
            </a:r>
            <a:endParaRPr/>
          </a:p>
        </p:txBody>
      </p:sp>
      <p:sp>
        <p:nvSpPr>
          <p:cNvPr id="366" name="Google Shape;366;p25"/>
          <p:cNvSpPr/>
          <p:nvPr/>
        </p:nvSpPr>
        <p:spPr>
          <a:xfrm>
            <a:off x="2096675" y="3620925"/>
            <a:ext cx="2025900" cy="632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lt2"/>
                </a:solidFill>
              </a:rPr>
              <a:t>PROXY</a:t>
            </a:r>
            <a:endParaRPr b="1">
              <a:solidFill>
                <a:schemeClr val="lt2"/>
              </a:solidFill>
            </a:endParaRPr>
          </a:p>
        </p:txBody>
      </p:sp>
      <p:cxnSp>
        <p:nvCxnSpPr>
          <p:cNvPr id="367" name="Google Shape;367;p25"/>
          <p:cNvCxnSpPr>
            <a:stCxn id="366" idx="3"/>
            <a:endCxn id="365" idx="0"/>
          </p:cNvCxnSpPr>
          <p:nvPr/>
        </p:nvCxnSpPr>
        <p:spPr>
          <a:xfrm flipH="1" rot="10800000">
            <a:off x="4122575" y="3540375"/>
            <a:ext cx="2610600" cy="396600"/>
          </a:xfrm>
          <a:prstGeom prst="curvedConnector4">
            <a:avLst>
              <a:gd fmla="val 13807" name="adj1"/>
              <a:gd fmla="val 160048" name="adj2"/>
            </a:avLst>
          </a:prstGeom>
          <a:noFill/>
          <a:ln cap="flat" cmpd="sng" w="9525">
            <a:solidFill>
              <a:schemeClr val="dk2"/>
            </a:solidFill>
            <a:prstDash val="solid"/>
            <a:round/>
            <a:headEnd len="med" w="med" type="none"/>
            <a:tailEnd len="med" w="med" type="none"/>
          </a:ln>
        </p:spPr>
      </p:cxnSp>
      <p:cxnSp>
        <p:nvCxnSpPr>
          <p:cNvPr id="368" name="Google Shape;368;p25"/>
          <p:cNvCxnSpPr>
            <a:stCxn id="366" idx="0"/>
            <a:endCxn id="364" idx="2"/>
          </p:cNvCxnSpPr>
          <p:nvPr/>
        </p:nvCxnSpPr>
        <p:spPr>
          <a:xfrm rot="-5400000">
            <a:off x="4017125" y="2131725"/>
            <a:ext cx="581700" cy="2396700"/>
          </a:xfrm>
          <a:prstGeom prst="curvedConnector3">
            <a:avLst>
              <a:gd fmla="val 50011" name="adj1"/>
            </a:avLst>
          </a:prstGeom>
          <a:noFill/>
          <a:ln cap="flat" cmpd="sng" w="9525">
            <a:solidFill>
              <a:schemeClr val="dk2"/>
            </a:solidFill>
            <a:prstDash val="solid"/>
            <a:round/>
            <a:headEnd len="med" w="med" type="none"/>
            <a:tailEnd len="med" w="med" type="none"/>
          </a:ln>
        </p:spPr>
      </p:cxnSp>
      <p:cxnSp>
        <p:nvCxnSpPr>
          <p:cNvPr id="369" name="Google Shape;369;p25"/>
          <p:cNvCxnSpPr>
            <a:stCxn id="366" idx="1"/>
            <a:endCxn id="363" idx="2"/>
          </p:cNvCxnSpPr>
          <p:nvPr/>
        </p:nvCxnSpPr>
        <p:spPr>
          <a:xfrm flipH="1" rot="10800000">
            <a:off x="2096675" y="2978775"/>
            <a:ext cx="132900" cy="958200"/>
          </a:xfrm>
          <a:prstGeom prst="curvedConnector4">
            <a:avLst>
              <a:gd fmla="val -179176" name="adj1"/>
              <a:gd fmla="val 66489" name="adj2"/>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6"/>
          <p:cNvSpPr txBox="1"/>
          <p:nvPr>
            <p:ph type="title"/>
          </p:nvPr>
        </p:nvSpPr>
        <p:spPr>
          <a:xfrm>
            <a:off x="1303800" y="7597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USOS CONOCIDOS</a:t>
            </a:r>
            <a:endParaRPr b="1"/>
          </a:p>
        </p:txBody>
      </p:sp>
      <p:sp>
        <p:nvSpPr>
          <p:cNvPr id="375" name="Google Shape;375;p26"/>
          <p:cNvSpPr txBox="1"/>
          <p:nvPr>
            <p:ph idx="1" type="body"/>
          </p:nvPr>
        </p:nvSpPr>
        <p:spPr>
          <a:xfrm>
            <a:off x="1056750" y="1636425"/>
            <a:ext cx="7030500" cy="2589900"/>
          </a:xfrm>
          <a:prstGeom prst="rect">
            <a:avLst/>
          </a:prstGeom>
        </p:spPr>
        <p:txBody>
          <a:bodyPr anchorCtr="0" anchor="t" bIns="91425" lIns="91425" spcFirstLastPara="1" rIns="91425" wrap="square" tIns="91425">
            <a:normAutofit fontScale="25000" lnSpcReduction="20000"/>
          </a:bodyPr>
          <a:lstStyle/>
          <a:p>
            <a:pPr indent="0" lvl="0" marL="0" marR="0" rtl="0" algn="just">
              <a:lnSpc>
                <a:spcPct val="115000"/>
              </a:lnSpc>
              <a:spcBef>
                <a:spcPts val="0"/>
              </a:spcBef>
              <a:spcAft>
                <a:spcPts val="0"/>
              </a:spcAft>
              <a:buNone/>
            </a:pPr>
            <a:r>
              <a:t/>
            </a:r>
            <a:endParaRPr b="1" i="1" sz="6400">
              <a:solidFill>
                <a:srgbClr val="444444"/>
              </a:solidFill>
              <a:highlight>
                <a:srgbClr val="FFFFFF"/>
              </a:highlight>
            </a:endParaRPr>
          </a:p>
          <a:p>
            <a:pPr indent="0" lvl="0" marL="0" marR="0" rtl="0" algn="just">
              <a:lnSpc>
                <a:spcPct val="115000"/>
              </a:lnSpc>
              <a:spcBef>
                <a:spcPts val="1200"/>
              </a:spcBef>
              <a:spcAft>
                <a:spcPts val="0"/>
              </a:spcAft>
              <a:buNone/>
            </a:pPr>
            <a:r>
              <a:rPr b="1" i="1" lang="es" sz="6400">
                <a:solidFill>
                  <a:srgbClr val="444444"/>
                </a:solidFill>
                <a:highlight>
                  <a:srgbClr val="FFFFFF"/>
                </a:highlight>
              </a:rPr>
              <a:t>Web Service Proxy IBM</a:t>
            </a:r>
            <a:endParaRPr b="1" i="1" sz="6400">
              <a:solidFill>
                <a:srgbClr val="444444"/>
              </a:solidFill>
              <a:highlight>
                <a:srgbClr val="FFFFFF"/>
              </a:highlight>
            </a:endParaRPr>
          </a:p>
          <a:p>
            <a:pPr indent="0" lvl="0" marL="0" marR="0" rtl="0" algn="just">
              <a:lnSpc>
                <a:spcPct val="115000"/>
              </a:lnSpc>
              <a:spcBef>
                <a:spcPts val="1200"/>
              </a:spcBef>
              <a:spcAft>
                <a:spcPts val="0"/>
              </a:spcAft>
              <a:buNone/>
            </a:pPr>
            <a:r>
              <a:rPr b="1" lang="es" sz="6400">
                <a:solidFill>
                  <a:srgbClr val="444444"/>
                </a:solidFill>
                <a:highlight>
                  <a:srgbClr val="FFFFFF"/>
                </a:highlight>
              </a:rPr>
              <a:t>JDK Dynamic </a:t>
            </a:r>
            <a:r>
              <a:rPr b="1" lang="es" sz="6400"/>
              <a:t>Proxy</a:t>
            </a:r>
            <a:r>
              <a:rPr b="1" lang="es" sz="6400">
                <a:solidFill>
                  <a:srgbClr val="444444"/>
                </a:solidFill>
                <a:highlight>
                  <a:srgbClr val="FFFFFF"/>
                </a:highlight>
              </a:rPr>
              <a:t>:</a:t>
            </a:r>
            <a:r>
              <a:rPr lang="es" sz="6400">
                <a:solidFill>
                  <a:srgbClr val="444444"/>
                </a:solidFill>
                <a:highlight>
                  <a:srgbClr val="FFFFFF"/>
                </a:highlight>
              </a:rPr>
              <a:t> Es el proxy por defecto, se </a:t>
            </a:r>
            <a:r>
              <a:rPr lang="es" sz="6400">
                <a:solidFill>
                  <a:srgbClr val="444444"/>
                </a:solidFill>
                <a:highlight>
                  <a:srgbClr val="FFFFFF"/>
                </a:highlight>
              </a:rPr>
              <a:t>aplicará</a:t>
            </a:r>
            <a:r>
              <a:rPr lang="es" sz="6400">
                <a:solidFill>
                  <a:srgbClr val="444444"/>
                </a:solidFill>
                <a:highlight>
                  <a:srgbClr val="FFFFFF"/>
                </a:highlight>
              </a:rPr>
              <a:t> si el objeto objetivo a instanciar implementa una interfaz.</a:t>
            </a:r>
            <a:endParaRPr sz="6400">
              <a:solidFill>
                <a:srgbClr val="444444"/>
              </a:solidFill>
              <a:highlight>
                <a:srgbClr val="FFFFFF"/>
              </a:highlight>
            </a:endParaRPr>
          </a:p>
          <a:p>
            <a:pPr indent="0" lvl="0" marL="0" rtl="0" algn="l">
              <a:lnSpc>
                <a:spcPct val="130000"/>
              </a:lnSpc>
              <a:spcBef>
                <a:spcPts val="1200"/>
              </a:spcBef>
              <a:spcAft>
                <a:spcPts val="0"/>
              </a:spcAft>
              <a:buNone/>
            </a:pPr>
            <a:r>
              <a:rPr b="1" lang="es" sz="6400">
                <a:solidFill>
                  <a:srgbClr val="444444"/>
                </a:solidFill>
                <a:highlight>
                  <a:srgbClr val="FFFFFF"/>
                </a:highlight>
              </a:rPr>
              <a:t>CGLib Proxy:</a:t>
            </a:r>
            <a:r>
              <a:rPr lang="es" sz="6400">
                <a:solidFill>
                  <a:srgbClr val="444444"/>
                </a:solidFill>
                <a:highlight>
                  <a:srgbClr val="FFFFFF"/>
                </a:highlight>
              </a:rPr>
              <a:t> Este es el proxy que será usado cuando el objeto a crear no implementa ninguna interfaz (Hibernate, Mockito).</a:t>
            </a:r>
            <a:endParaRPr sz="6400">
              <a:solidFill>
                <a:srgbClr val="444444"/>
              </a:solidFill>
              <a:highlight>
                <a:srgbClr val="FFFFFF"/>
              </a:highlight>
            </a:endParaRPr>
          </a:p>
          <a:p>
            <a:pPr indent="0" lvl="0" marL="0" rtl="0" algn="l">
              <a:spcBef>
                <a:spcPts val="4600"/>
              </a:spcBef>
              <a:spcAft>
                <a:spcPts val="120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CONSECUENCIAS</a:t>
            </a:r>
            <a:endParaRPr b="1"/>
          </a:p>
        </p:txBody>
      </p:sp>
      <p:sp>
        <p:nvSpPr>
          <p:cNvPr id="381" name="Google Shape;381;p27"/>
          <p:cNvSpPr txBox="1"/>
          <p:nvPr>
            <p:ph idx="1" type="body"/>
          </p:nvPr>
        </p:nvSpPr>
        <p:spPr>
          <a:xfrm>
            <a:off x="1303800" y="1491075"/>
            <a:ext cx="7030500" cy="25416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s"/>
              <a:t>Si el tipo de </a:t>
            </a:r>
            <a:r>
              <a:rPr b="1" lang="es"/>
              <a:t>proxy </a:t>
            </a:r>
            <a:r>
              <a:rPr lang="es"/>
              <a:t>es </a:t>
            </a:r>
            <a:r>
              <a:rPr b="1" lang="es"/>
              <a:t>remoto,</a:t>
            </a:r>
            <a:r>
              <a:rPr lang="es"/>
              <a:t> se o</a:t>
            </a:r>
            <a:r>
              <a:rPr lang="es"/>
              <a:t>culta que un objeto reside en otro espacio de direcciones.</a:t>
            </a:r>
            <a:endParaRPr/>
          </a:p>
          <a:p>
            <a:pPr indent="0" lvl="0" marL="0" rtl="0" algn="just">
              <a:spcBef>
                <a:spcPts val="1200"/>
              </a:spcBef>
              <a:spcAft>
                <a:spcPts val="0"/>
              </a:spcAft>
              <a:buNone/>
            </a:pPr>
            <a:r>
              <a:rPr lang="es"/>
              <a:t>Permite realizar mejoras de rendimiento (optimizaciones) en el caso de creación de objetos bajo demanda, conocido </a:t>
            </a:r>
            <a:r>
              <a:rPr lang="es"/>
              <a:t>cómo</a:t>
            </a:r>
            <a:r>
              <a:rPr lang="es"/>
              <a:t> </a:t>
            </a:r>
            <a:r>
              <a:rPr b="1" lang="es"/>
              <a:t>proxy virtual</a:t>
            </a:r>
            <a:r>
              <a:rPr lang="es"/>
              <a:t>.</a:t>
            </a:r>
            <a:endParaRPr/>
          </a:p>
          <a:p>
            <a:pPr indent="0" lvl="0" marL="0" rtl="0" algn="just">
              <a:spcBef>
                <a:spcPts val="1200"/>
              </a:spcBef>
              <a:spcAft>
                <a:spcPts val="0"/>
              </a:spcAft>
              <a:buNone/>
            </a:pPr>
            <a:r>
              <a:rPr b="1" lang="es"/>
              <a:t>Seguridad</a:t>
            </a:r>
            <a:r>
              <a:rPr lang="es"/>
              <a:t>: se pueden realizar diversas tareas adicionales al acceder a un objeto, </a:t>
            </a:r>
            <a:r>
              <a:rPr lang="es"/>
              <a:t>cómo</a:t>
            </a:r>
            <a:r>
              <a:rPr lang="es"/>
              <a:t> por ejemplo los controles de acceso al objeto, conocido </a:t>
            </a:r>
            <a:r>
              <a:rPr lang="es"/>
              <a:t>cómo</a:t>
            </a:r>
            <a:r>
              <a:rPr lang="es"/>
              <a:t> </a:t>
            </a:r>
            <a:r>
              <a:rPr b="1" lang="es"/>
              <a:t>proxy de protección</a:t>
            </a:r>
            <a:r>
              <a:rPr lang="es"/>
              <a:t>.</a:t>
            </a:r>
            <a:endParaRPr/>
          </a:p>
          <a:p>
            <a:pPr indent="0" lvl="0" marL="0" rtl="0" algn="just">
              <a:spcBef>
                <a:spcPts val="1200"/>
              </a:spcBef>
              <a:spcAft>
                <a:spcPts val="0"/>
              </a:spcAft>
              <a:buNone/>
            </a:pPr>
            <a:r>
              <a:rPr lang="es"/>
              <a:t>Debido al aumento de objetos proxy entre el cliente y el objeto original, pueden causar que la velocidad de procesamiento de la solicitud sea más lenta.</a:t>
            </a:r>
            <a:endParaRPr/>
          </a:p>
          <a:p>
            <a:pPr indent="0" lvl="0" marL="0" rtl="0" algn="just">
              <a:spcBef>
                <a:spcPts val="1200"/>
              </a:spcBef>
              <a:spcAft>
                <a:spcPts val="1200"/>
              </a:spcAft>
              <a:buNone/>
            </a:pPr>
            <a:r>
              <a:rPr lang="es"/>
              <a:t>La implementación del patrón requiere un trabajo adicional y para algunos tipos es compleja, si es necesario introducir gran cantidad de operaciones nuevas. </a:t>
            </a:r>
            <a:endParaRPr/>
          </a:p>
        </p:txBody>
      </p:sp>
      <p:sp>
        <p:nvSpPr>
          <p:cNvPr id="382" name="Google Shape;382;p27"/>
          <p:cNvSpPr/>
          <p:nvPr/>
        </p:nvSpPr>
        <p:spPr>
          <a:xfrm>
            <a:off x="976975" y="1532950"/>
            <a:ext cx="326700" cy="3060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7"/>
          <p:cNvSpPr/>
          <p:nvPr/>
        </p:nvSpPr>
        <p:spPr>
          <a:xfrm>
            <a:off x="976975" y="1971150"/>
            <a:ext cx="326700" cy="3060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7"/>
          <p:cNvSpPr/>
          <p:nvPr/>
        </p:nvSpPr>
        <p:spPr>
          <a:xfrm>
            <a:off x="1010075" y="2485550"/>
            <a:ext cx="326700" cy="3060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7"/>
          <p:cNvSpPr/>
          <p:nvPr/>
        </p:nvSpPr>
        <p:spPr>
          <a:xfrm>
            <a:off x="1018150" y="3047075"/>
            <a:ext cx="326700" cy="99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7"/>
          <p:cNvSpPr/>
          <p:nvPr/>
        </p:nvSpPr>
        <p:spPr>
          <a:xfrm>
            <a:off x="1018150" y="3583150"/>
            <a:ext cx="326700" cy="99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REFERENCIAS</a:t>
            </a:r>
            <a:endParaRPr b="1"/>
          </a:p>
        </p:txBody>
      </p:sp>
      <p:sp>
        <p:nvSpPr>
          <p:cNvPr id="392" name="Google Shape;392;p28"/>
          <p:cNvSpPr txBox="1"/>
          <p:nvPr>
            <p:ph idx="1" type="body"/>
          </p:nvPr>
        </p:nvSpPr>
        <p:spPr>
          <a:xfrm>
            <a:off x="1365775" y="1692600"/>
            <a:ext cx="7030500" cy="25416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s"/>
              <a:t>Erich Gamma, Richard Helm, Ralph Johnson, John M. Vlissides </a:t>
            </a:r>
            <a:r>
              <a:rPr lang="es"/>
              <a:t>(1994). </a:t>
            </a:r>
            <a:r>
              <a:rPr lang="es"/>
              <a:t>Design Patterns Elements of Reusable Object-Oriented Software.</a:t>
            </a:r>
            <a:endParaRPr/>
          </a:p>
          <a:p>
            <a:pPr indent="0" lvl="0" marL="0" rtl="0" algn="l">
              <a:spcBef>
                <a:spcPts val="1200"/>
              </a:spcBef>
              <a:spcAft>
                <a:spcPts val="0"/>
              </a:spcAft>
              <a:buNone/>
            </a:pPr>
            <a:r>
              <a:rPr lang="es" u="sng">
                <a:solidFill>
                  <a:schemeClr val="hlink"/>
                </a:solidFill>
                <a:hlinkClick r:id="rId3"/>
              </a:rPr>
              <a:t>https://programacion.net/articulo/patrones_de_diseno_xiii_patrones_estructurales_proxy_1016</a:t>
            </a:r>
            <a:endParaRPr/>
          </a:p>
          <a:p>
            <a:pPr indent="0" lvl="0" marL="0" rtl="0" algn="l">
              <a:spcBef>
                <a:spcPts val="1200"/>
              </a:spcBef>
              <a:spcAft>
                <a:spcPts val="0"/>
              </a:spcAft>
              <a:buNone/>
            </a:pPr>
            <a:r>
              <a:rPr lang="es" u="sng">
                <a:solidFill>
                  <a:schemeClr val="hlink"/>
                </a:solidFill>
                <a:hlinkClick r:id="rId4"/>
              </a:rPr>
              <a:t>https://www.ecured.cu/Proxy_(Patr%C3%B3n_de_dise%C3%B1o)#Consecuencias</a:t>
            </a:r>
            <a:endParaRPr/>
          </a:p>
          <a:p>
            <a:pPr indent="0" lvl="0" marL="0" rtl="0" algn="l">
              <a:spcBef>
                <a:spcPts val="1200"/>
              </a:spcBef>
              <a:spcAft>
                <a:spcPts val="0"/>
              </a:spcAft>
              <a:buNone/>
            </a:pPr>
            <a:r>
              <a:rPr lang="es" u="sng">
                <a:solidFill>
                  <a:schemeClr val="hlink"/>
                </a:solidFill>
                <a:hlinkClick r:id="rId5"/>
              </a:rPr>
              <a:t>https://pharos.sh/el-patron-de-diseno-de-proxy-en-java/</a:t>
            </a:r>
            <a:endParaRPr/>
          </a:p>
          <a:p>
            <a:pPr indent="0" lvl="0" marL="0" rtl="0" algn="l">
              <a:spcBef>
                <a:spcPts val="1200"/>
              </a:spcBef>
              <a:spcAft>
                <a:spcPts val="0"/>
              </a:spcAft>
              <a:buNone/>
            </a:pPr>
            <a:r>
              <a:rPr lang="es" u="sng">
                <a:solidFill>
                  <a:schemeClr val="hlink"/>
                </a:solidFill>
                <a:hlinkClick r:id="rId6"/>
              </a:rPr>
              <a:t>https://programmerclick.com/article/1723156107/#7__16</a:t>
            </a:r>
            <a:r>
              <a:rPr lang="es" u="sng">
                <a:solidFill>
                  <a:schemeClr val="hlink"/>
                </a:solidFill>
                <a:hlinkClick r:id="rId7"/>
              </a:rPr>
              <a:t>5</a:t>
            </a:r>
            <a:endParaRPr/>
          </a:p>
          <a:p>
            <a:pPr indent="0" lvl="0" marL="0" rtl="0" algn="l">
              <a:spcBef>
                <a:spcPts val="1200"/>
              </a:spcBef>
              <a:spcAft>
                <a:spcPts val="1200"/>
              </a:spcAft>
              <a:buNone/>
            </a:pPr>
            <a:r>
              <a:rPr lang="es" u="sng">
                <a:solidFill>
                  <a:schemeClr val="hlink"/>
                </a:solidFill>
                <a:hlinkClick r:id="rId8"/>
              </a:rPr>
              <a:t>http://patronestructuralesyalgomas.blogspot.com/2009/05/patron-proxy.html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9"/>
          <p:cNvSpPr txBox="1"/>
          <p:nvPr>
            <p:ph type="title"/>
          </p:nvPr>
        </p:nvSpPr>
        <p:spPr>
          <a:xfrm>
            <a:off x="1014500" y="190072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s" sz="4200"/>
              <a:t>GRACIAS</a:t>
            </a:r>
            <a:endParaRPr b="1" sz="4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Patrón PROXY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INTENCIÓN</a:t>
            </a:r>
            <a:endParaRPr b="1"/>
          </a:p>
        </p:txBody>
      </p:sp>
      <p:sp>
        <p:nvSpPr>
          <p:cNvPr id="290" name="Google Shape;290;p15"/>
          <p:cNvSpPr txBox="1"/>
          <p:nvPr>
            <p:ph idx="1" type="body"/>
          </p:nvPr>
        </p:nvSpPr>
        <p:spPr>
          <a:xfrm>
            <a:off x="812475" y="1786650"/>
            <a:ext cx="3686100" cy="19059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
              <a:t>Proporcionar un objeto intermediario o sustituto entre un cliente y un objeto para controlar el acceso al objeto original. Este objeto intermediario representa al objeto original y es denominado proxy. El proxy permite proporcionar funcionalidad adicional de ser requerido.</a:t>
            </a:r>
            <a:endParaRPr/>
          </a:p>
        </p:txBody>
      </p:sp>
      <p:pic>
        <p:nvPicPr>
          <p:cNvPr id="291" name="Google Shape;291;p15"/>
          <p:cNvPicPr preferRelativeResize="0"/>
          <p:nvPr/>
        </p:nvPicPr>
        <p:blipFill>
          <a:blip r:embed="rId3">
            <a:alphaModFix/>
          </a:blip>
          <a:stretch>
            <a:fillRect/>
          </a:stretch>
        </p:blipFill>
        <p:spPr>
          <a:xfrm>
            <a:off x="4652175" y="1441200"/>
            <a:ext cx="4010150" cy="3020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MOTIVACIÓN</a:t>
            </a:r>
            <a:endParaRPr b="1"/>
          </a:p>
        </p:txBody>
      </p:sp>
      <p:sp>
        <p:nvSpPr>
          <p:cNvPr id="297" name="Google Shape;297;p16"/>
          <p:cNvSpPr txBox="1"/>
          <p:nvPr>
            <p:ph idx="1" type="body"/>
          </p:nvPr>
        </p:nvSpPr>
        <p:spPr>
          <a:xfrm>
            <a:off x="1303800" y="1089975"/>
            <a:ext cx="70305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
                <a:solidFill>
                  <a:srgbClr val="3C4043"/>
                </a:solidFill>
                <a:highlight>
                  <a:srgbClr val="FFFFFF"/>
                </a:highlight>
              </a:rPr>
              <a:t>La razón principal para controlar el acceso a un objeto, es diferir el costo total de su creación e inicialización hasta que realmente se necesita usarlo. El patrón obliga a que las llamadas a los métodos de un objeto ocurran a través de un objeto Proxy. La implementación del proxy permite realizar acciones antes o después de que la solicitud llegue al objeto original, esta lógica adicional es incluida en el proxy, por lo tanto no hay necesidad de modificar la lógica original del objeto. El proxy implementa la misma interfaz del objeto real por lo tanto puede pasarse a cualquier cliente.</a:t>
            </a:r>
            <a:r>
              <a:rPr lang="es"/>
              <a:t> </a:t>
            </a:r>
            <a:endParaRPr/>
          </a:p>
        </p:txBody>
      </p:sp>
      <p:pic>
        <p:nvPicPr>
          <p:cNvPr id="298" name="Google Shape;298;p16"/>
          <p:cNvPicPr preferRelativeResize="0"/>
          <p:nvPr/>
        </p:nvPicPr>
        <p:blipFill>
          <a:blip r:embed="rId3">
            <a:alphaModFix/>
          </a:blip>
          <a:stretch>
            <a:fillRect/>
          </a:stretch>
        </p:blipFill>
        <p:spPr>
          <a:xfrm>
            <a:off x="3623050" y="2571750"/>
            <a:ext cx="4114800" cy="2571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APLICABILIDAD</a:t>
            </a:r>
            <a:endParaRPr b="1"/>
          </a:p>
        </p:txBody>
      </p:sp>
      <p:sp>
        <p:nvSpPr>
          <p:cNvPr id="304" name="Google Shape;304;p17"/>
          <p:cNvSpPr txBox="1"/>
          <p:nvPr>
            <p:ph idx="1" type="body"/>
          </p:nvPr>
        </p:nvSpPr>
        <p:spPr>
          <a:xfrm>
            <a:off x="1185450" y="1306800"/>
            <a:ext cx="7267200" cy="34773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0"/>
              </a:spcBef>
              <a:spcAft>
                <a:spcPts val="0"/>
              </a:spcAft>
              <a:buNone/>
            </a:pPr>
            <a:r>
              <a:rPr lang="es" sz="4400"/>
              <a:t>Al tener un objeto de servicio que utiliza muchos recursos y solo se necesita en determinados momentos. Por lo tanto se difiere la inicialización del objeto hasta el momento que sea necesario en lugar de crear el objeto al iniciar la aplicación y se almacenan en caché sus datos. </a:t>
            </a:r>
            <a:r>
              <a:rPr b="1" lang="es" sz="4400"/>
              <a:t>Proxy virtual</a:t>
            </a:r>
            <a:endParaRPr b="1" sz="4400"/>
          </a:p>
          <a:p>
            <a:pPr indent="0" lvl="0" marL="0" rtl="0" algn="just">
              <a:spcBef>
                <a:spcPts val="1200"/>
              </a:spcBef>
              <a:spcAft>
                <a:spcPts val="0"/>
              </a:spcAft>
              <a:buNone/>
            </a:pPr>
            <a:r>
              <a:rPr b="1" lang="es" sz="4400"/>
              <a:t>Control de acceso, </a:t>
            </a:r>
            <a:r>
              <a:rPr lang="es" sz="4400"/>
              <a:t>cuando se requiere control de acceso sobre ciertos objetos, es decir que clientes </a:t>
            </a:r>
            <a:r>
              <a:rPr lang="es" sz="4400"/>
              <a:t>específicos</a:t>
            </a:r>
            <a:r>
              <a:rPr lang="es" sz="4400"/>
              <a:t> puedan acceder a ellos. En este caso el proxy pasaría la solicitud al objeto de servicio si y </a:t>
            </a:r>
            <a:r>
              <a:rPr lang="es" sz="4400"/>
              <a:t>sólo</a:t>
            </a:r>
            <a:r>
              <a:rPr lang="es" sz="4400"/>
              <a:t> si se cumple con permisos de acceso  </a:t>
            </a:r>
            <a:r>
              <a:rPr b="1" lang="es" sz="4400"/>
              <a:t>Proxy de protección.</a:t>
            </a:r>
            <a:endParaRPr b="1" sz="4400"/>
          </a:p>
          <a:p>
            <a:pPr indent="0" lvl="0" marL="0" rtl="0" algn="just">
              <a:spcBef>
                <a:spcPts val="1200"/>
              </a:spcBef>
              <a:spcAft>
                <a:spcPts val="0"/>
              </a:spcAft>
              <a:buNone/>
            </a:pPr>
            <a:r>
              <a:rPr lang="es" sz="4400"/>
              <a:t>Cuando se requiere tener un objeto local que representa un objeto remoto, en este caso el objeto local es un proxy para el objeto remoto. El llamado del método en el objeto local da como resultado el llamado del método remoto en el objeto remoto. </a:t>
            </a:r>
            <a:r>
              <a:rPr b="1" lang="es" sz="4400"/>
              <a:t>Proxy remoto.</a:t>
            </a:r>
            <a:endParaRPr b="1" sz="4400"/>
          </a:p>
          <a:p>
            <a:pPr indent="0" lvl="0" marL="0" rtl="0" algn="just">
              <a:spcBef>
                <a:spcPts val="1200"/>
              </a:spcBef>
              <a:spcAft>
                <a:spcPts val="0"/>
              </a:spcAft>
              <a:buNone/>
            </a:pPr>
            <a:r>
              <a:rPr b="1" lang="es" sz="4400"/>
              <a:t>Solicitudes de registro,</a:t>
            </a:r>
            <a:r>
              <a:rPr lang="es" sz="4400"/>
              <a:t> si se requiere obtener un historial de solicitudes de acceso al objeto de servicio.  El proxy </a:t>
            </a:r>
            <a:r>
              <a:rPr lang="es" sz="4400"/>
              <a:t>guardaría</a:t>
            </a:r>
            <a:r>
              <a:rPr lang="es" sz="4400"/>
              <a:t> registro de cada solicitud antes de pasar al servicio.</a:t>
            </a:r>
            <a:endParaRPr sz="4400"/>
          </a:p>
          <a:p>
            <a:pPr indent="0" lvl="0" marL="0" rtl="0" algn="just">
              <a:spcBef>
                <a:spcPts val="1200"/>
              </a:spcBef>
              <a:spcAft>
                <a:spcPts val="0"/>
              </a:spcAft>
              <a:buNone/>
            </a:pPr>
            <a:r>
              <a:rPr lang="es" sz="4400"/>
              <a:t>Cuando requerimos guardar en caché el resultado de las solicitudes del cliente y gestionar su ciclo de vida. Generalmente para solicitudes recurrentes que siempre entregan los mismos resultados.</a:t>
            </a:r>
            <a:endParaRPr sz="4400"/>
          </a:p>
          <a:p>
            <a:pPr indent="0" lvl="0" marL="0" rtl="0" algn="just">
              <a:spcBef>
                <a:spcPts val="1200"/>
              </a:spcBef>
              <a:spcAft>
                <a:spcPts val="0"/>
              </a:spcAft>
              <a:buNone/>
            </a:pPr>
            <a:r>
              <a:rPr lang="es" sz="4400"/>
              <a:t>Para destruir el objeto de servicio (pesado) cuando no existan clientes usándolo. </a:t>
            </a:r>
            <a:endParaRPr sz="4400"/>
          </a:p>
          <a:p>
            <a:pPr indent="0" lvl="0" marL="0" rtl="0" algn="just">
              <a:spcBef>
                <a:spcPts val="1200"/>
              </a:spcBef>
              <a:spcAft>
                <a:spcPts val="1200"/>
              </a:spcAft>
              <a:buNone/>
            </a:pPr>
            <a:r>
              <a:rPr lang="es"/>
              <a:t> </a:t>
            </a:r>
            <a:endParaRPr/>
          </a:p>
        </p:txBody>
      </p:sp>
      <p:sp>
        <p:nvSpPr>
          <p:cNvPr id="305" name="Google Shape;305;p17"/>
          <p:cNvSpPr/>
          <p:nvPr/>
        </p:nvSpPr>
        <p:spPr>
          <a:xfrm>
            <a:off x="970350" y="1421175"/>
            <a:ext cx="215100" cy="176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7"/>
          <p:cNvSpPr/>
          <p:nvPr/>
        </p:nvSpPr>
        <p:spPr>
          <a:xfrm>
            <a:off x="970350" y="2060200"/>
            <a:ext cx="215100" cy="176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7"/>
          <p:cNvSpPr/>
          <p:nvPr/>
        </p:nvSpPr>
        <p:spPr>
          <a:xfrm>
            <a:off x="970350" y="2699250"/>
            <a:ext cx="215100" cy="176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7"/>
          <p:cNvSpPr/>
          <p:nvPr/>
        </p:nvSpPr>
        <p:spPr>
          <a:xfrm>
            <a:off x="970350" y="3757700"/>
            <a:ext cx="215100" cy="176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7"/>
          <p:cNvSpPr/>
          <p:nvPr/>
        </p:nvSpPr>
        <p:spPr>
          <a:xfrm>
            <a:off x="970350" y="3332025"/>
            <a:ext cx="215100" cy="176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7"/>
          <p:cNvSpPr/>
          <p:nvPr/>
        </p:nvSpPr>
        <p:spPr>
          <a:xfrm>
            <a:off x="970350" y="4214900"/>
            <a:ext cx="215100" cy="176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ESTRUCTURA</a:t>
            </a:r>
            <a:endParaRPr b="1"/>
          </a:p>
        </p:txBody>
      </p:sp>
      <p:sp>
        <p:nvSpPr>
          <p:cNvPr id="316" name="Google Shape;316;p18"/>
          <p:cNvSpPr txBox="1"/>
          <p:nvPr/>
        </p:nvSpPr>
        <p:spPr>
          <a:xfrm>
            <a:off x="6692750" y="4511400"/>
            <a:ext cx="233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latin typeface="Nunito"/>
                <a:ea typeface="Nunito"/>
                <a:cs typeface="Nunito"/>
                <a:sym typeface="Nunito"/>
              </a:rPr>
              <a:t>DIAGRAMA DE CLASES</a:t>
            </a:r>
            <a:endParaRPr b="1">
              <a:latin typeface="Nunito"/>
              <a:ea typeface="Nunito"/>
              <a:cs typeface="Nunito"/>
              <a:sym typeface="Nunito"/>
            </a:endParaRPr>
          </a:p>
        </p:txBody>
      </p:sp>
      <p:pic>
        <p:nvPicPr>
          <p:cNvPr id="317" name="Google Shape;317;p18"/>
          <p:cNvPicPr preferRelativeResize="0"/>
          <p:nvPr/>
        </p:nvPicPr>
        <p:blipFill>
          <a:blip r:embed="rId3">
            <a:alphaModFix/>
          </a:blip>
          <a:stretch>
            <a:fillRect/>
          </a:stretch>
        </p:blipFill>
        <p:spPr>
          <a:xfrm>
            <a:off x="2375100" y="1166250"/>
            <a:ext cx="4393811" cy="3240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9"/>
          <p:cNvSpPr txBox="1"/>
          <p:nvPr>
            <p:ph type="title"/>
          </p:nvPr>
        </p:nvSpPr>
        <p:spPr>
          <a:xfrm>
            <a:off x="1275075" y="3025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ESTRUCTURA</a:t>
            </a:r>
            <a:endParaRPr b="1"/>
          </a:p>
        </p:txBody>
      </p:sp>
      <p:sp>
        <p:nvSpPr>
          <p:cNvPr id="323" name="Google Shape;323;p19"/>
          <p:cNvSpPr txBox="1"/>
          <p:nvPr/>
        </p:nvSpPr>
        <p:spPr>
          <a:xfrm>
            <a:off x="6588700" y="4568800"/>
            <a:ext cx="290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latin typeface="Nunito"/>
                <a:ea typeface="Nunito"/>
                <a:cs typeface="Nunito"/>
                <a:sym typeface="Nunito"/>
              </a:rPr>
              <a:t>DIAGRAMA DE SECUENCIA</a:t>
            </a:r>
            <a:endParaRPr b="1">
              <a:latin typeface="Nunito"/>
              <a:ea typeface="Nunito"/>
              <a:cs typeface="Nunito"/>
              <a:sym typeface="Nunito"/>
            </a:endParaRPr>
          </a:p>
        </p:txBody>
      </p:sp>
      <p:pic>
        <p:nvPicPr>
          <p:cNvPr id="324" name="Google Shape;324;p19"/>
          <p:cNvPicPr preferRelativeResize="0"/>
          <p:nvPr/>
        </p:nvPicPr>
        <p:blipFill>
          <a:blip r:embed="rId3">
            <a:alphaModFix/>
          </a:blip>
          <a:stretch>
            <a:fillRect/>
          </a:stretch>
        </p:blipFill>
        <p:spPr>
          <a:xfrm>
            <a:off x="1275075" y="944550"/>
            <a:ext cx="5298225" cy="4024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PARTICIPANTES</a:t>
            </a:r>
            <a:endParaRPr b="1"/>
          </a:p>
        </p:txBody>
      </p:sp>
      <p:sp>
        <p:nvSpPr>
          <p:cNvPr id="330" name="Google Shape;330;p20"/>
          <p:cNvSpPr txBox="1"/>
          <p:nvPr>
            <p:ph idx="1" type="body"/>
          </p:nvPr>
        </p:nvSpPr>
        <p:spPr>
          <a:xfrm>
            <a:off x="1173300" y="1429625"/>
            <a:ext cx="70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s"/>
              <a:t>Cliente: </a:t>
            </a:r>
            <a:r>
              <a:rPr lang="es"/>
              <a:t>solicita un objeto de servicio pero trabaja con una referencia Proxy.</a:t>
            </a:r>
            <a:endParaRPr/>
          </a:p>
          <a:p>
            <a:pPr indent="0" lvl="0" marL="0" rtl="0" algn="just">
              <a:spcBef>
                <a:spcPts val="1200"/>
              </a:spcBef>
              <a:spcAft>
                <a:spcPts val="0"/>
              </a:spcAft>
              <a:buNone/>
            </a:pPr>
            <a:r>
              <a:rPr b="1" lang="es"/>
              <a:t>Proxy: </a:t>
            </a:r>
            <a:r>
              <a:rPr lang="es"/>
              <a:t>contiene un campo de referencia que apunta a un objeto de servicio. Al finalizar su procesamiento el proxy pasa la solicitud al objeto de servicio. El cliente trabajará con este objeto como si trabajara con el objeto real.</a:t>
            </a:r>
            <a:endParaRPr/>
          </a:p>
          <a:p>
            <a:pPr indent="0" lvl="0" marL="0" rtl="0" algn="just">
              <a:spcBef>
                <a:spcPts val="1200"/>
              </a:spcBef>
              <a:spcAft>
                <a:spcPts val="0"/>
              </a:spcAft>
              <a:buNone/>
            </a:pPr>
            <a:r>
              <a:rPr b="1" lang="es"/>
              <a:t>Interfaz del servicio: </a:t>
            </a:r>
            <a:r>
              <a:rPr lang="es"/>
              <a:t>interfaz</a:t>
            </a:r>
            <a:r>
              <a:rPr lang="es"/>
              <a:t> que representa la funcionalidad (servicio) que deben implementar el </a:t>
            </a:r>
            <a:r>
              <a:rPr lang="es"/>
              <a:t>proxy y el servicio. El proxy debe realizar uso de esta interfaz para camuflarse </a:t>
            </a:r>
            <a:r>
              <a:rPr lang="es"/>
              <a:t>cómo</a:t>
            </a:r>
            <a:r>
              <a:rPr lang="es"/>
              <a:t> objeto de servicio.</a:t>
            </a:r>
            <a:endParaRPr/>
          </a:p>
          <a:p>
            <a:pPr indent="0" lvl="0" marL="0" rtl="0" algn="just">
              <a:spcBef>
                <a:spcPts val="1200"/>
              </a:spcBef>
              <a:spcAft>
                <a:spcPts val="1200"/>
              </a:spcAft>
              <a:buNone/>
            </a:pPr>
            <a:r>
              <a:rPr b="1" lang="es"/>
              <a:t>Servicio: </a:t>
            </a:r>
            <a:r>
              <a:rPr lang="es"/>
              <a:t>es la clase donde se implementa lógica del negocio y trabaja con una referencia Proxy. Representa el objeto que el cliente requiere.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COLABORACIONES</a:t>
            </a:r>
            <a:endParaRPr/>
          </a:p>
        </p:txBody>
      </p:sp>
      <p:sp>
        <p:nvSpPr>
          <p:cNvPr id="336" name="Google Shape;336;p21"/>
          <p:cNvSpPr txBox="1"/>
          <p:nvPr>
            <p:ph idx="1" type="body"/>
          </p:nvPr>
        </p:nvSpPr>
        <p:spPr>
          <a:xfrm>
            <a:off x="1231975" y="1429725"/>
            <a:ext cx="70305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
              <a:t>El proxy envía solicitudes al objeto real cuando sea requerido o se cumplan las condiciones para realizar la solicitud.</a:t>
            </a:r>
            <a:endParaRPr/>
          </a:p>
        </p:txBody>
      </p:sp>
      <p:pic>
        <p:nvPicPr>
          <p:cNvPr id="337" name="Google Shape;337;p21"/>
          <p:cNvPicPr preferRelativeResize="0"/>
          <p:nvPr/>
        </p:nvPicPr>
        <p:blipFill>
          <a:blip r:embed="rId3">
            <a:alphaModFix/>
          </a:blip>
          <a:stretch>
            <a:fillRect/>
          </a:stretch>
        </p:blipFill>
        <p:spPr>
          <a:xfrm>
            <a:off x="2812650" y="2284400"/>
            <a:ext cx="5657901" cy="28289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