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31"/>
  </p:notesMasterIdLst>
  <p:handoutMasterIdLst>
    <p:handoutMasterId r:id="rId32"/>
  </p:handoutMasterIdLst>
  <p:sldIdLst>
    <p:sldId id="268" r:id="rId2"/>
    <p:sldId id="306" r:id="rId3"/>
    <p:sldId id="270" r:id="rId4"/>
    <p:sldId id="308" r:id="rId5"/>
    <p:sldId id="271" r:id="rId6"/>
    <p:sldId id="309" r:id="rId7"/>
    <p:sldId id="274" r:id="rId8"/>
    <p:sldId id="275" r:id="rId9"/>
    <p:sldId id="279" r:id="rId10"/>
    <p:sldId id="280" r:id="rId11"/>
    <p:sldId id="277" r:id="rId12"/>
    <p:sldId id="278" r:id="rId13"/>
    <p:sldId id="281" r:id="rId14"/>
    <p:sldId id="283" r:id="rId15"/>
    <p:sldId id="284" r:id="rId16"/>
    <p:sldId id="285" r:id="rId17"/>
    <p:sldId id="286" r:id="rId18"/>
    <p:sldId id="287" r:id="rId19"/>
    <p:sldId id="289" r:id="rId20"/>
    <p:sldId id="290" r:id="rId21"/>
    <p:sldId id="291" r:id="rId22"/>
    <p:sldId id="293" r:id="rId23"/>
    <p:sldId id="294" r:id="rId24"/>
    <p:sldId id="295" r:id="rId25"/>
    <p:sldId id="296" r:id="rId26"/>
    <p:sldId id="297" r:id="rId27"/>
    <p:sldId id="307" r:id="rId28"/>
    <p:sldId id="302" r:id="rId29"/>
    <p:sldId id="304" r:id="rId3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ED8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799" autoAdjust="0"/>
  </p:normalViewPr>
  <p:slideViewPr>
    <p:cSldViewPr>
      <p:cViewPr varScale="1">
        <p:scale>
          <a:sx n="59" d="100"/>
          <a:sy n="59" d="100"/>
        </p:scale>
        <p:origin x="964" y="56"/>
      </p:cViewPr>
      <p:guideLst>
        <p:guide orient="horz" pos="2160"/>
        <p:guide orient="horz" pos="384"/>
        <p:guide orient="horz" pos="3792"/>
        <p:guide pos="959"/>
        <p:guide pos="6719"/>
      </p:guideLst>
    </p:cSldViewPr>
  </p:slideViewPr>
  <p:notesTextViewPr>
    <p:cViewPr>
      <p:scale>
        <a:sx n="3" d="2"/>
        <a:sy n="3" d="2"/>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3/19/2021</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3/19/2021</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11</a:t>
            </a:fld>
            <a:endParaRPr lang="en-US" dirty="0"/>
          </a:p>
        </p:txBody>
      </p:sp>
    </p:spTree>
    <p:extLst>
      <p:ext uri="{BB962C8B-B14F-4D97-AF65-F5344CB8AC3E}">
        <p14:creationId xmlns:p14="http://schemas.microsoft.com/office/powerpoint/2010/main" val="1581744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12</a:t>
            </a:fld>
            <a:endParaRPr lang="en-US" dirty="0"/>
          </a:p>
        </p:txBody>
      </p:sp>
    </p:spTree>
    <p:extLst>
      <p:ext uri="{BB962C8B-B14F-4D97-AF65-F5344CB8AC3E}">
        <p14:creationId xmlns:p14="http://schemas.microsoft.com/office/powerpoint/2010/main" val="3272217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13</a:t>
            </a:fld>
            <a:endParaRPr lang="en-US" dirty="0"/>
          </a:p>
        </p:txBody>
      </p:sp>
    </p:spTree>
    <p:extLst>
      <p:ext uri="{BB962C8B-B14F-4D97-AF65-F5344CB8AC3E}">
        <p14:creationId xmlns:p14="http://schemas.microsoft.com/office/powerpoint/2010/main" val="162574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14</a:t>
            </a:fld>
            <a:endParaRPr lang="en-US" dirty="0"/>
          </a:p>
        </p:txBody>
      </p:sp>
    </p:spTree>
    <p:extLst>
      <p:ext uri="{BB962C8B-B14F-4D97-AF65-F5344CB8AC3E}">
        <p14:creationId xmlns:p14="http://schemas.microsoft.com/office/powerpoint/2010/main" val="3761777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16</a:t>
            </a:fld>
            <a:endParaRPr lang="en-US" dirty="0"/>
          </a:p>
        </p:txBody>
      </p:sp>
    </p:spTree>
    <p:extLst>
      <p:ext uri="{BB962C8B-B14F-4D97-AF65-F5344CB8AC3E}">
        <p14:creationId xmlns:p14="http://schemas.microsoft.com/office/powerpoint/2010/main" val="1008805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17</a:t>
            </a:fld>
            <a:endParaRPr lang="en-US" dirty="0"/>
          </a:p>
        </p:txBody>
      </p:sp>
    </p:spTree>
    <p:extLst>
      <p:ext uri="{BB962C8B-B14F-4D97-AF65-F5344CB8AC3E}">
        <p14:creationId xmlns:p14="http://schemas.microsoft.com/office/powerpoint/2010/main" val="436607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18</a:t>
            </a:fld>
            <a:endParaRPr lang="en-US" dirty="0"/>
          </a:p>
        </p:txBody>
      </p:sp>
    </p:spTree>
    <p:extLst>
      <p:ext uri="{BB962C8B-B14F-4D97-AF65-F5344CB8AC3E}">
        <p14:creationId xmlns:p14="http://schemas.microsoft.com/office/powerpoint/2010/main" val="3823182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19</a:t>
            </a:fld>
            <a:endParaRPr lang="en-US" dirty="0"/>
          </a:p>
        </p:txBody>
      </p:sp>
    </p:spTree>
    <p:extLst>
      <p:ext uri="{BB962C8B-B14F-4D97-AF65-F5344CB8AC3E}">
        <p14:creationId xmlns:p14="http://schemas.microsoft.com/office/powerpoint/2010/main" val="2965518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20</a:t>
            </a:fld>
            <a:endParaRPr lang="en-US" dirty="0"/>
          </a:p>
        </p:txBody>
      </p:sp>
    </p:spTree>
    <p:extLst>
      <p:ext uri="{BB962C8B-B14F-4D97-AF65-F5344CB8AC3E}">
        <p14:creationId xmlns:p14="http://schemas.microsoft.com/office/powerpoint/2010/main" val="5199773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21</a:t>
            </a:fld>
            <a:endParaRPr lang="en-US" dirty="0"/>
          </a:p>
        </p:txBody>
      </p:sp>
    </p:spTree>
    <p:extLst>
      <p:ext uri="{BB962C8B-B14F-4D97-AF65-F5344CB8AC3E}">
        <p14:creationId xmlns:p14="http://schemas.microsoft.com/office/powerpoint/2010/main" val="1897699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2</a:t>
            </a:fld>
            <a:endParaRPr lang="en-US" dirty="0"/>
          </a:p>
        </p:txBody>
      </p:sp>
    </p:spTree>
    <p:extLst>
      <p:ext uri="{BB962C8B-B14F-4D97-AF65-F5344CB8AC3E}">
        <p14:creationId xmlns:p14="http://schemas.microsoft.com/office/powerpoint/2010/main" val="34229761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22</a:t>
            </a:fld>
            <a:endParaRPr lang="en-US" dirty="0"/>
          </a:p>
        </p:txBody>
      </p:sp>
    </p:spTree>
    <p:extLst>
      <p:ext uri="{BB962C8B-B14F-4D97-AF65-F5344CB8AC3E}">
        <p14:creationId xmlns:p14="http://schemas.microsoft.com/office/powerpoint/2010/main" val="30925402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23</a:t>
            </a:fld>
            <a:endParaRPr lang="en-US" dirty="0"/>
          </a:p>
        </p:txBody>
      </p:sp>
    </p:spTree>
    <p:extLst>
      <p:ext uri="{BB962C8B-B14F-4D97-AF65-F5344CB8AC3E}">
        <p14:creationId xmlns:p14="http://schemas.microsoft.com/office/powerpoint/2010/main" val="8289313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24</a:t>
            </a:fld>
            <a:endParaRPr lang="en-US" dirty="0"/>
          </a:p>
        </p:txBody>
      </p:sp>
    </p:spTree>
    <p:extLst>
      <p:ext uri="{BB962C8B-B14F-4D97-AF65-F5344CB8AC3E}">
        <p14:creationId xmlns:p14="http://schemas.microsoft.com/office/powerpoint/2010/main" val="16728996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25</a:t>
            </a:fld>
            <a:endParaRPr lang="en-US" dirty="0"/>
          </a:p>
        </p:txBody>
      </p:sp>
    </p:spTree>
    <p:extLst>
      <p:ext uri="{BB962C8B-B14F-4D97-AF65-F5344CB8AC3E}">
        <p14:creationId xmlns:p14="http://schemas.microsoft.com/office/powerpoint/2010/main" val="4228850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ü"/>
            </a:pPr>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26</a:t>
            </a:fld>
            <a:endParaRPr lang="en-US" dirty="0"/>
          </a:p>
        </p:txBody>
      </p:sp>
    </p:spTree>
    <p:extLst>
      <p:ext uri="{BB962C8B-B14F-4D97-AF65-F5344CB8AC3E}">
        <p14:creationId xmlns:p14="http://schemas.microsoft.com/office/powerpoint/2010/main" val="2941997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3</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5</a:t>
            </a:fld>
            <a:endParaRPr lang="en-US" dirty="0"/>
          </a:p>
        </p:txBody>
      </p:sp>
    </p:spTree>
    <p:extLst>
      <p:ext uri="{BB962C8B-B14F-4D97-AF65-F5344CB8AC3E}">
        <p14:creationId xmlns:p14="http://schemas.microsoft.com/office/powerpoint/2010/main" val="2805730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1177994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1169345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8</a:t>
            </a:fld>
            <a:endParaRPr lang="en-US" dirty="0"/>
          </a:p>
        </p:txBody>
      </p:sp>
    </p:spTree>
    <p:extLst>
      <p:ext uri="{BB962C8B-B14F-4D97-AF65-F5344CB8AC3E}">
        <p14:creationId xmlns:p14="http://schemas.microsoft.com/office/powerpoint/2010/main" val="3358315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9</a:t>
            </a:fld>
            <a:endParaRPr lang="en-US" dirty="0"/>
          </a:p>
        </p:txBody>
      </p:sp>
    </p:spTree>
    <p:extLst>
      <p:ext uri="{BB962C8B-B14F-4D97-AF65-F5344CB8AC3E}">
        <p14:creationId xmlns:p14="http://schemas.microsoft.com/office/powerpoint/2010/main" val="3960977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10</a:t>
            </a:fld>
            <a:endParaRPr lang="en-US" dirty="0"/>
          </a:p>
        </p:txBody>
      </p:sp>
    </p:spTree>
    <p:extLst>
      <p:ext uri="{BB962C8B-B14F-4D97-AF65-F5344CB8AC3E}">
        <p14:creationId xmlns:p14="http://schemas.microsoft.com/office/powerpoint/2010/main" val="395333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1" name="Footer Placeholder 20"/>
          <p:cNvSpPr>
            <a:spLocks noGrp="1"/>
          </p:cNvSpPr>
          <p:nvPr>
            <p:ph type="ftr" sz="quarter" idx="11"/>
          </p:nvPr>
        </p:nvSpPr>
        <p:spPr/>
        <p:txBody>
          <a:bodyPr/>
          <a:lstStyle/>
          <a:p>
            <a:r>
              <a:rPr lang="en-US"/>
              <a:t>https://github.com/JeanPaulUwimana/MSADS_Portfolio</a:t>
            </a:r>
            <a:endParaRPr lang="en-US" dirty="0"/>
          </a:p>
        </p:txBody>
      </p:sp>
      <p:sp>
        <p:nvSpPr>
          <p:cNvPr id="20" name="Date Placeholder 19"/>
          <p:cNvSpPr>
            <a:spLocks noGrp="1"/>
          </p:cNvSpPr>
          <p:nvPr>
            <p:ph type="dt" sz="half" idx="10"/>
          </p:nvPr>
        </p:nvSpPr>
        <p:spPr/>
        <p:txBody>
          <a:bodyPr/>
          <a:lstStyle/>
          <a:p>
            <a:fld id="{15015A4E-E518-4BD8-A818-D0FFCB3BBA0D}" type="datetime1">
              <a:rPr lang="en-US" smtClean="0"/>
              <a:t>3/19/2021</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https://github.com/JeanPaulUwimana/MSADS_Portfolio</a:t>
            </a:r>
            <a:endParaRPr lang="en-US" dirty="0"/>
          </a:p>
        </p:txBody>
      </p:sp>
      <p:sp>
        <p:nvSpPr>
          <p:cNvPr id="4" name="Date Placeholder 3"/>
          <p:cNvSpPr>
            <a:spLocks noGrp="1"/>
          </p:cNvSpPr>
          <p:nvPr>
            <p:ph type="dt" sz="half" idx="10"/>
          </p:nvPr>
        </p:nvSpPr>
        <p:spPr/>
        <p:txBody>
          <a:bodyPr/>
          <a:lstStyle/>
          <a:p>
            <a:fld id="{C4ABEA6C-2181-4F3E-BE4C-BC9BD1D1ACB7}" type="datetime1">
              <a:rPr lang="en-US" smtClean="0"/>
              <a:t>3/19/2021</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https://github.com/JeanPaulUwimana/MSADS_Portfolio</a:t>
            </a:r>
            <a:endParaRPr lang="en-US" dirty="0"/>
          </a:p>
        </p:txBody>
      </p:sp>
      <p:sp>
        <p:nvSpPr>
          <p:cNvPr id="4" name="Date Placeholder 3"/>
          <p:cNvSpPr>
            <a:spLocks noGrp="1"/>
          </p:cNvSpPr>
          <p:nvPr>
            <p:ph type="dt" sz="half" idx="10"/>
          </p:nvPr>
        </p:nvSpPr>
        <p:spPr/>
        <p:txBody>
          <a:bodyPr/>
          <a:lstStyle/>
          <a:p>
            <a:fld id="{6E99A457-D41D-40DE-9ED9-6727E5BBE2FF}" type="datetime1">
              <a:rPr lang="en-US" smtClean="0"/>
              <a:t>3/19/2021</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a:t>https://github.com/JeanPaulUwimana/MSADS_Portfolio</a:t>
            </a:r>
            <a:endParaRPr lang="en-US" dirty="0"/>
          </a:p>
        </p:txBody>
      </p:sp>
      <p:sp>
        <p:nvSpPr>
          <p:cNvPr id="4" name="Date Placeholder 3"/>
          <p:cNvSpPr>
            <a:spLocks noGrp="1"/>
          </p:cNvSpPr>
          <p:nvPr>
            <p:ph type="dt" sz="half" idx="10"/>
          </p:nvPr>
        </p:nvSpPr>
        <p:spPr/>
        <p:txBody>
          <a:bodyPr/>
          <a:lstStyle/>
          <a:p>
            <a:fld id="{086728F7-3B98-4374-827C-F9C17548FA29}" type="datetime1">
              <a:rPr lang="en-US" smtClean="0"/>
              <a:t>3/19/2021</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a:t>https://github.com/JeanPaulUwimana/MSADS_Portfolio</a:t>
            </a:r>
            <a:endParaRPr lang="en-US" dirty="0"/>
          </a:p>
        </p:txBody>
      </p:sp>
      <p:sp>
        <p:nvSpPr>
          <p:cNvPr id="4" name="Date Placeholder 3"/>
          <p:cNvSpPr>
            <a:spLocks noGrp="1"/>
          </p:cNvSpPr>
          <p:nvPr>
            <p:ph type="dt" sz="half" idx="10"/>
          </p:nvPr>
        </p:nvSpPr>
        <p:spPr/>
        <p:txBody>
          <a:bodyPr/>
          <a:lstStyle/>
          <a:p>
            <a:fld id="{E946659D-9DC1-471E-9495-FE9ECF59BE18}" type="datetime1">
              <a:rPr lang="en-US" smtClean="0"/>
              <a:t>3/19/2021</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https://github.com/JeanPaulUwimana/MSADS_Portfolio</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A09522AA-5B64-408E-824C-B07BFAEBF7D5}" type="datetime1">
              <a:rPr lang="en-US" smtClean="0"/>
              <a:t>3/19/2021</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https://github.com/JeanPaulUwimana/MSADS_Portfolio</a:t>
            </a:r>
            <a:endParaRPr lang="en-US" dirty="0"/>
          </a:p>
        </p:txBody>
      </p:sp>
      <p:sp>
        <p:nvSpPr>
          <p:cNvPr id="5" name="Date Placeholder 4"/>
          <p:cNvSpPr>
            <a:spLocks noGrp="1"/>
          </p:cNvSpPr>
          <p:nvPr>
            <p:ph type="dt" sz="half" idx="10"/>
          </p:nvPr>
        </p:nvSpPr>
        <p:spPr/>
        <p:txBody>
          <a:bodyPr/>
          <a:lstStyle/>
          <a:p>
            <a:fld id="{1DB419C5-5F1C-4DFE-B631-280DD03166B7}" type="datetime1">
              <a:rPr lang="en-US" smtClean="0"/>
              <a:t>3/19/2021</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https://github.com/JeanPaulUwimana/MSADS_Portfolio</a:t>
            </a:r>
            <a:endParaRPr lang="en-US" dirty="0"/>
          </a:p>
        </p:txBody>
      </p:sp>
      <p:sp>
        <p:nvSpPr>
          <p:cNvPr id="7" name="Date Placeholder 6"/>
          <p:cNvSpPr>
            <a:spLocks noGrp="1"/>
          </p:cNvSpPr>
          <p:nvPr>
            <p:ph type="dt" sz="half" idx="10"/>
          </p:nvPr>
        </p:nvSpPr>
        <p:spPr/>
        <p:txBody>
          <a:bodyPr/>
          <a:lstStyle/>
          <a:p>
            <a:fld id="{CEE27EA5-DAF9-4C76-8DB4-5402FE997A10}" type="datetime1">
              <a:rPr lang="en-US" smtClean="0"/>
              <a:t>3/19/2021</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a:t>https://github.com/JeanPaulUwimana/MSADS_Portfolio</a:t>
            </a:r>
            <a:endParaRPr lang="en-US" dirty="0"/>
          </a:p>
        </p:txBody>
      </p:sp>
      <p:sp>
        <p:nvSpPr>
          <p:cNvPr id="3" name="Date Placeholder 2"/>
          <p:cNvSpPr>
            <a:spLocks noGrp="1"/>
          </p:cNvSpPr>
          <p:nvPr>
            <p:ph type="dt" sz="half" idx="10"/>
          </p:nvPr>
        </p:nvSpPr>
        <p:spPr/>
        <p:txBody>
          <a:bodyPr/>
          <a:lstStyle/>
          <a:p>
            <a:fld id="{05A776C1-F941-4601-830A-B429B20E7316}" type="datetime1">
              <a:rPr lang="en-US" smtClean="0"/>
              <a:t>3/19/2021</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a:t>https://github.com/JeanPaulUwimana/MSADS_Portfolio</a:t>
            </a:r>
            <a:endParaRPr lang="en-US" dirty="0"/>
          </a:p>
        </p:txBody>
      </p:sp>
      <p:sp>
        <p:nvSpPr>
          <p:cNvPr id="2" name="Date Placeholder 1"/>
          <p:cNvSpPr>
            <a:spLocks noGrp="1"/>
          </p:cNvSpPr>
          <p:nvPr>
            <p:ph type="dt" sz="half" idx="10"/>
          </p:nvPr>
        </p:nvSpPr>
        <p:spPr/>
        <p:txBody>
          <a:bodyPr/>
          <a:lstStyle/>
          <a:p>
            <a:fld id="{8A3EAB2D-2F9C-477F-ADD2-D83B87B37AD1}" type="datetime1">
              <a:rPr lang="en-US" smtClean="0"/>
              <a:t>3/19/2021</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https://github.com/JeanPaulUwimana/MSADS_Portfolio</a:t>
            </a:r>
            <a:endParaRPr lang="en-US" dirty="0"/>
          </a:p>
        </p:txBody>
      </p:sp>
      <p:sp>
        <p:nvSpPr>
          <p:cNvPr id="5" name="Date Placeholder 4"/>
          <p:cNvSpPr>
            <a:spLocks noGrp="1"/>
          </p:cNvSpPr>
          <p:nvPr>
            <p:ph type="dt" sz="half" idx="10"/>
          </p:nvPr>
        </p:nvSpPr>
        <p:spPr/>
        <p:txBody>
          <a:bodyPr/>
          <a:lstStyle/>
          <a:p>
            <a:fld id="{A005B00A-E462-4DCF-90FF-56D4B8171AB0}" type="datetime1">
              <a:rPr lang="en-US" smtClean="0"/>
              <a:t>3/19/2021</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https://github.com/JeanPaulUwimana/MSADS_Portfolio</a:t>
            </a:r>
            <a:endParaRPr lang="en-US" dirty="0"/>
          </a:p>
        </p:txBody>
      </p:sp>
      <p:sp>
        <p:nvSpPr>
          <p:cNvPr id="5" name="Date Placeholder 4"/>
          <p:cNvSpPr>
            <a:spLocks noGrp="1"/>
          </p:cNvSpPr>
          <p:nvPr>
            <p:ph type="dt" sz="half" idx="10"/>
          </p:nvPr>
        </p:nvSpPr>
        <p:spPr/>
        <p:txBody>
          <a:bodyPr/>
          <a:lstStyle/>
          <a:p>
            <a:fld id="{360D5C0E-D75A-4DCA-A3D7-BF027441C4A1}" type="datetime1">
              <a:rPr lang="en-US" smtClean="0"/>
              <a:t>3/19/2021</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a:t>https://github.com/JeanPaulUwimana/MSADS_Portfolio</a:t>
            </a:r>
            <a:endParaRPr lang="en-US" dirty="0"/>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2B69B769-FFDC-47ED-866E-298951353AC9}" type="datetime1">
              <a:rPr lang="en-US" smtClean="0"/>
              <a:t>3/19/2021</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jeanpauluwimana/MSADS_Portfol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Syracuse University</a:t>
            </a:r>
            <a:br>
              <a:rPr lang="en-US" dirty="0"/>
            </a:br>
            <a:r>
              <a:rPr lang="en-US" sz="3600" dirty="0"/>
              <a:t>School of Information Studies</a:t>
            </a:r>
            <a:br>
              <a:rPr lang="en-US" sz="3600" dirty="0"/>
            </a:br>
            <a:br>
              <a:rPr lang="en-US" sz="3600" dirty="0"/>
            </a:br>
            <a:r>
              <a:rPr lang="en-US" sz="3600" dirty="0"/>
              <a:t>Master of Science </a:t>
            </a:r>
            <a:br>
              <a:rPr lang="en-US" sz="3600" dirty="0"/>
            </a:br>
            <a:r>
              <a:rPr lang="en-US" sz="3600" dirty="0"/>
              <a:t>Applied Data Science</a:t>
            </a:r>
            <a:br>
              <a:rPr lang="en-US" sz="3600" dirty="0"/>
            </a:br>
            <a:endParaRPr lang="en-US" sz="3600" dirty="0"/>
          </a:p>
        </p:txBody>
      </p:sp>
      <p:sp>
        <p:nvSpPr>
          <p:cNvPr id="3" name="Content Placeholder 2"/>
          <p:cNvSpPr>
            <a:spLocks noGrp="1"/>
          </p:cNvSpPr>
          <p:nvPr>
            <p:ph type="subTitle" idx="1"/>
          </p:nvPr>
        </p:nvSpPr>
        <p:spPr>
          <a:xfrm>
            <a:off x="1522412" y="5029200"/>
            <a:ext cx="8229599" cy="838200"/>
          </a:xfrm>
        </p:spPr>
        <p:txBody>
          <a:bodyPr>
            <a:normAutofit fontScale="92500"/>
          </a:bodyPr>
          <a:lstStyle/>
          <a:p>
            <a:r>
              <a:rPr lang="en-US" dirty="0"/>
              <a:t>Portfolio Milestone| Jean Paul Uwimana|518472486|March 14, 2021</a:t>
            </a:r>
          </a:p>
          <a:p>
            <a:r>
              <a:rPr lang="en-US" sz="1900" dirty="0">
                <a:hlinkClick r:id="rId3"/>
              </a:rPr>
              <a:t>https://github.com/jeanpauluwimana/MSADS_Portfolio</a:t>
            </a:r>
            <a:r>
              <a:rPr lang="en-US" sz="1900" dirty="0"/>
              <a:t>  </a:t>
            </a:r>
          </a:p>
        </p:txBody>
      </p:sp>
      <p:sp>
        <p:nvSpPr>
          <p:cNvPr id="4" name="Footer Placeholder 3">
            <a:extLst>
              <a:ext uri="{FF2B5EF4-FFF2-40B4-BE49-F238E27FC236}">
                <a16:creationId xmlns:a16="http://schemas.microsoft.com/office/drawing/2014/main" id="{EA836CA6-ADF6-42AE-9C49-61AB49DBCA26}"/>
              </a:ext>
            </a:extLst>
          </p:cNvPr>
          <p:cNvSpPr>
            <a:spLocks noGrp="1"/>
          </p:cNvSpPr>
          <p:nvPr>
            <p:ph type="ftr" sz="quarter" idx="11"/>
          </p:nvPr>
        </p:nvSpPr>
        <p:spPr/>
        <p:txBody>
          <a:bodyPr/>
          <a:lstStyle/>
          <a:p>
            <a:r>
              <a:rPr lang="en-US" dirty="0"/>
              <a:t>https://github.com/JeanPaulUwimana/MSADS_Portfolio</a:t>
            </a:r>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1412" y="381000"/>
            <a:ext cx="9677400" cy="1066800"/>
          </a:xfrm>
        </p:spPr>
        <p:txBody>
          <a:bodyPr/>
          <a:lstStyle/>
          <a:p>
            <a:r>
              <a:rPr lang="en-US" dirty="0"/>
              <a:t>IST 719: Information Visualization</a:t>
            </a:r>
            <a:br>
              <a:rPr lang="en-US" dirty="0"/>
            </a:br>
            <a:r>
              <a:rPr lang="en-US" sz="2400" dirty="0"/>
              <a:t>Introduction</a:t>
            </a:r>
          </a:p>
        </p:txBody>
      </p:sp>
      <p:sp>
        <p:nvSpPr>
          <p:cNvPr id="2" name="Content Placeholder 1"/>
          <p:cNvSpPr>
            <a:spLocks noGrp="1"/>
          </p:cNvSpPr>
          <p:nvPr>
            <p:ph idx="1"/>
          </p:nvPr>
        </p:nvSpPr>
        <p:spPr>
          <a:xfrm>
            <a:off x="1141412" y="1752600"/>
            <a:ext cx="9525002" cy="320040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Autofit/>
          </a:bodyPr>
          <a:lstStyle/>
          <a:p>
            <a:pPr marL="0" indent="0">
              <a:buNone/>
            </a:pPr>
            <a:r>
              <a:rPr lang="en-US" dirty="0">
                <a:solidFill>
                  <a:srgbClr val="695D46"/>
                </a:solidFill>
                <a:latin typeface="Open Sans"/>
              </a:rPr>
              <a:t>Data acquisition, analysis, visualization and presentation of information through various techniques.</a:t>
            </a:r>
          </a:p>
          <a:p>
            <a:pPr>
              <a:buFont typeface="Wingdings" panose="05000000000000000000" pitchFamily="2" charset="2"/>
              <a:buChar char="ü"/>
            </a:pPr>
            <a:r>
              <a:rPr lang="en-US" dirty="0">
                <a:solidFill>
                  <a:srgbClr val="695D46"/>
                </a:solidFill>
                <a:latin typeface="Open Sans"/>
              </a:rPr>
              <a:t>Collected US demographics data</a:t>
            </a:r>
          </a:p>
          <a:p>
            <a:pPr lvl="1">
              <a:buFont typeface="Wingdings" panose="05000000000000000000" pitchFamily="2" charset="2"/>
              <a:buChar char="ü"/>
            </a:pPr>
            <a:r>
              <a:rPr lang="en-US" dirty="0">
                <a:solidFill>
                  <a:srgbClr val="695D46"/>
                </a:solidFill>
                <a:latin typeface="Open Sans"/>
              </a:rPr>
              <a:t>Computed diversity score and explored relationships between income and diversity</a:t>
            </a:r>
          </a:p>
          <a:p>
            <a:pPr lvl="1">
              <a:buFont typeface="Wingdings" panose="05000000000000000000" pitchFamily="2" charset="2"/>
              <a:buChar char="ü"/>
            </a:pPr>
            <a:r>
              <a:rPr lang="en-US" dirty="0">
                <a:solidFill>
                  <a:srgbClr val="695D46"/>
                </a:solidFill>
                <a:latin typeface="Open Sans"/>
              </a:rPr>
              <a:t>Explored states with the highest percentage of Native American population</a:t>
            </a:r>
          </a:p>
          <a:p>
            <a:pPr lvl="1">
              <a:buFont typeface="Wingdings" panose="05000000000000000000" pitchFamily="2" charset="2"/>
              <a:buChar char="ü"/>
            </a:pPr>
            <a:r>
              <a:rPr lang="en-US" dirty="0">
                <a:solidFill>
                  <a:srgbClr val="695D46"/>
                </a:solidFill>
                <a:latin typeface="Open Sans"/>
              </a:rPr>
              <a:t>Explored Poverty Rate across all 50 states</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
        <p:nvSpPr>
          <p:cNvPr id="5" name="Footer Placeholder 4">
            <a:extLst>
              <a:ext uri="{FF2B5EF4-FFF2-40B4-BE49-F238E27FC236}">
                <a16:creationId xmlns:a16="http://schemas.microsoft.com/office/drawing/2014/main" id="{6F4D534E-608F-440C-B4E3-DDAB672491CA}"/>
              </a:ext>
            </a:extLst>
          </p:cNvPr>
          <p:cNvSpPr>
            <a:spLocks noGrp="1"/>
          </p:cNvSpPr>
          <p:nvPr>
            <p:ph type="ftr" sz="quarter" idx="11"/>
          </p:nvPr>
        </p:nvSpPr>
        <p:spPr/>
        <p:txBody>
          <a:bodyPr/>
          <a:lstStyle/>
          <a:p>
            <a:r>
              <a:rPr lang="en-US"/>
              <a:t>https://github.com/JeanPaulUwimana/MSADS_Portfolio</a:t>
            </a:r>
            <a:endParaRPr lang="en-US" dirty="0"/>
          </a:p>
        </p:txBody>
      </p:sp>
    </p:spTree>
    <p:extLst>
      <p:ext uri="{BB962C8B-B14F-4D97-AF65-F5344CB8AC3E}">
        <p14:creationId xmlns:p14="http://schemas.microsoft.com/office/powerpoint/2010/main" val="3870154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IST 719: Information Visualization</a:t>
            </a:r>
            <a:br>
              <a:rPr lang="en-US" dirty="0"/>
            </a:br>
            <a:r>
              <a:rPr lang="en-US" sz="2400" dirty="0"/>
              <a:t>Analysis</a:t>
            </a:r>
            <a:endParaRPr lang="en-US" dirty="0"/>
          </a:p>
        </p:txBody>
      </p:sp>
      <p:sp>
        <p:nvSpPr>
          <p:cNvPr id="2" name="Content Placeholder 1"/>
          <p:cNvSpPr>
            <a:spLocks noGrp="1"/>
          </p:cNvSpPr>
          <p:nvPr>
            <p:ph idx="1"/>
          </p:nvPr>
        </p:nvSpPr>
        <p:spPr>
          <a:xfrm>
            <a:off x="1522876" y="1905001"/>
            <a:ext cx="9143538" cy="289560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buFont typeface="Wingdings" panose="05000000000000000000" pitchFamily="2" charset="2"/>
              <a:buChar char="ü"/>
            </a:pPr>
            <a:r>
              <a:rPr lang="en-US" dirty="0"/>
              <a:t>Observed data from all 50 states showed that richest states tend to be more diverse. No linear relationship between diversity and income, however</a:t>
            </a:r>
          </a:p>
          <a:p>
            <a:pPr>
              <a:buFont typeface="Wingdings" panose="05000000000000000000" pitchFamily="2" charset="2"/>
              <a:buChar char="ü"/>
            </a:pPr>
            <a:r>
              <a:rPr lang="en-US" dirty="0"/>
              <a:t>Observed data showed the top 5 culturally diverse states: HI, CA, NV, TX, MD</a:t>
            </a:r>
          </a:p>
          <a:p>
            <a:pPr>
              <a:buFont typeface="Wingdings" panose="05000000000000000000" pitchFamily="2" charset="2"/>
              <a:buChar char="ü"/>
            </a:pPr>
            <a:r>
              <a:rPr lang="en-US" dirty="0"/>
              <a:t>States with highest percentage of Native American population: AK, SD, NM, MT, OK</a:t>
            </a:r>
          </a:p>
        </p:txBody>
      </p:sp>
      <p:sp>
        <p:nvSpPr>
          <p:cNvPr id="4" name="Footer Placeholder 3">
            <a:extLst>
              <a:ext uri="{FF2B5EF4-FFF2-40B4-BE49-F238E27FC236}">
                <a16:creationId xmlns:a16="http://schemas.microsoft.com/office/drawing/2014/main" id="{6DCF86DA-CA61-479A-B938-9BF5D247142F}"/>
              </a:ext>
            </a:extLst>
          </p:cNvPr>
          <p:cNvSpPr>
            <a:spLocks noGrp="1"/>
          </p:cNvSpPr>
          <p:nvPr>
            <p:ph type="ftr" sz="quarter" idx="11"/>
          </p:nvPr>
        </p:nvSpPr>
        <p:spPr/>
        <p:txBody>
          <a:bodyPr/>
          <a:lstStyle/>
          <a:p>
            <a:r>
              <a:rPr lang="en-US"/>
              <a:t>https://github.com/JeanPaulUwimana/MSADS_Portfolio</a:t>
            </a:r>
            <a:endParaRPr lang="en-US" dirty="0"/>
          </a:p>
        </p:txBody>
      </p:sp>
    </p:spTree>
    <p:extLst>
      <p:ext uri="{BB962C8B-B14F-4D97-AF65-F5344CB8AC3E}">
        <p14:creationId xmlns:p14="http://schemas.microsoft.com/office/powerpoint/2010/main" val="120021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IST 719: Information Visualization</a:t>
            </a:r>
            <a:br>
              <a:rPr lang="en-US" dirty="0"/>
            </a:br>
            <a:r>
              <a:rPr lang="en-US" sz="2400" dirty="0"/>
              <a:t>Visualization</a:t>
            </a:r>
            <a:endParaRPr lang="en-US" dirty="0"/>
          </a:p>
        </p:txBody>
      </p:sp>
      <p:sp>
        <p:nvSpPr>
          <p:cNvPr id="4" name="Footer Placeholder 3">
            <a:extLst>
              <a:ext uri="{FF2B5EF4-FFF2-40B4-BE49-F238E27FC236}">
                <a16:creationId xmlns:a16="http://schemas.microsoft.com/office/drawing/2014/main" id="{DCCB462A-00AD-48B0-9538-482D436BFA53}"/>
              </a:ext>
            </a:extLst>
          </p:cNvPr>
          <p:cNvSpPr>
            <a:spLocks noGrp="1"/>
          </p:cNvSpPr>
          <p:nvPr>
            <p:ph type="ftr" sz="quarter" idx="11"/>
          </p:nvPr>
        </p:nvSpPr>
        <p:spPr/>
        <p:txBody>
          <a:bodyPr/>
          <a:lstStyle/>
          <a:p>
            <a:r>
              <a:rPr lang="en-US"/>
              <a:t>https://github.com/JeanPaulUwimana/MSADS_Portfolio</a:t>
            </a:r>
            <a:endParaRPr lang="en-US" dirty="0"/>
          </a:p>
        </p:txBody>
      </p:sp>
      <p:pic>
        <p:nvPicPr>
          <p:cNvPr id="1026" name="Picture 2">
            <a:extLst>
              <a:ext uri="{FF2B5EF4-FFF2-40B4-BE49-F238E27FC236}">
                <a16:creationId xmlns:a16="http://schemas.microsoft.com/office/drawing/2014/main" id="{2FCA32D8-B557-47E4-A107-E621A514F49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74812" y="1828800"/>
            <a:ext cx="80772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7847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IST 719: Information Visualization</a:t>
            </a:r>
            <a:br>
              <a:rPr lang="en-US" dirty="0"/>
            </a:br>
            <a:r>
              <a:rPr lang="en-US" sz="2400" dirty="0"/>
              <a:t>Visualization – </a:t>
            </a:r>
            <a:r>
              <a:rPr lang="en-US" sz="1400" dirty="0"/>
              <a:t>contd</a:t>
            </a:r>
          </a:p>
        </p:txBody>
      </p:sp>
      <p:sp>
        <p:nvSpPr>
          <p:cNvPr id="4" name="Footer Placeholder 3">
            <a:extLst>
              <a:ext uri="{FF2B5EF4-FFF2-40B4-BE49-F238E27FC236}">
                <a16:creationId xmlns:a16="http://schemas.microsoft.com/office/drawing/2014/main" id="{DCCB462A-00AD-48B0-9538-482D436BFA53}"/>
              </a:ext>
            </a:extLst>
          </p:cNvPr>
          <p:cNvSpPr>
            <a:spLocks noGrp="1"/>
          </p:cNvSpPr>
          <p:nvPr>
            <p:ph type="ftr" sz="quarter" idx="11"/>
          </p:nvPr>
        </p:nvSpPr>
        <p:spPr/>
        <p:txBody>
          <a:bodyPr/>
          <a:lstStyle/>
          <a:p>
            <a:r>
              <a:rPr lang="en-US"/>
              <a:t>https://github.com/JeanPaulUwimana/MSADS_Portfolio</a:t>
            </a:r>
            <a:endParaRPr lang="en-US" dirty="0"/>
          </a:p>
        </p:txBody>
      </p:sp>
      <p:pic>
        <p:nvPicPr>
          <p:cNvPr id="2050" name="Picture 2">
            <a:extLst>
              <a:ext uri="{FF2B5EF4-FFF2-40B4-BE49-F238E27FC236}">
                <a16:creationId xmlns:a16="http://schemas.microsoft.com/office/drawing/2014/main" id="{F02C3FF5-ACF3-49B0-B7E2-16015A08B92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98612" y="1905000"/>
            <a:ext cx="8875194" cy="3697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4723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8E28678-849E-4F45-98B9-ADCCCF0C2E18}"/>
              </a:ext>
            </a:extLst>
          </p:cNvPr>
          <p:cNvSpPr>
            <a:spLocks noGrp="1"/>
          </p:cNvSpPr>
          <p:nvPr>
            <p:ph type="title"/>
          </p:nvPr>
        </p:nvSpPr>
        <p:spPr>
          <a:xfrm>
            <a:off x="1370012" y="609600"/>
            <a:ext cx="10058400" cy="1066800"/>
          </a:xfrm>
        </p:spPr>
        <p:txBody>
          <a:bodyPr/>
          <a:lstStyle/>
          <a:p>
            <a:r>
              <a:rPr lang="en-US" dirty="0"/>
              <a:t>IST 772: Quantitative Reasoning</a:t>
            </a:r>
          </a:p>
        </p:txBody>
      </p:sp>
      <p:sp>
        <p:nvSpPr>
          <p:cNvPr id="6" name="Content Placeholder 5">
            <a:extLst>
              <a:ext uri="{FF2B5EF4-FFF2-40B4-BE49-F238E27FC236}">
                <a16:creationId xmlns:a16="http://schemas.microsoft.com/office/drawing/2014/main" id="{4DF802AF-970B-4DCD-96E0-C19E2E9A0DC2}"/>
              </a:ext>
            </a:extLst>
          </p:cNvPr>
          <p:cNvSpPr>
            <a:spLocks noGrp="1"/>
          </p:cNvSpPr>
          <p:nvPr>
            <p:ph sz="half" idx="1"/>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lnSpcReduction="10000"/>
          </a:bodyPr>
          <a:lstStyle/>
          <a:p>
            <a:pPr marL="0" indent="0">
              <a:buNone/>
            </a:pPr>
            <a:endParaRPr lang="en-US" sz="2800" dirty="0">
              <a:solidFill>
                <a:srgbClr val="695D46"/>
              </a:solidFill>
              <a:latin typeface="Open Sans"/>
            </a:endParaRPr>
          </a:p>
          <a:p>
            <a:pPr marL="0" indent="0">
              <a:buNone/>
            </a:pPr>
            <a:r>
              <a:rPr lang="en-US" sz="2800" dirty="0">
                <a:solidFill>
                  <a:srgbClr val="695D46"/>
                </a:solidFill>
                <a:latin typeface="Open Sans"/>
              </a:rPr>
              <a:t>Vaccination Volatility Rate</a:t>
            </a:r>
          </a:p>
          <a:p>
            <a:pPr>
              <a:buFont typeface="Wingdings" panose="05000000000000000000" pitchFamily="2" charset="2"/>
              <a:buChar char="ü"/>
            </a:pPr>
            <a:r>
              <a:rPr lang="en-US" sz="2800" dirty="0">
                <a:solidFill>
                  <a:srgbClr val="695D46"/>
                </a:solidFill>
                <a:latin typeface="Open Sans"/>
              </a:rPr>
              <a:t>Hep-B</a:t>
            </a:r>
          </a:p>
          <a:p>
            <a:pPr>
              <a:buFont typeface="Wingdings" panose="05000000000000000000" pitchFamily="2" charset="2"/>
              <a:buChar char="ü"/>
            </a:pPr>
            <a:r>
              <a:rPr lang="en-US" sz="2800" dirty="0">
                <a:solidFill>
                  <a:srgbClr val="695D46"/>
                </a:solidFill>
                <a:latin typeface="Open Sans"/>
              </a:rPr>
              <a:t>Measles </a:t>
            </a:r>
          </a:p>
          <a:p>
            <a:pPr>
              <a:buFont typeface="Wingdings" panose="05000000000000000000" pitchFamily="2" charset="2"/>
              <a:buChar char="ü"/>
            </a:pPr>
            <a:r>
              <a:rPr lang="en-US" sz="2800" dirty="0">
                <a:solidFill>
                  <a:srgbClr val="695D46"/>
                </a:solidFill>
                <a:latin typeface="Open Sans"/>
              </a:rPr>
              <a:t>Polio</a:t>
            </a:r>
          </a:p>
          <a:p>
            <a:pPr>
              <a:buFont typeface="Wingdings" panose="05000000000000000000" pitchFamily="2" charset="2"/>
              <a:buChar char="ü"/>
            </a:pPr>
            <a:r>
              <a:rPr lang="en-US" sz="2800" dirty="0">
                <a:solidFill>
                  <a:srgbClr val="695D46"/>
                </a:solidFill>
                <a:latin typeface="Open Sans"/>
              </a:rPr>
              <a:t>DTP1</a:t>
            </a:r>
          </a:p>
          <a:p>
            <a:pPr>
              <a:buFont typeface="Wingdings" panose="05000000000000000000" pitchFamily="2" charset="2"/>
              <a:buChar char="ü"/>
            </a:pPr>
            <a:r>
              <a:rPr lang="en-US" sz="2800" dirty="0">
                <a:solidFill>
                  <a:srgbClr val="695D46"/>
                </a:solidFill>
                <a:latin typeface="Open Sans"/>
              </a:rPr>
              <a:t>Influenza</a:t>
            </a:r>
          </a:p>
          <a:p>
            <a:pPr marL="0" indent="0">
              <a:buNone/>
            </a:pPr>
            <a:endParaRPr lang="en-US" dirty="0"/>
          </a:p>
        </p:txBody>
      </p:sp>
      <p:sp>
        <p:nvSpPr>
          <p:cNvPr id="4" name="Footer Placeholder 3">
            <a:extLst>
              <a:ext uri="{FF2B5EF4-FFF2-40B4-BE49-F238E27FC236}">
                <a16:creationId xmlns:a16="http://schemas.microsoft.com/office/drawing/2014/main" id="{A71C8D89-09F3-4C9B-A8D0-7675C0F62B65}"/>
              </a:ext>
            </a:extLst>
          </p:cNvPr>
          <p:cNvSpPr>
            <a:spLocks noGrp="1"/>
          </p:cNvSpPr>
          <p:nvPr>
            <p:ph type="ftr" sz="quarter" idx="11"/>
          </p:nvPr>
        </p:nvSpPr>
        <p:spPr/>
        <p:txBody>
          <a:bodyPr/>
          <a:lstStyle/>
          <a:p>
            <a:r>
              <a:rPr lang="en-US"/>
              <a:t>https://github.com/JeanPaulUwimana/MSADS_Portfolio</a:t>
            </a:r>
            <a:endParaRPr lang="en-US" dirty="0"/>
          </a:p>
        </p:txBody>
      </p:sp>
      <p:pic>
        <p:nvPicPr>
          <p:cNvPr id="24" name="Picture 23">
            <a:extLst>
              <a:ext uri="{FF2B5EF4-FFF2-40B4-BE49-F238E27FC236}">
                <a16:creationId xmlns:a16="http://schemas.microsoft.com/office/drawing/2014/main" id="{23A265F1-B64C-4BA3-99BE-D1ED70F56B14}"/>
              </a:ext>
            </a:extLst>
          </p:cNvPr>
          <p:cNvPicPr>
            <a:picLocks noChangeAspect="1"/>
          </p:cNvPicPr>
          <p:nvPr/>
        </p:nvPicPr>
        <p:blipFill>
          <a:blip r:embed="rId3"/>
          <a:srcRect/>
          <a:stretch/>
        </p:blipFill>
        <p:spPr>
          <a:xfrm>
            <a:off x="6323012" y="4157506"/>
            <a:ext cx="4438273" cy="1557494"/>
          </a:xfrm>
          <a:prstGeom prst="rect">
            <a:avLst/>
          </a:prstGeom>
        </p:spPr>
      </p:pic>
      <p:pic>
        <p:nvPicPr>
          <p:cNvPr id="7" name="Content Placeholder 6">
            <a:extLst>
              <a:ext uri="{FF2B5EF4-FFF2-40B4-BE49-F238E27FC236}">
                <a16:creationId xmlns:a16="http://schemas.microsoft.com/office/drawing/2014/main" id="{DB61E3C2-40F2-4C4A-8578-AA05271E961D}"/>
              </a:ext>
            </a:extLst>
          </p:cNvPr>
          <p:cNvPicPr>
            <a:picLocks noGrp="1" noChangeAspect="1"/>
          </p:cNvPicPr>
          <p:nvPr>
            <p:ph sz="half" idx="2"/>
          </p:nvPr>
        </p:nvPicPr>
        <p:blipFill>
          <a:blip r:embed="rId4"/>
          <a:stretch>
            <a:fillRect/>
          </a:stretch>
        </p:blipFill>
        <p:spPr>
          <a:xfrm>
            <a:off x="6323013" y="1790700"/>
            <a:ext cx="4343400" cy="2171700"/>
          </a:xfrm>
        </p:spPr>
      </p:pic>
    </p:spTree>
    <p:extLst>
      <p:ext uri="{BB962C8B-B14F-4D97-AF65-F5344CB8AC3E}">
        <p14:creationId xmlns:p14="http://schemas.microsoft.com/office/powerpoint/2010/main" val="3709156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488182B-59B8-4107-980F-4414256E7CD3}"/>
              </a:ext>
            </a:extLst>
          </p:cNvPr>
          <p:cNvSpPr>
            <a:spLocks noGrp="1"/>
          </p:cNvSpPr>
          <p:nvPr>
            <p:ph type="title"/>
          </p:nvPr>
        </p:nvSpPr>
        <p:spPr>
          <a:xfrm>
            <a:off x="1522876" y="228600"/>
            <a:ext cx="9143538" cy="762000"/>
          </a:xfrm>
        </p:spPr>
        <p:txBody>
          <a:bodyPr/>
          <a:lstStyle/>
          <a:p>
            <a:r>
              <a:rPr lang="en-US" dirty="0"/>
              <a:t>IST 772: Quantitative Reasoning</a:t>
            </a:r>
          </a:p>
        </p:txBody>
      </p:sp>
      <p:sp>
        <p:nvSpPr>
          <p:cNvPr id="7" name="Content Placeholder 6">
            <a:extLst>
              <a:ext uri="{FF2B5EF4-FFF2-40B4-BE49-F238E27FC236}">
                <a16:creationId xmlns:a16="http://schemas.microsoft.com/office/drawing/2014/main" id="{9DA2D046-C15D-427D-81BE-18A10955E0B4}"/>
              </a:ext>
            </a:extLst>
          </p:cNvPr>
          <p:cNvSpPr>
            <a:spLocks noGrp="1"/>
          </p:cNvSpPr>
          <p:nvPr>
            <p:ph idx="1"/>
          </p:nvPr>
        </p:nvSpPr>
        <p:spPr>
          <a:xfrm>
            <a:off x="1522876" y="1219200"/>
            <a:ext cx="9143538" cy="373380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Autofit/>
          </a:bodyPr>
          <a:lstStyle/>
          <a:p>
            <a:pPr>
              <a:buFont typeface="Wingdings" panose="05000000000000000000" pitchFamily="2" charset="2"/>
              <a:buChar char="ü"/>
            </a:pPr>
            <a:r>
              <a:rPr lang="en-US" dirty="0"/>
              <a:t>Explore the vaccination volatility rates in the US between 1980 and 2017 for the five most common vaccines: Hep-B, Measles, Polio, DTP1, Influenza</a:t>
            </a:r>
          </a:p>
          <a:p>
            <a:pPr>
              <a:buFont typeface="Wingdings" panose="05000000000000000000" pitchFamily="2" charset="2"/>
              <a:buChar char="ü"/>
            </a:pPr>
            <a:r>
              <a:rPr lang="en-US" dirty="0"/>
              <a:t>Bayesian vs frequentist methods to answer questions such as:</a:t>
            </a:r>
          </a:p>
          <a:p>
            <a:pPr lvl="1">
              <a:buFont typeface="Wingdings" panose="05000000000000000000" pitchFamily="2" charset="2"/>
              <a:buChar char="ü"/>
            </a:pPr>
            <a:r>
              <a:rPr lang="en-US" sz="2400" dirty="0"/>
              <a:t>Whether there’s a credible difference in vaccination reporting proportions between private and public schools</a:t>
            </a:r>
          </a:p>
          <a:p>
            <a:pPr lvl="1">
              <a:buFont typeface="Wingdings" panose="05000000000000000000" pitchFamily="2" charset="2"/>
              <a:buChar char="ü"/>
            </a:pPr>
            <a:r>
              <a:rPr lang="en-US" sz="2400" dirty="0"/>
              <a:t>Whether CA’s vaccination rates were better than US’ </a:t>
            </a:r>
          </a:p>
          <a:p>
            <a:pPr lvl="1">
              <a:buFont typeface="Wingdings" panose="05000000000000000000" pitchFamily="2" charset="2"/>
              <a:buChar char="ü"/>
            </a:pPr>
            <a:r>
              <a:rPr lang="en-US" sz="2400" dirty="0"/>
              <a:t>Which variables could predict the percentage of enrolled students with up-to-date vaccination</a:t>
            </a:r>
          </a:p>
          <a:p>
            <a:pPr>
              <a:buFont typeface="Wingdings" panose="05000000000000000000" pitchFamily="2" charset="2"/>
              <a:buChar char="ü"/>
            </a:pPr>
            <a:endParaRPr lang="en-US" dirty="0"/>
          </a:p>
          <a:p>
            <a:pPr lvl="1">
              <a:buFont typeface="Wingdings" panose="05000000000000000000" pitchFamily="2" charset="2"/>
              <a:buChar char="ü"/>
            </a:pPr>
            <a:endParaRPr lang="en-US" sz="2400" dirty="0"/>
          </a:p>
          <a:p>
            <a:pPr>
              <a:buFont typeface="Wingdings" panose="05000000000000000000" pitchFamily="2" charset="2"/>
              <a:buChar char="ü"/>
            </a:pPr>
            <a:endParaRPr lang="en-US" dirty="0"/>
          </a:p>
        </p:txBody>
      </p:sp>
      <p:sp>
        <p:nvSpPr>
          <p:cNvPr id="5" name="Footer Placeholder 4">
            <a:extLst>
              <a:ext uri="{FF2B5EF4-FFF2-40B4-BE49-F238E27FC236}">
                <a16:creationId xmlns:a16="http://schemas.microsoft.com/office/drawing/2014/main" id="{265DEAE0-7483-4B4B-A231-60D910FF374F}"/>
              </a:ext>
            </a:extLst>
          </p:cNvPr>
          <p:cNvSpPr>
            <a:spLocks noGrp="1"/>
          </p:cNvSpPr>
          <p:nvPr>
            <p:ph type="ftr" sz="quarter" idx="11"/>
          </p:nvPr>
        </p:nvSpPr>
        <p:spPr/>
        <p:txBody>
          <a:bodyPr/>
          <a:lstStyle/>
          <a:p>
            <a:r>
              <a:rPr lang="en-US"/>
              <a:t>https://github.com/JeanPaulUwimana/MSADS_Portfolio</a:t>
            </a:r>
            <a:endParaRPr lang="en-US" dirty="0"/>
          </a:p>
        </p:txBody>
      </p:sp>
    </p:spTree>
    <p:extLst>
      <p:ext uri="{BB962C8B-B14F-4D97-AF65-F5344CB8AC3E}">
        <p14:creationId xmlns:p14="http://schemas.microsoft.com/office/powerpoint/2010/main" val="1583623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9F7E9-D475-4E1F-8F28-A8E151FCFB74}"/>
              </a:ext>
            </a:extLst>
          </p:cNvPr>
          <p:cNvSpPr>
            <a:spLocks noGrp="1"/>
          </p:cNvSpPr>
          <p:nvPr>
            <p:ph type="title"/>
          </p:nvPr>
        </p:nvSpPr>
        <p:spPr>
          <a:xfrm>
            <a:off x="1522876" y="609600"/>
            <a:ext cx="9143538" cy="1066800"/>
          </a:xfrm>
        </p:spPr>
        <p:txBody>
          <a:bodyPr anchor="b">
            <a:normAutofit/>
          </a:bodyPr>
          <a:lstStyle/>
          <a:p>
            <a:r>
              <a:rPr lang="en-US" dirty="0"/>
              <a:t>IST 772: Quantitative Reasoning</a:t>
            </a:r>
            <a:br>
              <a:rPr lang="en-US" dirty="0"/>
            </a:br>
            <a:r>
              <a:rPr lang="en-US" sz="2400" dirty="0"/>
              <a:t>Findings using Bayesian method</a:t>
            </a:r>
          </a:p>
        </p:txBody>
      </p:sp>
      <p:sp>
        <p:nvSpPr>
          <p:cNvPr id="3" name="Content Placeholder 2">
            <a:extLst>
              <a:ext uri="{FF2B5EF4-FFF2-40B4-BE49-F238E27FC236}">
                <a16:creationId xmlns:a16="http://schemas.microsoft.com/office/drawing/2014/main" id="{C39013A5-03B4-42B6-9AF4-0BB56F15841B}"/>
              </a:ext>
            </a:extLst>
          </p:cNvPr>
          <p:cNvSpPr>
            <a:spLocks noGrp="1"/>
          </p:cNvSpPr>
          <p:nvPr>
            <p:ph sz="half" idx="1"/>
          </p:nvPr>
        </p:nvSpPr>
        <p:spPr>
          <a:xfrm>
            <a:off x="1507498" y="2590800"/>
            <a:ext cx="4435564" cy="175260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marL="0" indent="0">
              <a:buNone/>
            </a:pPr>
            <a:r>
              <a:rPr lang="en-US" sz="2000" u="sng" dirty="0">
                <a:solidFill>
                  <a:srgbClr val="695D46"/>
                </a:solidFill>
                <a:latin typeface="Open Sans"/>
              </a:rPr>
              <a:t>California vs US vaccination rates</a:t>
            </a:r>
          </a:p>
          <a:p>
            <a:pPr marL="0" indent="0">
              <a:buNone/>
            </a:pPr>
            <a:r>
              <a:rPr lang="en-US" sz="2000" dirty="0">
                <a:solidFill>
                  <a:srgbClr val="695D46"/>
                </a:solidFill>
                <a:latin typeface="Open Sans"/>
              </a:rPr>
              <a:t>No credible difference in means in vaccination rates for California and the US</a:t>
            </a:r>
          </a:p>
        </p:txBody>
      </p:sp>
      <p:pic>
        <p:nvPicPr>
          <p:cNvPr id="3074" name="Picture 2">
            <a:extLst>
              <a:ext uri="{FF2B5EF4-FFF2-40B4-BE49-F238E27FC236}">
                <a16:creationId xmlns:a16="http://schemas.microsoft.com/office/drawing/2014/main" id="{AB393A9F-E1A2-488C-A179-6B06EC4297B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30848" y="1905000"/>
            <a:ext cx="4664163" cy="3480473"/>
          </a:xfrm>
          <a:prstGeom prst="rect">
            <a:avLst/>
          </a:prstGeom>
          <a:solidFill>
            <a:srgbClr val="FFFFFF"/>
          </a:solidFill>
        </p:spPr>
      </p:pic>
      <p:sp>
        <p:nvSpPr>
          <p:cNvPr id="4" name="Footer Placeholder 3">
            <a:extLst>
              <a:ext uri="{FF2B5EF4-FFF2-40B4-BE49-F238E27FC236}">
                <a16:creationId xmlns:a16="http://schemas.microsoft.com/office/drawing/2014/main" id="{8B8EA4B8-C368-4426-A21C-1352B1E4F2BD}"/>
              </a:ext>
            </a:extLst>
          </p:cNvPr>
          <p:cNvSpPr>
            <a:spLocks noGrp="1"/>
          </p:cNvSpPr>
          <p:nvPr>
            <p:ph type="ftr" sz="quarter" idx="11"/>
          </p:nvPr>
        </p:nvSpPr>
        <p:spPr>
          <a:xfrm>
            <a:off x="1507498" y="6516865"/>
            <a:ext cx="6062145" cy="228600"/>
          </a:xfrm>
        </p:spPr>
        <p:txBody>
          <a:bodyPr anchor="ctr">
            <a:normAutofit/>
          </a:bodyPr>
          <a:lstStyle/>
          <a:p>
            <a:pPr>
              <a:lnSpc>
                <a:spcPct val="90000"/>
              </a:lnSpc>
              <a:spcAft>
                <a:spcPts val="600"/>
              </a:spcAft>
            </a:pPr>
            <a:r>
              <a:rPr lang="en-US" sz="1000"/>
              <a:t>https://github.com/JeanPaulUwimana/MSADS_Portfolio</a:t>
            </a:r>
          </a:p>
        </p:txBody>
      </p:sp>
    </p:spTree>
    <p:extLst>
      <p:ext uri="{BB962C8B-B14F-4D97-AF65-F5344CB8AC3E}">
        <p14:creationId xmlns:p14="http://schemas.microsoft.com/office/powerpoint/2010/main" val="845180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9F7E9-D475-4E1F-8F28-A8E151FCFB74}"/>
              </a:ext>
            </a:extLst>
          </p:cNvPr>
          <p:cNvSpPr>
            <a:spLocks noGrp="1"/>
          </p:cNvSpPr>
          <p:nvPr>
            <p:ph type="title"/>
          </p:nvPr>
        </p:nvSpPr>
        <p:spPr>
          <a:xfrm>
            <a:off x="1522876" y="609600"/>
            <a:ext cx="9143538" cy="1066800"/>
          </a:xfrm>
        </p:spPr>
        <p:txBody>
          <a:bodyPr anchor="b">
            <a:normAutofit/>
          </a:bodyPr>
          <a:lstStyle/>
          <a:p>
            <a:r>
              <a:rPr lang="en-US" dirty="0"/>
              <a:t>IST 772: Quantitative Reasoning</a:t>
            </a:r>
            <a:br>
              <a:rPr lang="en-US" dirty="0"/>
            </a:br>
            <a:r>
              <a:rPr lang="en-US" sz="2400" dirty="0"/>
              <a:t>Findings using Frequentist method</a:t>
            </a:r>
          </a:p>
        </p:txBody>
      </p:sp>
      <p:sp>
        <p:nvSpPr>
          <p:cNvPr id="3" name="Content Placeholder 2">
            <a:extLst>
              <a:ext uri="{FF2B5EF4-FFF2-40B4-BE49-F238E27FC236}">
                <a16:creationId xmlns:a16="http://schemas.microsoft.com/office/drawing/2014/main" id="{C39013A5-03B4-42B6-9AF4-0BB56F15841B}"/>
              </a:ext>
            </a:extLst>
          </p:cNvPr>
          <p:cNvSpPr>
            <a:spLocks noGrp="1"/>
          </p:cNvSpPr>
          <p:nvPr>
            <p:ph sz="half" idx="1"/>
          </p:nvPr>
        </p:nvSpPr>
        <p:spPr>
          <a:xfrm>
            <a:off x="1522413" y="2769079"/>
            <a:ext cx="4435564" cy="165052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marL="0" indent="0">
              <a:buNone/>
            </a:pPr>
            <a:r>
              <a:rPr lang="en-US" sz="2000" u="sng" dirty="0">
                <a:solidFill>
                  <a:srgbClr val="695D46"/>
                </a:solidFill>
                <a:latin typeface="Open Sans"/>
              </a:rPr>
              <a:t>California vs US vaccination rates</a:t>
            </a:r>
          </a:p>
          <a:p>
            <a:pPr marL="0" indent="0">
              <a:buNone/>
            </a:pPr>
            <a:r>
              <a:rPr lang="en-US" sz="2000" dirty="0">
                <a:solidFill>
                  <a:srgbClr val="695D46"/>
                </a:solidFill>
                <a:latin typeface="Open Sans"/>
              </a:rPr>
              <a:t>No credible difference in means in vaccination rates for California and the US was observed</a:t>
            </a:r>
          </a:p>
        </p:txBody>
      </p:sp>
      <p:pic>
        <p:nvPicPr>
          <p:cNvPr id="4098" name="Picture 2">
            <a:extLst>
              <a:ext uri="{FF2B5EF4-FFF2-40B4-BE49-F238E27FC236}">
                <a16:creationId xmlns:a16="http://schemas.microsoft.com/office/drawing/2014/main" id="{84E8D1A0-0050-4A85-9DCA-00062276940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99212" y="2769079"/>
            <a:ext cx="4953000" cy="1650521"/>
          </a:xfrm>
          <a:prstGeom prst="rect">
            <a:avLst/>
          </a:prstGeom>
          <a:solidFill>
            <a:srgbClr val="FFFFFF"/>
          </a:solidFill>
        </p:spPr>
      </p:pic>
      <p:sp>
        <p:nvSpPr>
          <p:cNvPr id="4" name="Footer Placeholder 3">
            <a:extLst>
              <a:ext uri="{FF2B5EF4-FFF2-40B4-BE49-F238E27FC236}">
                <a16:creationId xmlns:a16="http://schemas.microsoft.com/office/drawing/2014/main" id="{8B8EA4B8-C368-4426-A21C-1352B1E4F2BD}"/>
              </a:ext>
            </a:extLst>
          </p:cNvPr>
          <p:cNvSpPr>
            <a:spLocks noGrp="1"/>
          </p:cNvSpPr>
          <p:nvPr>
            <p:ph type="ftr" sz="quarter" idx="11"/>
          </p:nvPr>
        </p:nvSpPr>
        <p:spPr>
          <a:xfrm>
            <a:off x="1507498" y="6516865"/>
            <a:ext cx="6062145" cy="228600"/>
          </a:xfrm>
        </p:spPr>
        <p:txBody>
          <a:bodyPr anchor="ctr">
            <a:normAutofit/>
          </a:bodyPr>
          <a:lstStyle/>
          <a:p>
            <a:pPr>
              <a:lnSpc>
                <a:spcPct val="90000"/>
              </a:lnSpc>
              <a:spcAft>
                <a:spcPts val="600"/>
              </a:spcAft>
            </a:pPr>
            <a:r>
              <a:rPr lang="en-US" sz="1000"/>
              <a:t>https://github.com/JeanPaulUwimana/MSADS_Portfolio</a:t>
            </a:r>
          </a:p>
        </p:txBody>
      </p:sp>
    </p:spTree>
    <p:extLst>
      <p:ext uri="{BB962C8B-B14F-4D97-AF65-F5344CB8AC3E}">
        <p14:creationId xmlns:p14="http://schemas.microsoft.com/office/powerpoint/2010/main" val="2953903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B9F7-02DE-486A-A4F5-13C24E65D2EB}"/>
              </a:ext>
            </a:extLst>
          </p:cNvPr>
          <p:cNvSpPr>
            <a:spLocks noGrp="1"/>
          </p:cNvSpPr>
          <p:nvPr>
            <p:ph type="title"/>
          </p:nvPr>
        </p:nvSpPr>
        <p:spPr>
          <a:xfrm>
            <a:off x="1141412" y="609600"/>
            <a:ext cx="9143538" cy="1066800"/>
          </a:xfrm>
        </p:spPr>
        <p:txBody>
          <a:bodyPr/>
          <a:lstStyle/>
          <a:p>
            <a:r>
              <a:rPr lang="en-US" dirty="0"/>
              <a:t>IST 772: Quantitative Reasoning</a:t>
            </a:r>
            <a:br>
              <a:rPr lang="en-US" dirty="0"/>
            </a:br>
            <a:r>
              <a:rPr lang="en-US" sz="2400" dirty="0"/>
              <a:t>Findings of predictive variables for reporting completion</a:t>
            </a:r>
          </a:p>
        </p:txBody>
      </p:sp>
      <p:sp>
        <p:nvSpPr>
          <p:cNvPr id="3" name="Content Placeholder 2">
            <a:extLst>
              <a:ext uri="{FF2B5EF4-FFF2-40B4-BE49-F238E27FC236}">
                <a16:creationId xmlns:a16="http://schemas.microsoft.com/office/drawing/2014/main" id="{67D28D4A-2BE6-4116-8585-6B1F4592C19E}"/>
              </a:ext>
            </a:extLst>
          </p:cNvPr>
          <p:cNvSpPr>
            <a:spLocks noGrp="1"/>
          </p:cNvSpPr>
          <p:nvPr>
            <p:ph sz="half" idx="1"/>
          </p:nvPr>
        </p:nvSpPr>
        <p:spPr>
          <a:xfrm>
            <a:off x="1141411" y="2209800"/>
            <a:ext cx="5089527" cy="312420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Autofit/>
          </a:bodyPr>
          <a:lstStyle/>
          <a:p>
            <a:pPr marL="0" indent="0">
              <a:buNone/>
            </a:pPr>
            <a:r>
              <a:rPr lang="en-US" dirty="0">
                <a:solidFill>
                  <a:srgbClr val="695D46"/>
                </a:solidFill>
                <a:latin typeface="Open Sans"/>
              </a:rPr>
              <a:t>Significant variables:</a:t>
            </a:r>
          </a:p>
          <a:p>
            <a:pPr>
              <a:buFont typeface="Wingdings" panose="05000000000000000000" pitchFamily="2" charset="2"/>
              <a:buChar char="ü"/>
            </a:pPr>
            <a:r>
              <a:rPr lang="en-US" dirty="0">
                <a:solidFill>
                  <a:srgbClr val="695D46"/>
                </a:solidFill>
                <a:latin typeface="Open Sans"/>
              </a:rPr>
              <a:t>PctChildPoverty</a:t>
            </a:r>
          </a:p>
          <a:p>
            <a:pPr>
              <a:buFont typeface="Wingdings" panose="05000000000000000000" pitchFamily="2" charset="2"/>
              <a:buChar char="ü"/>
            </a:pPr>
            <a:r>
              <a:rPr lang="en-US" dirty="0">
                <a:solidFill>
                  <a:srgbClr val="695D46"/>
                </a:solidFill>
                <a:latin typeface="Open Sans"/>
              </a:rPr>
              <a:t>PctFreeMeal</a:t>
            </a:r>
          </a:p>
          <a:p>
            <a:pPr>
              <a:buFont typeface="Wingdings" panose="05000000000000000000" pitchFamily="2" charset="2"/>
              <a:buChar char="ü"/>
            </a:pPr>
            <a:r>
              <a:rPr lang="en-US" dirty="0">
                <a:solidFill>
                  <a:srgbClr val="695D46"/>
                </a:solidFill>
                <a:latin typeface="Open Sans"/>
              </a:rPr>
              <a:t>PctFamilyPoverty</a:t>
            </a:r>
          </a:p>
          <a:p>
            <a:pPr>
              <a:buFont typeface="Wingdings" panose="05000000000000000000" pitchFamily="2" charset="2"/>
              <a:buChar char="ü"/>
            </a:pPr>
            <a:r>
              <a:rPr lang="en-US" dirty="0">
                <a:solidFill>
                  <a:srgbClr val="695D46"/>
                </a:solidFill>
                <a:latin typeface="Open Sans"/>
              </a:rPr>
              <a:t>Enrolled</a:t>
            </a:r>
          </a:p>
          <a:p>
            <a:pPr>
              <a:buFont typeface="Wingdings" panose="05000000000000000000" pitchFamily="2" charset="2"/>
              <a:buChar char="ü"/>
            </a:pPr>
            <a:r>
              <a:rPr lang="en-US" dirty="0">
                <a:solidFill>
                  <a:srgbClr val="695D46"/>
                </a:solidFill>
                <a:latin typeface="Open Sans"/>
              </a:rPr>
              <a:t>TotalSchools</a:t>
            </a:r>
          </a:p>
        </p:txBody>
      </p:sp>
      <p:sp>
        <p:nvSpPr>
          <p:cNvPr id="5" name="Footer Placeholder 4">
            <a:extLst>
              <a:ext uri="{FF2B5EF4-FFF2-40B4-BE49-F238E27FC236}">
                <a16:creationId xmlns:a16="http://schemas.microsoft.com/office/drawing/2014/main" id="{19610A67-4905-43A3-84C6-7D79D9CC6358}"/>
              </a:ext>
            </a:extLst>
          </p:cNvPr>
          <p:cNvSpPr>
            <a:spLocks noGrp="1"/>
          </p:cNvSpPr>
          <p:nvPr>
            <p:ph type="ftr" sz="quarter" idx="11"/>
          </p:nvPr>
        </p:nvSpPr>
        <p:spPr/>
        <p:txBody>
          <a:bodyPr/>
          <a:lstStyle/>
          <a:p>
            <a:r>
              <a:rPr lang="en-US"/>
              <a:t>https://github.com/JeanPaulUwimana/MSADS_Portfolio</a:t>
            </a:r>
            <a:endParaRPr lang="en-US" dirty="0"/>
          </a:p>
        </p:txBody>
      </p:sp>
      <p:pic>
        <p:nvPicPr>
          <p:cNvPr id="5122" name="Picture 2">
            <a:extLst>
              <a:ext uri="{FF2B5EF4-FFF2-40B4-BE49-F238E27FC236}">
                <a16:creationId xmlns:a16="http://schemas.microsoft.com/office/drawing/2014/main" id="{45907FAC-071B-4814-95C7-C447F9A87EB0}"/>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30938" y="2057400"/>
            <a:ext cx="5121274"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866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8E28678-849E-4F45-98B9-ADCCCF0C2E18}"/>
              </a:ext>
            </a:extLst>
          </p:cNvPr>
          <p:cNvSpPr>
            <a:spLocks noGrp="1"/>
          </p:cNvSpPr>
          <p:nvPr>
            <p:ph type="title"/>
          </p:nvPr>
        </p:nvSpPr>
        <p:spPr>
          <a:xfrm>
            <a:off x="1370012" y="609600"/>
            <a:ext cx="10058400" cy="1066800"/>
          </a:xfrm>
        </p:spPr>
        <p:txBody>
          <a:bodyPr/>
          <a:lstStyle/>
          <a:p>
            <a:r>
              <a:rPr lang="en-US" dirty="0"/>
              <a:t>IST 707: Data Analytics</a:t>
            </a:r>
          </a:p>
        </p:txBody>
      </p:sp>
      <p:sp>
        <p:nvSpPr>
          <p:cNvPr id="6" name="Content Placeholder 5">
            <a:extLst>
              <a:ext uri="{FF2B5EF4-FFF2-40B4-BE49-F238E27FC236}">
                <a16:creationId xmlns:a16="http://schemas.microsoft.com/office/drawing/2014/main" id="{4DF802AF-970B-4DCD-96E0-C19E2E9A0DC2}"/>
              </a:ext>
            </a:extLst>
          </p:cNvPr>
          <p:cNvSpPr>
            <a:spLocks noGrp="1"/>
          </p:cNvSpPr>
          <p:nvPr>
            <p:ph sz="half" idx="1"/>
          </p:nvPr>
        </p:nvSpPr>
        <p:spPr>
          <a:xfrm>
            <a:off x="1427540" y="2478265"/>
            <a:ext cx="4895472" cy="140793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marL="0" indent="0">
              <a:buNone/>
            </a:pPr>
            <a:endParaRPr lang="en-US" sz="2800" dirty="0">
              <a:solidFill>
                <a:srgbClr val="695D46"/>
              </a:solidFill>
              <a:latin typeface="Open Sans"/>
            </a:endParaRPr>
          </a:p>
          <a:p>
            <a:pPr marL="0" indent="0">
              <a:buNone/>
            </a:pPr>
            <a:r>
              <a:rPr lang="en-US" sz="2800" dirty="0">
                <a:solidFill>
                  <a:srgbClr val="695D46"/>
                </a:solidFill>
                <a:latin typeface="Open Sans"/>
              </a:rPr>
              <a:t>Heart Disease Classification</a:t>
            </a:r>
          </a:p>
          <a:p>
            <a:pPr marL="0" indent="0">
              <a:buNone/>
            </a:pPr>
            <a:endParaRPr lang="en-US" dirty="0"/>
          </a:p>
        </p:txBody>
      </p:sp>
      <p:sp>
        <p:nvSpPr>
          <p:cNvPr id="4" name="Footer Placeholder 3">
            <a:extLst>
              <a:ext uri="{FF2B5EF4-FFF2-40B4-BE49-F238E27FC236}">
                <a16:creationId xmlns:a16="http://schemas.microsoft.com/office/drawing/2014/main" id="{A71C8D89-09F3-4C9B-A8D0-7675C0F62B65}"/>
              </a:ext>
            </a:extLst>
          </p:cNvPr>
          <p:cNvSpPr>
            <a:spLocks noGrp="1"/>
          </p:cNvSpPr>
          <p:nvPr>
            <p:ph type="ftr" sz="quarter" idx="11"/>
          </p:nvPr>
        </p:nvSpPr>
        <p:spPr/>
        <p:txBody>
          <a:bodyPr/>
          <a:lstStyle/>
          <a:p>
            <a:r>
              <a:rPr lang="en-US"/>
              <a:t>https://github.com/JeanPaulUwimana/MSADS_Portfolio</a:t>
            </a:r>
            <a:endParaRPr lang="en-US" dirty="0"/>
          </a:p>
        </p:txBody>
      </p:sp>
      <p:pic>
        <p:nvPicPr>
          <p:cNvPr id="24" name="Picture 23">
            <a:extLst>
              <a:ext uri="{FF2B5EF4-FFF2-40B4-BE49-F238E27FC236}">
                <a16:creationId xmlns:a16="http://schemas.microsoft.com/office/drawing/2014/main" id="{23A265F1-B64C-4BA3-99BE-D1ED70F56B14}"/>
              </a:ext>
            </a:extLst>
          </p:cNvPr>
          <p:cNvPicPr>
            <a:picLocks noChangeAspect="1"/>
          </p:cNvPicPr>
          <p:nvPr/>
        </p:nvPicPr>
        <p:blipFill>
          <a:blip r:embed="rId3"/>
          <a:srcRect/>
          <a:stretch/>
        </p:blipFill>
        <p:spPr>
          <a:xfrm>
            <a:off x="6323012" y="4309906"/>
            <a:ext cx="4438273" cy="1557494"/>
          </a:xfrm>
          <a:prstGeom prst="rect">
            <a:avLst/>
          </a:prstGeom>
        </p:spPr>
      </p:pic>
      <p:pic>
        <p:nvPicPr>
          <p:cNvPr id="8" name="Content Placeholder 7" descr="Logo, icon&#10;&#10;Description automatically generated">
            <a:extLst>
              <a:ext uri="{FF2B5EF4-FFF2-40B4-BE49-F238E27FC236}">
                <a16:creationId xmlns:a16="http://schemas.microsoft.com/office/drawing/2014/main" id="{17CD2C47-2340-429A-9F9F-24CBC74B579B}"/>
              </a:ext>
            </a:extLst>
          </p:cNvPr>
          <p:cNvPicPr>
            <a:picLocks noGrp="1" noChangeAspect="1"/>
          </p:cNvPicPr>
          <p:nvPr>
            <p:ph sz="half" idx="2"/>
          </p:nvPr>
        </p:nvPicPr>
        <p:blipFill>
          <a:blip r:embed="rId4"/>
          <a:stretch>
            <a:fillRect/>
          </a:stretch>
        </p:blipFill>
        <p:spPr>
          <a:xfrm>
            <a:off x="6551612" y="2867025"/>
            <a:ext cx="3448050" cy="1323975"/>
          </a:xfrm>
        </p:spPr>
      </p:pic>
      <p:pic>
        <p:nvPicPr>
          <p:cNvPr id="11" name="Picture 10">
            <a:extLst>
              <a:ext uri="{FF2B5EF4-FFF2-40B4-BE49-F238E27FC236}">
                <a16:creationId xmlns:a16="http://schemas.microsoft.com/office/drawing/2014/main" id="{5AAE3879-A6FD-4DA4-AA1C-1AF0619EC96C}"/>
              </a:ext>
            </a:extLst>
          </p:cNvPr>
          <p:cNvPicPr>
            <a:picLocks noChangeAspect="1"/>
          </p:cNvPicPr>
          <p:nvPr/>
        </p:nvPicPr>
        <p:blipFill>
          <a:blip r:embed="rId5"/>
          <a:stretch>
            <a:fillRect/>
          </a:stretch>
        </p:blipFill>
        <p:spPr>
          <a:xfrm>
            <a:off x="6551612" y="685800"/>
            <a:ext cx="3448050" cy="2138587"/>
          </a:xfrm>
          <a:prstGeom prst="rect">
            <a:avLst/>
          </a:prstGeom>
        </p:spPr>
      </p:pic>
    </p:spTree>
    <p:extLst>
      <p:ext uri="{BB962C8B-B14F-4D97-AF65-F5344CB8AC3E}">
        <p14:creationId xmlns:p14="http://schemas.microsoft.com/office/powerpoint/2010/main" val="240528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AFB9D-9996-437B-BC0B-EEEE731F2D99}"/>
              </a:ext>
            </a:extLst>
          </p:cNvPr>
          <p:cNvSpPr>
            <a:spLocks noGrp="1"/>
          </p:cNvSpPr>
          <p:nvPr>
            <p:ph type="title"/>
          </p:nvPr>
        </p:nvSpPr>
        <p:spPr>
          <a:xfrm>
            <a:off x="1522876" y="381000"/>
            <a:ext cx="9143538" cy="1066800"/>
          </a:xfrm>
        </p:spPr>
        <p:txBody>
          <a:bodyPr/>
          <a:lstStyle/>
          <a:p>
            <a:pPr algn="ctr"/>
            <a:r>
              <a:rPr lang="en-US" dirty="0"/>
              <a:t>Introduction</a:t>
            </a:r>
          </a:p>
        </p:txBody>
      </p:sp>
      <p:sp>
        <p:nvSpPr>
          <p:cNvPr id="3" name="Content Placeholder 2">
            <a:extLst>
              <a:ext uri="{FF2B5EF4-FFF2-40B4-BE49-F238E27FC236}">
                <a16:creationId xmlns:a16="http://schemas.microsoft.com/office/drawing/2014/main" id="{C5CA6E32-1B37-430A-AC1B-CCFAEC77B2D5}"/>
              </a:ext>
            </a:extLst>
          </p:cNvPr>
          <p:cNvSpPr>
            <a:spLocks noGrp="1"/>
          </p:cNvSpPr>
          <p:nvPr>
            <p:ph idx="1"/>
          </p:nvPr>
        </p:nvSpPr>
        <p:spPr>
          <a:xfrm>
            <a:off x="1522876" y="1752600"/>
            <a:ext cx="9143538" cy="373380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marL="0" indent="0">
              <a:buNone/>
            </a:pPr>
            <a:r>
              <a:rPr lang="en-US" b="0" i="0" u="none" strike="noStrike" dirty="0">
                <a:solidFill>
                  <a:srgbClr val="695D46"/>
                </a:solidFill>
                <a:effectLst/>
                <a:latin typeface="Open Sans"/>
              </a:rPr>
              <a:t>The Applied Data Science program at Syracuse University provides students with an in-depth understanding of the key technologies in data and business analytics: data collection, data mining, machine learning, visualization techniques, predictive analytics, and statistics. </a:t>
            </a:r>
          </a:p>
          <a:p>
            <a:pPr marL="0" indent="0">
              <a:buNone/>
            </a:pPr>
            <a:r>
              <a:rPr lang="en-US" b="0" i="0" u="none" strike="noStrike" dirty="0">
                <a:solidFill>
                  <a:srgbClr val="695D46"/>
                </a:solidFill>
                <a:effectLst/>
                <a:latin typeface="Open Sans"/>
              </a:rPr>
              <a:t>The program supplies </a:t>
            </a:r>
            <a:r>
              <a:rPr lang="en-US" dirty="0">
                <a:solidFill>
                  <a:srgbClr val="695D46"/>
                </a:solidFill>
                <a:latin typeface="Open Sans"/>
              </a:rPr>
              <a:t>students </a:t>
            </a:r>
            <a:r>
              <a:rPr lang="en-US" b="0" i="0" u="none" strike="noStrike" dirty="0">
                <a:solidFill>
                  <a:srgbClr val="695D46"/>
                </a:solidFill>
                <a:effectLst/>
                <a:latin typeface="Open Sans"/>
              </a:rPr>
              <a:t>with the technical skills to practice problem analysis and decision-making abilities to begin leading data-driven solutions in organizations across industries upon graduation</a:t>
            </a:r>
            <a:endParaRPr lang="en-US" dirty="0">
              <a:solidFill>
                <a:srgbClr val="695D46"/>
              </a:solidFill>
              <a:latin typeface="Open Sans"/>
            </a:endParaRPr>
          </a:p>
          <a:p>
            <a:pPr lvl="1">
              <a:buFont typeface="Wingdings" panose="05000000000000000000" pitchFamily="2" charset="2"/>
              <a:buChar char="ü"/>
            </a:pPr>
            <a:endParaRPr lang="en-US" dirty="0"/>
          </a:p>
        </p:txBody>
      </p:sp>
      <p:sp>
        <p:nvSpPr>
          <p:cNvPr id="4" name="Footer Placeholder 3">
            <a:extLst>
              <a:ext uri="{FF2B5EF4-FFF2-40B4-BE49-F238E27FC236}">
                <a16:creationId xmlns:a16="http://schemas.microsoft.com/office/drawing/2014/main" id="{0E397E8C-3356-4120-8CE2-DEAED338FBEE}"/>
              </a:ext>
            </a:extLst>
          </p:cNvPr>
          <p:cNvSpPr>
            <a:spLocks noGrp="1"/>
          </p:cNvSpPr>
          <p:nvPr>
            <p:ph type="ftr" sz="quarter" idx="11"/>
          </p:nvPr>
        </p:nvSpPr>
        <p:spPr/>
        <p:txBody>
          <a:bodyPr/>
          <a:lstStyle/>
          <a:p>
            <a:r>
              <a:rPr lang="en-US"/>
              <a:t>https://github.com/JeanPaulUwimana/MSADS_Portfolio</a:t>
            </a:r>
            <a:endParaRPr lang="en-US" dirty="0"/>
          </a:p>
        </p:txBody>
      </p:sp>
    </p:spTree>
    <p:extLst>
      <p:ext uri="{BB962C8B-B14F-4D97-AF65-F5344CB8AC3E}">
        <p14:creationId xmlns:p14="http://schemas.microsoft.com/office/powerpoint/2010/main" val="3241196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CEE9-98F0-4D38-9D15-5BB1BDB3DFD6}"/>
              </a:ext>
            </a:extLst>
          </p:cNvPr>
          <p:cNvSpPr>
            <a:spLocks noGrp="1"/>
          </p:cNvSpPr>
          <p:nvPr>
            <p:ph type="title"/>
          </p:nvPr>
        </p:nvSpPr>
        <p:spPr>
          <a:xfrm>
            <a:off x="1446212" y="609600"/>
            <a:ext cx="9143538" cy="1066800"/>
          </a:xfrm>
        </p:spPr>
        <p:txBody>
          <a:bodyPr/>
          <a:lstStyle/>
          <a:p>
            <a:r>
              <a:rPr lang="en-US" dirty="0"/>
              <a:t>IST 707: Data Analytics</a:t>
            </a:r>
          </a:p>
        </p:txBody>
      </p:sp>
      <p:sp>
        <p:nvSpPr>
          <p:cNvPr id="6" name="Content Placeholder 5">
            <a:extLst>
              <a:ext uri="{FF2B5EF4-FFF2-40B4-BE49-F238E27FC236}">
                <a16:creationId xmlns:a16="http://schemas.microsoft.com/office/drawing/2014/main" id="{F3B0D64E-0569-4256-A06F-A08FF417CF34}"/>
              </a:ext>
            </a:extLst>
          </p:cNvPr>
          <p:cNvSpPr>
            <a:spLocks noGrp="1"/>
          </p:cNvSpPr>
          <p:nvPr>
            <p:ph idx="1"/>
          </p:nvPr>
        </p:nvSpPr>
        <p:spPr>
          <a:xfrm>
            <a:off x="1522876" y="2057401"/>
            <a:ext cx="9143538" cy="1981199"/>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a:buFont typeface="Wingdings" panose="05000000000000000000" pitchFamily="2" charset="2"/>
              <a:buChar char="ü"/>
            </a:pPr>
            <a:r>
              <a:rPr lang="en-US" dirty="0"/>
              <a:t>Dataset from Kaggle: 13 features + dependent variable</a:t>
            </a:r>
          </a:p>
          <a:p>
            <a:pPr>
              <a:buFont typeface="Wingdings" panose="05000000000000000000" pitchFamily="2" charset="2"/>
              <a:buChar char="ü"/>
            </a:pPr>
            <a:r>
              <a:rPr lang="en-US" dirty="0"/>
              <a:t>Final project leveraged supervised machine learning technique to predict the presence or absence of heart disease in a patient</a:t>
            </a:r>
          </a:p>
          <a:p>
            <a:pPr>
              <a:buFont typeface="Wingdings" panose="05000000000000000000" pitchFamily="2" charset="2"/>
              <a:buChar char="ü"/>
            </a:pPr>
            <a:r>
              <a:rPr lang="en-US" dirty="0"/>
              <a:t>Naïve Bayes, Weka’s J48, Random Forest, and SVM </a:t>
            </a:r>
          </a:p>
          <a:p>
            <a:pPr marL="0" indent="0">
              <a:buNone/>
            </a:pPr>
            <a:endParaRPr lang="en-US" dirty="0"/>
          </a:p>
        </p:txBody>
      </p:sp>
      <p:sp>
        <p:nvSpPr>
          <p:cNvPr id="5" name="Footer Placeholder 4">
            <a:extLst>
              <a:ext uri="{FF2B5EF4-FFF2-40B4-BE49-F238E27FC236}">
                <a16:creationId xmlns:a16="http://schemas.microsoft.com/office/drawing/2014/main" id="{E0603067-3828-4412-AE7E-83AD8D7D3E16}"/>
              </a:ext>
            </a:extLst>
          </p:cNvPr>
          <p:cNvSpPr>
            <a:spLocks noGrp="1"/>
          </p:cNvSpPr>
          <p:nvPr>
            <p:ph type="ftr" sz="quarter" idx="11"/>
          </p:nvPr>
        </p:nvSpPr>
        <p:spPr/>
        <p:txBody>
          <a:bodyPr/>
          <a:lstStyle/>
          <a:p>
            <a:r>
              <a:rPr lang="en-US"/>
              <a:t>https://github.com/JeanPaulUwimana/MSADS_Portfolio</a:t>
            </a:r>
            <a:endParaRPr lang="en-US" dirty="0"/>
          </a:p>
        </p:txBody>
      </p:sp>
    </p:spTree>
    <p:extLst>
      <p:ext uri="{BB962C8B-B14F-4D97-AF65-F5344CB8AC3E}">
        <p14:creationId xmlns:p14="http://schemas.microsoft.com/office/powerpoint/2010/main" val="448457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FAEBF-4A10-4030-9442-0F5746B87898}"/>
              </a:ext>
            </a:extLst>
          </p:cNvPr>
          <p:cNvSpPr>
            <a:spLocks noGrp="1"/>
          </p:cNvSpPr>
          <p:nvPr>
            <p:ph type="title"/>
          </p:nvPr>
        </p:nvSpPr>
        <p:spPr/>
        <p:txBody>
          <a:bodyPr/>
          <a:lstStyle/>
          <a:p>
            <a:r>
              <a:rPr lang="en-US" dirty="0"/>
              <a:t>IST 707: Data Analytics</a:t>
            </a:r>
            <a:br>
              <a:rPr lang="en-US" dirty="0"/>
            </a:br>
            <a:r>
              <a:rPr lang="en-US" sz="2400" dirty="0"/>
              <a:t>Model Performance Evaluation</a:t>
            </a:r>
          </a:p>
        </p:txBody>
      </p:sp>
      <p:pic>
        <p:nvPicPr>
          <p:cNvPr id="1026" name="Picture 2">
            <a:extLst>
              <a:ext uri="{FF2B5EF4-FFF2-40B4-BE49-F238E27FC236}">
                <a16:creationId xmlns:a16="http://schemas.microsoft.com/office/drawing/2014/main" id="{5ADF69E0-8F23-44E9-B694-80864CA8B6E0}"/>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6170612" y="2133600"/>
            <a:ext cx="5349875" cy="32765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1B68E34D-5F18-4E1C-A89C-48A2305D7774}"/>
              </a:ext>
            </a:extLst>
          </p:cNvPr>
          <p:cNvSpPr>
            <a:spLocks noGrp="1"/>
          </p:cNvSpPr>
          <p:nvPr>
            <p:ph type="ftr" sz="quarter" idx="11"/>
          </p:nvPr>
        </p:nvSpPr>
        <p:spPr/>
        <p:txBody>
          <a:bodyPr/>
          <a:lstStyle/>
          <a:p>
            <a:r>
              <a:rPr lang="en-US"/>
              <a:t>https://github.com/JeanPaulUwimana/MSADS_Portfolio</a:t>
            </a:r>
            <a:endParaRPr lang="en-US" dirty="0"/>
          </a:p>
        </p:txBody>
      </p:sp>
      <p:sp>
        <p:nvSpPr>
          <p:cNvPr id="8" name="Content Placeholder 2">
            <a:extLst>
              <a:ext uri="{FF2B5EF4-FFF2-40B4-BE49-F238E27FC236}">
                <a16:creationId xmlns:a16="http://schemas.microsoft.com/office/drawing/2014/main" id="{3B3A0999-1743-4386-B681-305D994D649B}"/>
              </a:ext>
            </a:extLst>
          </p:cNvPr>
          <p:cNvSpPr txBox="1">
            <a:spLocks/>
          </p:cNvSpPr>
          <p:nvPr/>
        </p:nvSpPr>
        <p:spPr>
          <a:xfrm>
            <a:off x="1522413" y="2286000"/>
            <a:ext cx="4495800" cy="304799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ormAutofit fontScale="85000" lnSpcReduction="10000"/>
          </a:bodyPr>
          <a:lst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u="sng" dirty="0">
                <a:solidFill>
                  <a:srgbClr val="695D46"/>
                </a:solidFill>
                <a:latin typeface="Open Sans"/>
              </a:rPr>
              <a:t>Model Performance Comparison</a:t>
            </a:r>
          </a:p>
          <a:p>
            <a:pPr>
              <a:buFont typeface="Wingdings" panose="05000000000000000000" pitchFamily="2" charset="2"/>
              <a:buChar char="ü"/>
            </a:pPr>
            <a:r>
              <a:rPr lang="en-US" dirty="0">
                <a:solidFill>
                  <a:srgbClr val="695D46"/>
                </a:solidFill>
                <a:latin typeface="Open Sans"/>
              </a:rPr>
              <a:t>SVM: accuracy 85%, Kappa: 70%</a:t>
            </a:r>
          </a:p>
          <a:p>
            <a:pPr>
              <a:buFont typeface="Wingdings" panose="05000000000000000000" pitchFamily="2" charset="2"/>
              <a:buChar char="ü"/>
            </a:pPr>
            <a:r>
              <a:rPr lang="en-US" dirty="0">
                <a:solidFill>
                  <a:srgbClr val="695D46"/>
                </a:solidFill>
                <a:latin typeface="Open Sans"/>
              </a:rPr>
              <a:t>70% Kappa score is considered substantial agreement among the raters according to National Library of Medicine</a:t>
            </a:r>
            <a:r>
              <a:rPr lang="en-US" baseline="30000" dirty="0">
                <a:solidFill>
                  <a:srgbClr val="695D46"/>
                </a:solidFill>
                <a:latin typeface="Open Sans"/>
              </a:rPr>
              <a:t>1</a:t>
            </a:r>
          </a:p>
          <a:p>
            <a:pPr>
              <a:buFont typeface="Wingdings" panose="05000000000000000000" pitchFamily="2" charset="2"/>
              <a:buChar char="ü"/>
            </a:pPr>
            <a:r>
              <a:rPr lang="en-US" dirty="0">
                <a:solidFill>
                  <a:srgbClr val="695D46"/>
                </a:solidFill>
                <a:latin typeface="Open Sans"/>
              </a:rPr>
              <a:t>Weka’s J48 performed worst – accuracy: 70%, Kappa: below 40%</a:t>
            </a:r>
          </a:p>
          <a:p>
            <a:pPr marL="0" indent="0">
              <a:buNone/>
            </a:pPr>
            <a:endParaRPr lang="en-US" sz="1800" dirty="0">
              <a:solidFill>
                <a:srgbClr val="695D46"/>
              </a:solidFill>
              <a:latin typeface="Open Sans"/>
            </a:endParaRPr>
          </a:p>
        </p:txBody>
      </p:sp>
      <p:sp>
        <p:nvSpPr>
          <p:cNvPr id="9" name="Content Placeholder 2">
            <a:extLst>
              <a:ext uri="{FF2B5EF4-FFF2-40B4-BE49-F238E27FC236}">
                <a16:creationId xmlns:a16="http://schemas.microsoft.com/office/drawing/2014/main" id="{E3C3B41A-0071-4BC4-99AF-90BA50140A55}"/>
              </a:ext>
            </a:extLst>
          </p:cNvPr>
          <p:cNvSpPr txBox="1">
            <a:spLocks/>
          </p:cNvSpPr>
          <p:nvPr/>
        </p:nvSpPr>
        <p:spPr>
          <a:xfrm>
            <a:off x="227012" y="6019800"/>
            <a:ext cx="2514600" cy="457200"/>
          </a:xfrm>
          <a:prstGeom prst="rect">
            <a:avLst/>
          </a:prstGeom>
          <a:noFill/>
        </p:spPr>
        <p:txBody>
          <a:bodyPr vert="horz" lIns="91440" tIns="45720" rIns="91440" bIns="45720" rtlCol="0">
            <a:normAutofit/>
          </a:bodyPr>
          <a:lst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1200" baseline="30000" dirty="0">
                <a:solidFill>
                  <a:srgbClr val="695D46"/>
                </a:solidFill>
                <a:latin typeface="Open Sans"/>
              </a:rPr>
              <a:t>1</a:t>
            </a:r>
            <a:r>
              <a:rPr lang="en-US" sz="1200" dirty="0">
                <a:solidFill>
                  <a:srgbClr val="695D46"/>
                </a:solidFill>
                <a:latin typeface="Open Sans"/>
              </a:rPr>
              <a:t>https://bit.ly/3q5Saps    </a:t>
            </a:r>
          </a:p>
        </p:txBody>
      </p:sp>
    </p:spTree>
    <p:extLst>
      <p:ext uri="{BB962C8B-B14F-4D97-AF65-F5344CB8AC3E}">
        <p14:creationId xmlns:p14="http://schemas.microsoft.com/office/powerpoint/2010/main" val="891417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8E28678-849E-4F45-98B9-ADCCCF0C2E18}"/>
              </a:ext>
            </a:extLst>
          </p:cNvPr>
          <p:cNvSpPr>
            <a:spLocks noGrp="1"/>
          </p:cNvSpPr>
          <p:nvPr>
            <p:ph type="title"/>
          </p:nvPr>
        </p:nvSpPr>
        <p:spPr>
          <a:xfrm>
            <a:off x="1370012" y="609600"/>
            <a:ext cx="10058400" cy="1066800"/>
          </a:xfrm>
        </p:spPr>
        <p:txBody>
          <a:bodyPr/>
          <a:lstStyle/>
          <a:p>
            <a:r>
              <a:rPr lang="en-US" dirty="0"/>
              <a:t>IST 736: Text Mining</a:t>
            </a:r>
          </a:p>
        </p:txBody>
      </p:sp>
      <p:sp>
        <p:nvSpPr>
          <p:cNvPr id="6" name="Content Placeholder 5">
            <a:extLst>
              <a:ext uri="{FF2B5EF4-FFF2-40B4-BE49-F238E27FC236}">
                <a16:creationId xmlns:a16="http://schemas.microsoft.com/office/drawing/2014/main" id="{4DF802AF-970B-4DCD-96E0-C19E2E9A0DC2}"/>
              </a:ext>
            </a:extLst>
          </p:cNvPr>
          <p:cNvSpPr>
            <a:spLocks noGrp="1"/>
          </p:cNvSpPr>
          <p:nvPr>
            <p:ph sz="half" idx="1"/>
          </p:nvPr>
        </p:nvSpPr>
        <p:spPr>
          <a:xfrm>
            <a:off x="1522413" y="2057400"/>
            <a:ext cx="4435564" cy="289560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marL="0" indent="0">
              <a:buNone/>
            </a:pPr>
            <a:endParaRPr lang="en-US" sz="2800" dirty="0">
              <a:solidFill>
                <a:srgbClr val="695D46"/>
              </a:solidFill>
              <a:latin typeface="Open Sans"/>
            </a:endParaRPr>
          </a:p>
          <a:p>
            <a:pPr marL="0" indent="0">
              <a:buNone/>
            </a:pPr>
            <a:r>
              <a:rPr lang="en-US" sz="2800" dirty="0">
                <a:solidFill>
                  <a:srgbClr val="695D46"/>
                </a:solidFill>
                <a:latin typeface="Open Sans"/>
              </a:rPr>
              <a:t>Predicting presidential candidate party affiliation, ultimate success, and Topic Modeling </a:t>
            </a:r>
          </a:p>
          <a:p>
            <a:pPr marL="0" indent="0">
              <a:buNone/>
            </a:pPr>
            <a:endParaRPr lang="en-US" dirty="0"/>
          </a:p>
        </p:txBody>
      </p:sp>
      <p:sp>
        <p:nvSpPr>
          <p:cNvPr id="4" name="Footer Placeholder 3">
            <a:extLst>
              <a:ext uri="{FF2B5EF4-FFF2-40B4-BE49-F238E27FC236}">
                <a16:creationId xmlns:a16="http://schemas.microsoft.com/office/drawing/2014/main" id="{A71C8D89-09F3-4C9B-A8D0-7675C0F62B65}"/>
              </a:ext>
            </a:extLst>
          </p:cNvPr>
          <p:cNvSpPr>
            <a:spLocks noGrp="1"/>
          </p:cNvSpPr>
          <p:nvPr>
            <p:ph type="ftr" sz="quarter" idx="11"/>
          </p:nvPr>
        </p:nvSpPr>
        <p:spPr/>
        <p:txBody>
          <a:bodyPr/>
          <a:lstStyle/>
          <a:p>
            <a:r>
              <a:rPr lang="en-US"/>
              <a:t>https://github.com/JeanPaulUwimana/MSADS_Portfolio</a:t>
            </a:r>
            <a:endParaRPr lang="en-US" dirty="0"/>
          </a:p>
        </p:txBody>
      </p:sp>
      <p:pic>
        <p:nvPicPr>
          <p:cNvPr id="24" name="Picture 23">
            <a:extLst>
              <a:ext uri="{FF2B5EF4-FFF2-40B4-BE49-F238E27FC236}">
                <a16:creationId xmlns:a16="http://schemas.microsoft.com/office/drawing/2014/main" id="{23A265F1-B64C-4BA3-99BE-D1ED70F56B14}"/>
              </a:ext>
            </a:extLst>
          </p:cNvPr>
          <p:cNvPicPr>
            <a:picLocks noChangeAspect="1"/>
          </p:cNvPicPr>
          <p:nvPr/>
        </p:nvPicPr>
        <p:blipFill>
          <a:blip r:embed="rId3"/>
          <a:srcRect/>
          <a:stretch/>
        </p:blipFill>
        <p:spPr>
          <a:xfrm>
            <a:off x="7542212" y="4191000"/>
            <a:ext cx="2743200" cy="1676400"/>
          </a:xfrm>
          <a:prstGeom prst="rect">
            <a:avLst/>
          </a:prstGeom>
        </p:spPr>
      </p:pic>
      <p:pic>
        <p:nvPicPr>
          <p:cNvPr id="8" name="Content Placeholder 7">
            <a:extLst>
              <a:ext uri="{FF2B5EF4-FFF2-40B4-BE49-F238E27FC236}">
                <a16:creationId xmlns:a16="http://schemas.microsoft.com/office/drawing/2014/main" id="{17CD2C47-2340-429A-9F9F-24CBC74B579B}"/>
              </a:ext>
            </a:extLst>
          </p:cNvPr>
          <p:cNvPicPr>
            <a:picLocks noGrp="1" noChangeAspect="1"/>
          </p:cNvPicPr>
          <p:nvPr>
            <p:ph sz="half" idx="2"/>
          </p:nvPr>
        </p:nvPicPr>
        <p:blipFill>
          <a:blip r:embed="rId4"/>
          <a:srcRect/>
          <a:stretch/>
        </p:blipFill>
        <p:spPr>
          <a:xfrm>
            <a:off x="6094412" y="2743200"/>
            <a:ext cx="2895600" cy="1400175"/>
          </a:xfrm>
        </p:spPr>
      </p:pic>
      <p:pic>
        <p:nvPicPr>
          <p:cNvPr id="11" name="Picture 10">
            <a:extLst>
              <a:ext uri="{FF2B5EF4-FFF2-40B4-BE49-F238E27FC236}">
                <a16:creationId xmlns:a16="http://schemas.microsoft.com/office/drawing/2014/main" id="{5AAE3879-A6FD-4DA4-AA1C-1AF0619EC96C}"/>
              </a:ext>
            </a:extLst>
          </p:cNvPr>
          <p:cNvPicPr>
            <a:picLocks noChangeAspect="1"/>
          </p:cNvPicPr>
          <p:nvPr/>
        </p:nvPicPr>
        <p:blipFill>
          <a:blip r:embed="rId5"/>
          <a:srcRect/>
          <a:stretch/>
        </p:blipFill>
        <p:spPr>
          <a:xfrm>
            <a:off x="7237412" y="1172769"/>
            <a:ext cx="3448050" cy="1164649"/>
          </a:xfrm>
          <a:prstGeom prst="rect">
            <a:avLst/>
          </a:prstGeom>
        </p:spPr>
      </p:pic>
      <p:pic>
        <p:nvPicPr>
          <p:cNvPr id="9" name="Picture 8">
            <a:extLst>
              <a:ext uri="{FF2B5EF4-FFF2-40B4-BE49-F238E27FC236}">
                <a16:creationId xmlns:a16="http://schemas.microsoft.com/office/drawing/2014/main" id="{BD82DACE-D98D-433A-B6B8-01CB4C7C8C5D}"/>
              </a:ext>
            </a:extLst>
          </p:cNvPr>
          <p:cNvPicPr>
            <a:picLocks noChangeAspect="1"/>
          </p:cNvPicPr>
          <p:nvPr/>
        </p:nvPicPr>
        <p:blipFill>
          <a:blip r:embed="rId6"/>
          <a:srcRect/>
          <a:stretch/>
        </p:blipFill>
        <p:spPr>
          <a:xfrm>
            <a:off x="9294812" y="2385043"/>
            <a:ext cx="2362200" cy="1805957"/>
          </a:xfrm>
          <a:prstGeom prst="rect">
            <a:avLst/>
          </a:prstGeom>
        </p:spPr>
      </p:pic>
    </p:spTree>
    <p:extLst>
      <p:ext uri="{BB962C8B-B14F-4D97-AF65-F5344CB8AC3E}">
        <p14:creationId xmlns:p14="http://schemas.microsoft.com/office/powerpoint/2010/main" val="2843578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73C94-6581-4407-94B1-198232AC2CCF}"/>
              </a:ext>
            </a:extLst>
          </p:cNvPr>
          <p:cNvSpPr>
            <a:spLocks noGrp="1"/>
          </p:cNvSpPr>
          <p:nvPr>
            <p:ph type="title"/>
          </p:nvPr>
        </p:nvSpPr>
        <p:spPr>
          <a:xfrm>
            <a:off x="1522876" y="533400"/>
            <a:ext cx="9143538" cy="685800"/>
          </a:xfrm>
        </p:spPr>
        <p:txBody>
          <a:bodyPr/>
          <a:lstStyle/>
          <a:p>
            <a:r>
              <a:rPr lang="en-US" dirty="0"/>
              <a:t>IST 736: Text Mining</a:t>
            </a:r>
          </a:p>
        </p:txBody>
      </p:sp>
      <p:sp>
        <p:nvSpPr>
          <p:cNvPr id="3" name="Content Placeholder 2">
            <a:extLst>
              <a:ext uri="{FF2B5EF4-FFF2-40B4-BE49-F238E27FC236}">
                <a16:creationId xmlns:a16="http://schemas.microsoft.com/office/drawing/2014/main" id="{06BA5F81-C1D9-4DA0-B4F7-37AD2BB9A7E2}"/>
              </a:ext>
            </a:extLst>
          </p:cNvPr>
          <p:cNvSpPr>
            <a:spLocks noGrp="1"/>
          </p:cNvSpPr>
          <p:nvPr>
            <p:ph idx="1"/>
          </p:nvPr>
        </p:nvSpPr>
        <p:spPr>
          <a:xfrm>
            <a:off x="1522876" y="1219200"/>
            <a:ext cx="9143538" cy="449580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a:buFont typeface="Wingdings" panose="05000000000000000000" pitchFamily="2" charset="2"/>
              <a:buChar char="ü"/>
            </a:pPr>
            <a:r>
              <a:rPr lang="en-US" dirty="0"/>
              <a:t>Unstructured data for knowledge discovery</a:t>
            </a:r>
          </a:p>
          <a:p>
            <a:pPr lvl="1">
              <a:buFont typeface="Wingdings" panose="05000000000000000000" pitchFamily="2" charset="2"/>
              <a:buChar char="ü"/>
            </a:pPr>
            <a:r>
              <a:rPr lang="en-US" sz="2200" dirty="0"/>
              <a:t>Classification </a:t>
            </a:r>
          </a:p>
          <a:p>
            <a:pPr lvl="1">
              <a:buFont typeface="Wingdings" panose="05000000000000000000" pitchFamily="2" charset="2"/>
              <a:buChar char="ü"/>
            </a:pPr>
            <a:r>
              <a:rPr lang="en-US" sz="2200" dirty="0"/>
              <a:t>Clustering</a:t>
            </a:r>
          </a:p>
          <a:p>
            <a:pPr lvl="1">
              <a:buFont typeface="Wingdings" panose="05000000000000000000" pitchFamily="2" charset="2"/>
              <a:buChar char="ü"/>
            </a:pPr>
            <a:r>
              <a:rPr lang="en-US" sz="2200" dirty="0"/>
              <a:t>Topic Modeling</a:t>
            </a:r>
          </a:p>
          <a:p>
            <a:pPr>
              <a:buFont typeface="Wingdings" panose="05000000000000000000" pitchFamily="2" charset="2"/>
              <a:buChar char="ü"/>
            </a:pPr>
            <a:r>
              <a:rPr lang="en-US" dirty="0"/>
              <a:t>Final project employed all the above techniques and consisted of analyzing presidential candidate’s nomination Acceptance Speech to identify:</a:t>
            </a:r>
          </a:p>
          <a:p>
            <a:pPr lvl="1">
              <a:buFont typeface="Wingdings" panose="05000000000000000000" pitchFamily="2" charset="2"/>
              <a:buChar char="ü"/>
            </a:pPr>
            <a:r>
              <a:rPr lang="en-US" sz="2200" dirty="0"/>
              <a:t>Candidate party affiliation based on their speech</a:t>
            </a:r>
          </a:p>
          <a:p>
            <a:pPr lvl="1">
              <a:buFont typeface="Wingdings" panose="05000000000000000000" pitchFamily="2" charset="2"/>
              <a:buChar char="ü"/>
            </a:pPr>
            <a:r>
              <a:rPr lang="en-US" sz="2200" dirty="0"/>
              <a:t>Whether their campaign ultimately succeeded </a:t>
            </a:r>
          </a:p>
          <a:p>
            <a:pPr lvl="1">
              <a:buFont typeface="Wingdings" panose="05000000000000000000" pitchFamily="2" charset="2"/>
              <a:buChar char="ü"/>
            </a:pPr>
            <a:r>
              <a:rPr lang="en-US" sz="2200" dirty="0"/>
              <a:t>Which topics can be derived from the speech</a:t>
            </a:r>
          </a:p>
        </p:txBody>
      </p:sp>
      <p:sp>
        <p:nvSpPr>
          <p:cNvPr id="4" name="Footer Placeholder 3">
            <a:extLst>
              <a:ext uri="{FF2B5EF4-FFF2-40B4-BE49-F238E27FC236}">
                <a16:creationId xmlns:a16="http://schemas.microsoft.com/office/drawing/2014/main" id="{A831A545-5234-46BC-8537-DDDB1917EB2E}"/>
              </a:ext>
            </a:extLst>
          </p:cNvPr>
          <p:cNvSpPr>
            <a:spLocks noGrp="1"/>
          </p:cNvSpPr>
          <p:nvPr>
            <p:ph type="ftr" sz="quarter" idx="11"/>
          </p:nvPr>
        </p:nvSpPr>
        <p:spPr/>
        <p:txBody>
          <a:bodyPr/>
          <a:lstStyle/>
          <a:p>
            <a:r>
              <a:rPr lang="en-US"/>
              <a:t>https://github.com/JeanPaulUwimana/MSADS_Portfolio</a:t>
            </a:r>
            <a:endParaRPr lang="en-US" dirty="0"/>
          </a:p>
        </p:txBody>
      </p:sp>
    </p:spTree>
    <p:extLst>
      <p:ext uri="{BB962C8B-B14F-4D97-AF65-F5344CB8AC3E}">
        <p14:creationId xmlns:p14="http://schemas.microsoft.com/office/powerpoint/2010/main" val="1760128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3E455-B220-4290-978E-A552659D6D80}"/>
              </a:ext>
            </a:extLst>
          </p:cNvPr>
          <p:cNvSpPr>
            <a:spLocks noGrp="1"/>
          </p:cNvSpPr>
          <p:nvPr>
            <p:ph type="title"/>
          </p:nvPr>
        </p:nvSpPr>
        <p:spPr/>
        <p:txBody>
          <a:bodyPr/>
          <a:lstStyle/>
          <a:p>
            <a:r>
              <a:rPr lang="en-US" dirty="0"/>
              <a:t>IST 736: Text Mining</a:t>
            </a:r>
            <a:br>
              <a:rPr lang="en-US" dirty="0"/>
            </a:br>
            <a:r>
              <a:rPr lang="en-US" sz="2400" dirty="0"/>
              <a:t>Model results</a:t>
            </a:r>
          </a:p>
        </p:txBody>
      </p:sp>
      <p:sp>
        <p:nvSpPr>
          <p:cNvPr id="5" name="Content Placeholder 4">
            <a:extLst>
              <a:ext uri="{FF2B5EF4-FFF2-40B4-BE49-F238E27FC236}">
                <a16:creationId xmlns:a16="http://schemas.microsoft.com/office/drawing/2014/main" id="{E0E6B30D-35E8-489B-9A53-6ECE219E24A9}"/>
              </a:ext>
            </a:extLst>
          </p:cNvPr>
          <p:cNvSpPr>
            <a:spLocks noGrp="1"/>
          </p:cNvSpPr>
          <p:nvPr>
            <p:ph sz="half" idx="1"/>
          </p:nvPr>
        </p:nvSpPr>
        <p:spPr>
          <a:xfrm>
            <a:off x="1522413" y="2057400"/>
            <a:ext cx="4435564" cy="327660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marL="0" indent="0">
              <a:buNone/>
            </a:pPr>
            <a:r>
              <a:rPr lang="en-US" u="sng" dirty="0"/>
              <a:t>K-means clustering results</a:t>
            </a:r>
          </a:p>
          <a:p>
            <a:pPr>
              <a:buFont typeface="Wingdings" panose="05000000000000000000" pitchFamily="2" charset="2"/>
              <a:buChar char="ü"/>
            </a:pPr>
            <a:r>
              <a:rPr lang="en-US" dirty="0"/>
              <a:t>3 clusters were identified</a:t>
            </a:r>
          </a:p>
          <a:p>
            <a:pPr>
              <a:buFont typeface="Wingdings" panose="05000000000000000000" pitchFamily="2" charset="2"/>
              <a:buChar char="ü"/>
            </a:pPr>
            <a:r>
              <a:rPr lang="en-US" dirty="0"/>
              <a:t>Results showed that speech clustering was more dependent on temporal factors than political affiliation, winners and losers and economic status</a:t>
            </a:r>
          </a:p>
          <a:p>
            <a:pPr>
              <a:buFont typeface="Wingdings" panose="05000000000000000000" pitchFamily="2" charset="2"/>
              <a:buChar char="ü"/>
            </a:pPr>
            <a:endParaRPr lang="en-US" dirty="0"/>
          </a:p>
        </p:txBody>
      </p:sp>
      <p:sp>
        <p:nvSpPr>
          <p:cNvPr id="4" name="Footer Placeholder 3">
            <a:extLst>
              <a:ext uri="{FF2B5EF4-FFF2-40B4-BE49-F238E27FC236}">
                <a16:creationId xmlns:a16="http://schemas.microsoft.com/office/drawing/2014/main" id="{8C849666-CACD-4290-9C76-554AD3E69357}"/>
              </a:ext>
            </a:extLst>
          </p:cNvPr>
          <p:cNvSpPr>
            <a:spLocks noGrp="1"/>
          </p:cNvSpPr>
          <p:nvPr>
            <p:ph type="ftr" sz="quarter" idx="11"/>
          </p:nvPr>
        </p:nvSpPr>
        <p:spPr/>
        <p:txBody>
          <a:bodyPr/>
          <a:lstStyle/>
          <a:p>
            <a:r>
              <a:rPr lang="en-US"/>
              <a:t>https://github.com/JeanPaulUwimana/MSADS_Portfolio</a:t>
            </a:r>
            <a:endParaRPr lang="en-US" dirty="0"/>
          </a:p>
        </p:txBody>
      </p:sp>
      <p:sp>
        <p:nvSpPr>
          <p:cNvPr id="9" name="Content Placeholder 8">
            <a:extLst>
              <a:ext uri="{FF2B5EF4-FFF2-40B4-BE49-F238E27FC236}">
                <a16:creationId xmlns:a16="http://schemas.microsoft.com/office/drawing/2014/main" id="{03A07EB9-6F1E-4053-95AA-9ED6CB98222A}"/>
              </a:ext>
            </a:extLst>
          </p:cNvPr>
          <p:cNvSpPr>
            <a:spLocks noGrp="1"/>
          </p:cNvSpPr>
          <p:nvPr>
            <p:ph sz="half" idx="2"/>
          </p:nvPr>
        </p:nvSpPr>
        <p:spPr/>
        <p:txBody>
          <a:bodyPr/>
          <a:lstStyle/>
          <a:p>
            <a:endParaRPr lang="en-US"/>
          </a:p>
        </p:txBody>
      </p:sp>
      <p:pic>
        <p:nvPicPr>
          <p:cNvPr id="10" name="Picture 9" descr="A screenshot of a cell phone&#10;&#10;Description automatically generated">
            <a:extLst>
              <a:ext uri="{FF2B5EF4-FFF2-40B4-BE49-F238E27FC236}">
                <a16:creationId xmlns:a16="http://schemas.microsoft.com/office/drawing/2014/main" id="{C2A4063F-0237-42F9-8A76-D629E5368BF7}"/>
              </a:ext>
            </a:extLst>
          </p:cNvPr>
          <p:cNvPicPr/>
          <p:nvPr/>
        </p:nvPicPr>
        <p:blipFill>
          <a:blip r:embed="rId3">
            <a:extLst>
              <a:ext uri="{28A0092B-C50C-407E-A947-70E740481C1C}">
                <a14:useLocalDpi xmlns:a14="http://schemas.microsoft.com/office/drawing/2010/main" val="0"/>
              </a:ext>
            </a:extLst>
          </a:blip>
          <a:stretch>
            <a:fillRect/>
          </a:stretch>
        </p:blipFill>
        <p:spPr>
          <a:xfrm>
            <a:off x="6094412" y="1473680"/>
            <a:ext cx="5410200" cy="4088921"/>
          </a:xfrm>
          <a:prstGeom prst="rect">
            <a:avLst/>
          </a:prstGeom>
        </p:spPr>
      </p:pic>
    </p:spTree>
    <p:extLst>
      <p:ext uri="{BB962C8B-B14F-4D97-AF65-F5344CB8AC3E}">
        <p14:creationId xmlns:p14="http://schemas.microsoft.com/office/powerpoint/2010/main" val="220657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98690B-E358-4FAF-A170-DCCA2B5DAD34}"/>
              </a:ext>
            </a:extLst>
          </p:cNvPr>
          <p:cNvSpPr>
            <a:spLocks noGrp="1"/>
          </p:cNvSpPr>
          <p:nvPr>
            <p:ph type="title"/>
          </p:nvPr>
        </p:nvSpPr>
        <p:spPr>
          <a:xfrm>
            <a:off x="1522876" y="609600"/>
            <a:ext cx="9143538" cy="990600"/>
          </a:xfrm>
        </p:spPr>
        <p:txBody>
          <a:bodyPr/>
          <a:lstStyle/>
          <a:p>
            <a:r>
              <a:rPr lang="en-US" dirty="0"/>
              <a:t>IST 736: Text Mining</a:t>
            </a:r>
            <a:br>
              <a:rPr lang="en-US" dirty="0"/>
            </a:br>
            <a:r>
              <a:rPr lang="en-US" sz="2400" dirty="0"/>
              <a:t>Model results</a:t>
            </a:r>
            <a:endParaRPr lang="en-US" dirty="0"/>
          </a:p>
        </p:txBody>
      </p:sp>
      <p:sp>
        <p:nvSpPr>
          <p:cNvPr id="6" name="Content Placeholder 5">
            <a:extLst>
              <a:ext uri="{FF2B5EF4-FFF2-40B4-BE49-F238E27FC236}">
                <a16:creationId xmlns:a16="http://schemas.microsoft.com/office/drawing/2014/main" id="{096C74C0-795F-4C17-B788-6A29E74FED17}"/>
              </a:ext>
            </a:extLst>
          </p:cNvPr>
          <p:cNvSpPr>
            <a:spLocks noGrp="1"/>
          </p:cNvSpPr>
          <p:nvPr>
            <p:ph sz="half" idx="1"/>
          </p:nvPr>
        </p:nvSpPr>
        <p:spPr>
          <a:xfrm>
            <a:off x="1522413" y="1904999"/>
            <a:ext cx="4435564" cy="396240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marL="0" indent="0">
              <a:buNone/>
            </a:pPr>
            <a:r>
              <a:rPr lang="en-US" u="sng" dirty="0"/>
              <a:t>Hierarchical Clustering results </a:t>
            </a:r>
          </a:p>
          <a:p>
            <a:pPr>
              <a:buFont typeface="Wingdings" panose="05000000000000000000" pitchFamily="2" charset="2"/>
              <a:buChar char="ü"/>
            </a:pPr>
            <a:r>
              <a:rPr lang="en-US" dirty="0"/>
              <a:t>4 clusters were identified</a:t>
            </a:r>
          </a:p>
          <a:p>
            <a:pPr lvl="1">
              <a:buFont typeface="Wingdings" panose="05000000000000000000" pitchFamily="2" charset="2"/>
              <a:buChar char="ü"/>
            </a:pPr>
            <a:r>
              <a:rPr lang="en-US" dirty="0"/>
              <a:t>4</a:t>
            </a:r>
            <a:r>
              <a:rPr lang="en-US" baseline="30000" dirty="0"/>
              <a:t>th</a:t>
            </a:r>
            <a:r>
              <a:rPr lang="en-US" dirty="0"/>
              <a:t> cluster only contains one presidential candidate</a:t>
            </a:r>
          </a:p>
          <a:p>
            <a:pPr>
              <a:buFont typeface="Wingdings" panose="05000000000000000000" pitchFamily="2" charset="2"/>
              <a:buChar char="ü"/>
            </a:pPr>
            <a:r>
              <a:rPr lang="en-US" dirty="0"/>
              <a:t>Again, results showed that speech clustering was more dependent on temporal factors than political affiliation, winners and losers and economic status</a:t>
            </a:r>
          </a:p>
          <a:p>
            <a:pPr>
              <a:buFont typeface="Wingdings" panose="05000000000000000000" pitchFamily="2" charset="2"/>
              <a:buChar char="ü"/>
            </a:pPr>
            <a:endParaRPr lang="en-US" dirty="0"/>
          </a:p>
        </p:txBody>
      </p:sp>
      <p:sp>
        <p:nvSpPr>
          <p:cNvPr id="4" name="Footer Placeholder 3">
            <a:extLst>
              <a:ext uri="{FF2B5EF4-FFF2-40B4-BE49-F238E27FC236}">
                <a16:creationId xmlns:a16="http://schemas.microsoft.com/office/drawing/2014/main" id="{920F357D-6F15-483B-B3B6-2637ADB2A7F2}"/>
              </a:ext>
            </a:extLst>
          </p:cNvPr>
          <p:cNvSpPr>
            <a:spLocks noGrp="1"/>
          </p:cNvSpPr>
          <p:nvPr>
            <p:ph type="ftr" sz="quarter" idx="11"/>
          </p:nvPr>
        </p:nvSpPr>
        <p:spPr/>
        <p:txBody>
          <a:bodyPr/>
          <a:lstStyle/>
          <a:p>
            <a:r>
              <a:rPr lang="en-US"/>
              <a:t>https://github.com/JeanPaulUwimana/MSADS_Portfolio</a:t>
            </a:r>
            <a:endParaRPr lang="en-US" dirty="0"/>
          </a:p>
        </p:txBody>
      </p:sp>
      <p:pic>
        <p:nvPicPr>
          <p:cNvPr id="8" name="Content Placeholder 7" descr="A close up of text on a white background&#10;&#10;Description automatically generated">
            <a:extLst>
              <a:ext uri="{FF2B5EF4-FFF2-40B4-BE49-F238E27FC236}">
                <a16:creationId xmlns:a16="http://schemas.microsoft.com/office/drawing/2014/main" id="{85481C6A-3643-4E17-AEB9-FD904EE6B0A6}"/>
              </a:ext>
            </a:extLst>
          </p:cNvPr>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a:xfrm>
            <a:off x="6230938" y="1981200"/>
            <a:ext cx="5121274" cy="3776193"/>
          </a:xfrm>
          <a:prstGeom prst="rect">
            <a:avLst/>
          </a:prstGeom>
        </p:spPr>
      </p:pic>
    </p:spTree>
    <p:extLst>
      <p:ext uri="{BB962C8B-B14F-4D97-AF65-F5344CB8AC3E}">
        <p14:creationId xmlns:p14="http://schemas.microsoft.com/office/powerpoint/2010/main" val="1512190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9905C-9E0E-4447-A652-CA72DD5785F3}"/>
              </a:ext>
            </a:extLst>
          </p:cNvPr>
          <p:cNvSpPr>
            <a:spLocks noGrp="1"/>
          </p:cNvSpPr>
          <p:nvPr>
            <p:ph type="title"/>
          </p:nvPr>
        </p:nvSpPr>
        <p:spPr>
          <a:xfrm>
            <a:off x="1522876" y="609600"/>
            <a:ext cx="9143538" cy="772454"/>
          </a:xfrm>
        </p:spPr>
        <p:txBody>
          <a:bodyPr>
            <a:normAutofit fontScale="90000"/>
          </a:bodyPr>
          <a:lstStyle/>
          <a:p>
            <a:r>
              <a:rPr lang="en-US" sz="3600" dirty="0"/>
              <a:t>IST 736: Text Mining</a:t>
            </a:r>
            <a:br>
              <a:rPr lang="en-US" dirty="0"/>
            </a:br>
            <a:r>
              <a:rPr lang="en-US" sz="2400" dirty="0"/>
              <a:t>Model results</a:t>
            </a:r>
            <a:endParaRPr lang="en-US" dirty="0"/>
          </a:p>
        </p:txBody>
      </p:sp>
      <p:sp>
        <p:nvSpPr>
          <p:cNvPr id="3" name="Content Placeholder 2">
            <a:extLst>
              <a:ext uri="{FF2B5EF4-FFF2-40B4-BE49-F238E27FC236}">
                <a16:creationId xmlns:a16="http://schemas.microsoft.com/office/drawing/2014/main" id="{0E358380-FC56-45B8-8648-53897BC27F23}"/>
              </a:ext>
            </a:extLst>
          </p:cNvPr>
          <p:cNvSpPr>
            <a:spLocks noGrp="1"/>
          </p:cNvSpPr>
          <p:nvPr>
            <p:ph sz="half" idx="1"/>
          </p:nvPr>
        </p:nvSpPr>
        <p:spPr>
          <a:xfrm>
            <a:off x="1522413" y="1904999"/>
            <a:ext cx="4435564" cy="350520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marL="0" indent="0">
              <a:buNone/>
            </a:pPr>
            <a:r>
              <a:rPr lang="en-US" dirty="0"/>
              <a:t>Latent Dirichlet Allocation (LDA)</a:t>
            </a:r>
          </a:p>
          <a:p>
            <a:pPr marL="0" indent="0">
              <a:buNone/>
            </a:pPr>
            <a:r>
              <a:rPr lang="en-US" u="sng" dirty="0"/>
              <a:t>Topic Modeling results</a:t>
            </a:r>
          </a:p>
          <a:p>
            <a:pPr marL="0" indent="0">
              <a:buNone/>
            </a:pPr>
            <a:r>
              <a:rPr lang="en-US" dirty="0"/>
              <a:t>Unable to draw distinct topics due to nature of the corpus. Different nominees may touch on different topics in the same sentence and different keywords and phrases may be used repeatedly</a:t>
            </a:r>
          </a:p>
        </p:txBody>
      </p:sp>
      <p:sp>
        <p:nvSpPr>
          <p:cNvPr id="5" name="Footer Placeholder 4">
            <a:extLst>
              <a:ext uri="{FF2B5EF4-FFF2-40B4-BE49-F238E27FC236}">
                <a16:creationId xmlns:a16="http://schemas.microsoft.com/office/drawing/2014/main" id="{4F0DDCB8-FAE4-409A-B9B4-E8A0EEFFAEC5}"/>
              </a:ext>
            </a:extLst>
          </p:cNvPr>
          <p:cNvSpPr>
            <a:spLocks noGrp="1"/>
          </p:cNvSpPr>
          <p:nvPr>
            <p:ph type="ftr" sz="quarter" idx="11"/>
          </p:nvPr>
        </p:nvSpPr>
        <p:spPr/>
        <p:txBody>
          <a:bodyPr/>
          <a:lstStyle/>
          <a:p>
            <a:r>
              <a:rPr lang="en-US"/>
              <a:t>https://github.com/JeanPaulUwimana/MSADS_Portfolio</a:t>
            </a:r>
            <a:endParaRPr lang="en-US" dirty="0"/>
          </a:p>
        </p:txBody>
      </p:sp>
      <p:pic>
        <p:nvPicPr>
          <p:cNvPr id="6" name="Content Placeholder 5" descr="A screenshot of a map&#10;&#10;Description automatically generated">
            <a:extLst>
              <a:ext uri="{FF2B5EF4-FFF2-40B4-BE49-F238E27FC236}">
                <a16:creationId xmlns:a16="http://schemas.microsoft.com/office/drawing/2014/main" id="{302BCFA9-830D-4D5C-A250-A71D676171C5}"/>
              </a:ext>
            </a:extLst>
          </p:cNvPr>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a:xfrm>
            <a:off x="6230938" y="2133600"/>
            <a:ext cx="5578474" cy="3077123"/>
          </a:xfrm>
          <a:prstGeom prst="rect">
            <a:avLst/>
          </a:prstGeom>
        </p:spPr>
      </p:pic>
    </p:spTree>
    <p:extLst>
      <p:ext uri="{BB962C8B-B14F-4D97-AF65-F5344CB8AC3E}">
        <p14:creationId xmlns:p14="http://schemas.microsoft.com/office/powerpoint/2010/main" val="3109384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C0953-2419-42A0-BC6D-6CD1FB20016F}"/>
              </a:ext>
            </a:extLst>
          </p:cNvPr>
          <p:cNvSpPr>
            <a:spLocks noGrp="1"/>
          </p:cNvSpPr>
          <p:nvPr>
            <p:ph type="title"/>
          </p:nvPr>
        </p:nvSpPr>
        <p:spPr>
          <a:xfrm>
            <a:off x="1522876" y="228600"/>
            <a:ext cx="9143538" cy="914400"/>
          </a:xfrm>
        </p:spPr>
        <p:txBody>
          <a:bodyPr/>
          <a:lstStyle/>
          <a:p>
            <a:r>
              <a:rPr lang="en-US" dirty="0"/>
              <a:t>Learning Objectives</a:t>
            </a:r>
          </a:p>
        </p:txBody>
      </p:sp>
      <p:sp>
        <p:nvSpPr>
          <p:cNvPr id="3" name="Content Placeholder 2">
            <a:extLst>
              <a:ext uri="{FF2B5EF4-FFF2-40B4-BE49-F238E27FC236}">
                <a16:creationId xmlns:a16="http://schemas.microsoft.com/office/drawing/2014/main" id="{04AA6844-D47E-432D-82DE-76AF61BB55D0}"/>
              </a:ext>
            </a:extLst>
          </p:cNvPr>
          <p:cNvSpPr>
            <a:spLocks noGrp="1"/>
          </p:cNvSpPr>
          <p:nvPr>
            <p:ph idx="1"/>
          </p:nvPr>
        </p:nvSpPr>
        <p:spPr>
          <a:xfrm>
            <a:off x="1522876" y="1219200"/>
            <a:ext cx="9143538" cy="449580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fontScale="55000" lnSpcReduction="20000"/>
          </a:bodyPr>
          <a:lstStyle/>
          <a:p>
            <a:pPr>
              <a:buFont typeface="Wingdings" panose="05000000000000000000" pitchFamily="2" charset="2"/>
              <a:buChar char="ü"/>
            </a:pPr>
            <a:r>
              <a:rPr lang="en-US" sz="4000" dirty="0"/>
              <a:t>Data Science can be applied in banking, healthcare, IT, marketing, etc.</a:t>
            </a:r>
          </a:p>
          <a:p>
            <a:pPr>
              <a:buFont typeface="Wingdings" panose="05000000000000000000" pitchFamily="2" charset="2"/>
              <a:buChar char="ü"/>
            </a:pPr>
            <a:r>
              <a:rPr lang="en-US" sz="4000" dirty="0"/>
              <a:t>Data was collected and organized in database in support of decision making</a:t>
            </a:r>
          </a:p>
          <a:p>
            <a:pPr>
              <a:buFont typeface="Wingdings" panose="05000000000000000000" pitchFamily="2" charset="2"/>
              <a:buChar char="ü"/>
            </a:pPr>
            <a:r>
              <a:rPr lang="en-US" sz="4000" dirty="0"/>
              <a:t>Patterns in data were identified in the Information Visualization project, statistical analysis and data mining were performed in Quantitative Reasoning and Data Analytics</a:t>
            </a:r>
          </a:p>
          <a:p>
            <a:pPr>
              <a:buFont typeface="Wingdings" panose="05000000000000000000" pitchFamily="2" charset="2"/>
              <a:buChar char="ü"/>
            </a:pPr>
            <a:r>
              <a:rPr lang="en-US" sz="4000" dirty="0"/>
              <a:t>Via Frequentist vs Bayesian, alternative strategies were developed in light of new data and a plan of action to implement business decisions based on the analysis from the data</a:t>
            </a:r>
          </a:p>
          <a:p>
            <a:pPr>
              <a:buFont typeface="Wingdings" panose="05000000000000000000" pitchFamily="2" charset="2"/>
              <a:buChar char="ü"/>
            </a:pPr>
            <a:r>
              <a:rPr lang="en-US" sz="4000" dirty="0"/>
              <a:t>Throughout the program, multiple assignments and projects were performed which provided solid foundation in communication skills </a:t>
            </a:r>
          </a:p>
          <a:p>
            <a:pPr>
              <a:buFont typeface="Wingdings" panose="05000000000000000000" pitchFamily="2" charset="2"/>
              <a:buChar char="ü"/>
            </a:pPr>
            <a:r>
              <a:rPr lang="en-US" sz="4000" dirty="0"/>
              <a:t>Care was exercised while collecting data to ensure no sensitive information was revealed, as well as compliance with rules governing data collection as implemented by data providers such API data rate limits</a:t>
            </a:r>
          </a:p>
          <a:p>
            <a:pPr>
              <a:buFont typeface="Wingdings" panose="05000000000000000000" pitchFamily="2" charset="2"/>
              <a:buChar char="ü"/>
            </a:pPr>
            <a:endParaRPr lang="en-US" dirty="0"/>
          </a:p>
          <a:p>
            <a:pPr>
              <a:buFont typeface="Wingdings" panose="05000000000000000000" pitchFamily="2" charset="2"/>
              <a:buChar char="ü"/>
            </a:pPr>
            <a:endParaRPr lang="en-US" dirty="0"/>
          </a:p>
          <a:p>
            <a:pPr>
              <a:buFont typeface="Wingdings" panose="05000000000000000000" pitchFamily="2" charset="2"/>
              <a:buChar char="ü"/>
            </a:pPr>
            <a:endParaRPr lang="en-US" dirty="0"/>
          </a:p>
        </p:txBody>
      </p:sp>
      <p:sp>
        <p:nvSpPr>
          <p:cNvPr id="4" name="Footer Placeholder 3">
            <a:extLst>
              <a:ext uri="{FF2B5EF4-FFF2-40B4-BE49-F238E27FC236}">
                <a16:creationId xmlns:a16="http://schemas.microsoft.com/office/drawing/2014/main" id="{5F3AC4B9-9ADD-48B0-863B-79C3D0AB029A}"/>
              </a:ext>
            </a:extLst>
          </p:cNvPr>
          <p:cNvSpPr>
            <a:spLocks noGrp="1"/>
          </p:cNvSpPr>
          <p:nvPr>
            <p:ph type="ftr" sz="quarter" idx="11"/>
          </p:nvPr>
        </p:nvSpPr>
        <p:spPr/>
        <p:txBody>
          <a:bodyPr/>
          <a:lstStyle/>
          <a:p>
            <a:r>
              <a:rPr lang="en-US"/>
              <a:t>https://github.com/JeanPaulUwimana/MSADS_Portfolio</a:t>
            </a:r>
            <a:endParaRPr lang="en-US" dirty="0"/>
          </a:p>
        </p:txBody>
      </p:sp>
    </p:spTree>
    <p:extLst>
      <p:ext uri="{BB962C8B-B14F-4D97-AF65-F5344CB8AC3E}">
        <p14:creationId xmlns:p14="http://schemas.microsoft.com/office/powerpoint/2010/main" val="13478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E156F-8D80-4F13-97D2-DFCD629B4054}"/>
              </a:ext>
            </a:extLst>
          </p:cNvPr>
          <p:cNvSpPr>
            <a:spLocks noGrp="1"/>
          </p:cNvSpPr>
          <p:nvPr>
            <p:ph type="title"/>
          </p:nvPr>
        </p:nvSpPr>
        <p:spPr>
          <a:xfrm>
            <a:off x="1522876" y="609600"/>
            <a:ext cx="9143538" cy="838200"/>
          </a:xfrm>
        </p:spPr>
        <p:txBody>
          <a:bodyPr/>
          <a:lstStyle/>
          <a:p>
            <a:r>
              <a:rPr lang="en-US" dirty="0"/>
              <a:t>Conclusion</a:t>
            </a:r>
          </a:p>
        </p:txBody>
      </p:sp>
      <p:sp>
        <p:nvSpPr>
          <p:cNvPr id="3" name="Content Placeholder 2">
            <a:extLst>
              <a:ext uri="{FF2B5EF4-FFF2-40B4-BE49-F238E27FC236}">
                <a16:creationId xmlns:a16="http://schemas.microsoft.com/office/drawing/2014/main" id="{5B5651F1-106D-4DA4-9A8D-3BE8F19529AB}"/>
              </a:ext>
            </a:extLst>
          </p:cNvPr>
          <p:cNvSpPr>
            <a:spLocks noGrp="1"/>
          </p:cNvSpPr>
          <p:nvPr>
            <p:ph idx="1"/>
          </p:nvPr>
        </p:nvSpPr>
        <p:spPr>
          <a:xfrm>
            <a:off x="1522876" y="1752600"/>
            <a:ext cx="9143538" cy="384986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lnSpcReduction="10000"/>
          </a:bodyPr>
          <a:lstStyle/>
          <a:p>
            <a:pPr>
              <a:buFont typeface="Wingdings" panose="05000000000000000000" pitchFamily="2" charset="2"/>
              <a:buChar char="ü"/>
            </a:pPr>
            <a:r>
              <a:rPr lang="en-US" dirty="0"/>
              <a:t>The Syracuse University’s School of Information Studies enables students to successfully complete the learning objectives outlined in the program</a:t>
            </a:r>
          </a:p>
          <a:p>
            <a:pPr>
              <a:buFont typeface="Wingdings" panose="05000000000000000000" pitchFamily="2" charset="2"/>
              <a:buChar char="ü"/>
            </a:pPr>
            <a:r>
              <a:rPr lang="en-US" dirty="0"/>
              <a:t>By providing opportunities to gather, pre-process, analyze, explore, mine, and visualize data leveraging different data analytics techniques such as regression, classification, clustering, topic modeling, and statistical modeling</a:t>
            </a:r>
          </a:p>
          <a:p>
            <a:pPr>
              <a:buFont typeface="Wingdings" panose="05000000000000000000" pitchFamily="2" charset="2"/>
              <a:buChar char="ü"/>
            </a:pPr>
            <a:r>
              <a:rPr lang="en-US" dirty="0"/>
              <a:t>The program enables students to develop a multifaceted approach for how to tackle a wide range of data analytics challenges and draw sensible conclusions from both structured and unstructured data and communicate results to various stakeholders in an organization</a:t>
            </a:r>
          </a:p>
        </p:txBody>
      </p:sp>
      <p:sp>
        <p:nvSpPr>
          <p:cNvPr id="4" name="Footer Placeholder 3">
            <a:extLst>
              <a:ext uri="{FF2B5EF4-FFF2-40B4-BE49-F238E27FC236}">
                <a16:creationId xmlns:a16="http://schemas.microsoft.com/office/drawing/2014/main" id="{69E3A67F-C9F8-40F2-B6D1-0BBB851BB582}"/>
              </a:ext>
            </a:extLst>
          </p:cNvPr>
          <p:cNvSpPr>
            <a:spLocks noGrp="1"/>
          </p:cNvSpPr>
          <p:nvPr>
            <p:ph type="ftr" sz="quarter" idx="11"/>
          </p:nvPr>
        </p:nvSpPr>
        <p:spPr/>
        <p:txBody>
          <a:bodyPr/>
          <a:lstStyle/>
          <a:p>
            <a:r>
              <a:rPr lang="en-US" dirty="0"/>
              <a:t>https://github.com/JeanPaulUwimana/MSADS_Portfolio</a:t>
            </a:r>
          </a:p>
        </p:txBody>
      </p:sp>
    </p:spTree>
    <p:extLst>
      <p:ext uri="{BB962C8B-B14F-4D97-AF65-F5344CB8AC3E}">
        <p14:creationId xmlns:p14="http://schemas.microsoft.com/office/powerpoint/2010/main" val="3225999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42133-EF5C-4689-82C6-A32F5B0D1FAF}"/>
              </a:ext>
            </a:extLst>
          </p:cNvPr>
          <p:cNvSpPr>
            <a:spLocks noGrp="1"/>
          </p:cNvSpPr>
          <p:nvPr>
            <p:ph type="title"/>
          </p:nvPr>
        </p:nvSpPr>
        <p:spPr>
          <a:xfrm>
            <a:off x="1598612" y="2438400"/>
            <a:ext cx="9143538" cy="1066800"/>
          </a:xfrm>
        </p:spPr>
        <p:txBody>
          <a:bodyPr>
            <a:normAutofit/>
          </a:bodyPr>
          <a:lstStyle/>
          <a:p>
            <a:pPr algn="ctr"/>
            <a:r>
              <a:rPr lang="en-US" sz="6000" dirty="0"/>
              <a:t>THANK YOU</a:t>
            </a:r>
          </a:p>
        </p:txBody>
      </p:sp>
      <p:sp>
        <p:nvSpPr>
          <p:cNvPr id="3" name="Footer Placeholder 2">
            <a:extLst>
              <a:ext uri="{FF2B5EF4-FFF2-40B4-BE49-F238E27FC236}">
                <a16:creationId xmlns:a16="http://schemas.microsoft.com/office/drawing/2014/main" id="{AD86473F-E11D-4023-893D-EB29ED3B5257}"/>
              </a:ext>
            </a:extLst>
          </p:cNvPr>
          <p:cNvSpPr>
            <a:spLocks noGrp="1"/>
          </p:cNvSpPr>
          <p:nvPr>
            <p:ph type="ftr" sz="quarter" idx="11"/>
          </p:nvPr>
        </p:nvSpPr>
        <p:spPr/>
        <p:txBody>
          <a:bodyPr/>
          <a:lstStyle/>
          <a:p>
            <a:r>
              <a:rPr lang="en-US"/>
              <a:t>https://github.com/JeanPaulUwimana/MSADS_Portfolio</a:t>
            </a:r>
            <a:endParaRPr lang="en-US" dirty="0"/>
          </a:p>
        </p:txBody>
      </p:sp>
    </p:spTree>
    <p:extLst>
      <p:ext uri="{BB962C8B-B14F-4D97-AF65-F5344CB8AC3E}">
        <p14:creationId xmlns:p14="http://schemas.microsoft.com/office/powerpoint/2010/main" val="1707043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7498" y="381000"/>
            <a:ext cx="10073314" cy="1066800"/>
          </a:xfrm>
        </p:spPr>
        <p:txBody>
          <a:bodyPr/>
          <a:lstStyle/>
          <a:p>
            <a:r>
              <a:rPr lang="en-US" dirty="0"/>
              <a:t>DS Program Learning Objectives</a:t>
            </a:r>
          </a:p>
        </p:txBody>
      </p:sp>
      <p:sp>
        <p:nvSpPr>
          <p:cNvPr id="2" name="Content Placeholder 1"/>
          <p:cNvSpPr>
            <a:spLocks noGrp="1"/>
          </p:cNvSpPr>
          <p:nvPr>
            <p:ph idx="1"/>
          </p:nvPr>
        </p:nvSpPr>
        <p:spPr>
          <a:xfrm>
            <a:off x="1522876" y="1600200"/>
            <a:ext cx="9143538" cy="426720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fontScale="92500"/>
          </a:bodyPr>
          <a:lstStyle/>
          <a:p>
            <a:pPr marL="457200" indent="-457200">
              <a:buFont typeface="+mj-lt"/>
              <a:buAutoNum type="arabicPeriod"/>
            </a:pPr>
            <a:r>
              <a:rPr lang="en-US" sz="2200" dirty="0">
                <a:solidFill>
                  <a:srgbClr val="695D46"/>
                </a:solidFill>
                <a:latin typeface="Open Sans"/>
              </a:rPr>
              <a:t>Describe a broad overview of the major practice areas in data science</a:t>
            </a:r>
          </a:p>
          <a:p>
            <a:pPr marL="457200" indent="-457200">
              <a:buFont typeface="+mj-lt"/>
              <a:buAutoNum type="arabicPeriod"/>
            </a:pPr>
            <a:r>
              <a:rPr lang="en-US" sz="2200" dirty="0">
                <a:solidFill>
                  <a:srgbClr val="695D46"/>
                </a:solidFill>
                <a:latin typeface="Open Sans"/>
              </a:rPr>
              <a:t>Collect and organize data</a:t>
            </a:r>
          </a:p>
          <a:p>
            <a:pPr marL="457200" indent="-457200">
              <a:buFont typeface="+mj-lt"/>
              <a:buAutoNum type="arabicPeriod"/>
            </a:pPr>
            <a:r>
              <a:rPr lang="en-US" sz="2200" dirty="0">
                <a:solidFill>
                  <a:srgbClr val="695D46"/>
                </a:solidFill>
                <a:latin typeface="Open Sans"/>
              </a:rPr>
              <a:t>Identify patterns in data via visualization, statistical analysis, and data mining</a:t>
            </a:r>
          </a:p>
          <a:p>
            <a:pPr marL="457200" indent="-457200">
              <a:buFont typeface="+mj-lt"/>
              <a:buAutoNum type="arabicPeriod"/>
            </a:pPr>
            <a:r>
              <a:rPr lang="en-US" sz="2200" dirty="0">
                <a:solidFill>
                  <a:srgbClr val="695D46"/>
                </a:solidFill>
                <a:latin typeface="Open Sans"/>
              </a:rPr>
              <a:t>Develop alternative strategies based on the data</a:t>
            </a:r>
          </a:p>
          <a:p>
            <a:pPr marL="457200" indent="-457200">
              <a:buFont typeface="+mj-lt"/>
              <a:buAutoNum type="arabicPeriod"/>
            </a:pPr>
            <a:r>
              <a:rPr lang="en-US" sz="2200" dirty="0">
                <a:solidFill>
                  <a:srgbClr val="695D46"/>
                </a:solidFill>
                <a:latin typeface="Open Sans"/>
              </a:rPr>
              <a:t>Develop a plan of action to implement the business decisions derived from the analyses.</a:t>
            </a:r>
          </a:p>
          <a:p>
            <a:pPr marL="457200" indent="-457200">
              <a:buFont typeface="+mj-lt"/>
              <a:buAutoNum type="arabicPeriod"/>
            </a:pPr>
            <a:r>
              <a:rPr lang="en-US" sz="2200" dirty="0">
                <a:solidFill>
                  <a:srgbClr val="695D46"/>
                </a:solidFill>
                <a:latin typeface="Open Sans"/>
              </a:rPr>
              <a:t>Demonstrate communication skills regarding data and its analysis for relevant professionals in their organization.</a:t>
            </a:r>
          </a:p>
          <a:p>
            <a:pPr marL="457200" indent="-457200">
              <a:buFont typeface="+mj-lt"/>
              <a:buAutoNum type="arabicPeriod"/>
            </a:pPr>
            <a:r>
              <a:rPr lang="en-US" sz="2200" dirty="0">
                <a:solidFill>
                  <a:srgbClr val="695D46"/>
                </a:solidFill>
                <a:latin typeface="Open Sans"/>
              </a:rPr>
              <a:t>Synthesize the ethical dimension of data science practice</a:t>
            </a:r>
          </a:p>
          <a:p>
            <a:pPr marL="457200" indent="-457200">
              <a:buFont typeface="+mj-lt"/>
              <a:buAutoNum type="arabicPeriod"/>
            </a:pPr>
            <a:endParaRPr lang="en-US" dirty="0"/>
          </a:p>
        </p:txBody>
      </p:sp>
      <p:sp>
        <p:nvSpPr>
          <p:cNvPr id="5" name="Footer Placeholder 4">
            <a:extLst>
              <a:ext uri="{FF2B5EF4-FFF2-40B4-BE49-F238E27FC236}">
                <a16:creationId xmlns:a16="http://schemas.microsoft.com/office/drawing/2014/main" id="{9182929D-3864-409D-87DC-3C9671F453DE}"/>
              </a:ext>
            </a:extLst>
          </p:cNvPr>
          <p:cNvSpPr>
            <a:spLocks noGrp="1"/>
          </p:cNvSpPr>
          <p:nvPr>
            <p:ph type="ftr" sz="quarter" idx="11"/>
          </p:nvPr>
        </p:nvSpPr>
        <p:spPr/>
        <p:txBody>
          <a:bodyPr/>
          <a:lstStyle/>
          <a:p>
            <a:r>
              <a:rPr lang="en-US"/>
              <a:t>https://github.com/JeanPaulUwimana/MSADS_Portfolio</a:t>
            </a:r>
            <a:endParaRPr lang="en-US" dirty="0"/>
          </a:p>
        </p:txBody>
      </p:sp>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CF810-4387-4224-8CEA-A667206936F0}"/>
              </a:ext>
            </a:extLst>
          </p:cNvPr>
          <p:cNvSpPr>
            <a:spLocks noGrp="1"/>
          </p:cNvSpPr>
          <p:nvPr>
            <p:ph type="title"/>
          </p:nvPr>
        </p:nvSpPr>
        <p:spPr>
          <a:xfrm>
            <a:off x="1446212" y="609600"/>
            <a:ext cx="9143538" cy="1066800"/>
          </a:xfrm>
        </p:spPr>
        <p:txBody>
          <a:bodyPr/>
          <a:lstStyle/>
          <a:p>
            <a:r>
              <a:rPr lang="en-US" dirty="0"/>
              <a:t>Program Highlights</a:t>
            </a:r>
          </a:p>
        </p:txBody>
      </p:sp>
      <p:sp>
        <p:nvSpPr>
          <p:cNvPr id="3" name="Content Placeholder 2">
            <a:extLst>
              <a:ext uri="{FF2B5EF4-FFF2-40B4-BE49-F238E27FC236}">
                <a16:creationId xmlns:a16="http://schemas.microsoft.com/office/drawing/2014/main" id="{D042BC1B-214F-4147-B64A-E65A9C4AAB82}"/>
              </a:ext>
            </a:extLst>
          </p:cNvPr>
          <p:cNvSpPr>
            <a:spLocks noGrp="1"/>
          </p:cNvSpPr>
          <p:nvPr>
            <p:ph idx="1"/>
          </p:nvPr>
        </p:nvSpPr>
        <p:spPr>
          <a:xfrm>
            <a:off x="1522876" y="1905001"/>
            <a:ext cx="9143538" cy="312420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buFont typeface="Wingdings" panose="05000000000000000000" pitchFamily="2" charset="2"/>
              <a:buChar char="ü"/>
            </a:pPr>
            <a:r>
              <a:rPr lang="en-US" dirty="0">
                <a:solidFill>
                  <a:srgbClr val="695D46"/>
                </a:solidFill>
                <a:latin typeface="Open Sans"/>
              </a:rPr>
              <a:t>IST 659: Data Administration Concepts and Database Management</a:t>
            </a:r>
          </a:p>
          <a:p>
            <a:pPr>
              <a:buFont typeface="Wingdings" panose="05000000000000000000" pitchFamily="2" charset="2"/>
              <a:buChar char="ü"/>
            </a:pPr>
            <a:r>
              <a:rPr lang="en-US" dirty="0">
                <a:solidFill>
                  <a:srgbClr val="695D46"/>
                </a:solidFill>
                <a:latin typeface="Open Sans"/>
              </a:rPr>
              <a:t>IST 719: Information Visualization</a:t>
            </a:r>
          </a:p>
          <a:p>
            <a:pPr>
              <a:buFont typeface="Wingdings" panose="05000000000000000000" pitchFamily="2" charset="2"/>
              <a:buChar char="ü"/>
            </a:pPr>
            <a:r>
              <a:rPr lang="en-US" dirty="0">
                <a:solidFill>
                  <a:srgbClr val="695D46"/>
                </a:solidFill>
                <a:latin typeface="Open Sans"/>
              </a:rPr>
              <a:t>IST 772: Quantitative Reasoning</a:t>
            </a:r>
          </a:p>
          <a:p>
            <a:pPr>
              <a:buFont typeface="Wingdings" panose="05000000000000000000" pitchFamily="2" charset="2"/>
              <a:buChar char="ü"/>
            </a:pPr>
            <a:r>
              <a:rPr lang="en-US" dirty="0">
                <a:solidFill>
                  <a:srgbClr val="695D46"/>
                </a:solidFill>
                <a:latin typeface="Open Sans"/>
              </a:rPr>
              <a:t>IST 707: Data Analytics </a:t>
            </a:r>
          </a:p>
          <a:p>
            <a:pPr>
              <a:buFont typeface="Wingdings" panose="05000000000000000000" pitchFamily="2" charset="2"/>
              <a:buChar char="ü"/>
            </a:pPr>
            <a:r>
              <a:rPr lang="en-US" dirty="0">
                <a:solidFill>
                  <a:srgbClr val="695D46"/>
                </a:solidFill>
                <a:latin typeface="Open Sans"/>
              </a:rPr>
              <a:t>IST 736: Text Mining</a:t>
            </a:r>
          </a:p>
          <a:p>
            <a:pPr>
              <a:buFont typeface="Wingdings" panose="05000000000000000000" pitchFamily="2" charset="2"/>
              <a:buChar char="ü"/>
            </a:pPr>
            <a:endParaRPr lang="en-US" dirty="0"/>
          </a:p>
        </p:txBody>
      </p:sp>
      <p:sp>
        <p:nvSpPr>
          <p:cNvPr id="4" name="Footer Placeholder 3">
            <a:extLst>
              <a:ext uri="{FF2B5EF4-FFF2-40B4-BE49-F238E27FC236}">
                <a16:creationId xmlns:a16="http://schemas.microsoft.com/office/drawing/2014/main" id="{6686F732-B38B-4B13-80CF-B9CA48C85824}"/>
              </a:ext>
            </a:extLst>
          </p:cNvPr>
          <p:cNvSpPr>
            <a:spLocks noGrp="1"/>
          </p:cNvSpPr>
          <p:nvPr>
            <p:ph type="ftr" sz="quarter" idx="11"/>
          </p:nvPr>
        </p:nvSpPr>
        <p:spPr/>
        <p:txBody>
          <a:bodyPr/>
          <a:lstStyle/>
          <a:p>
            <a:r>
              <a:rPr lang="en-US"/>
              <a:t>https://github.com/JeanPaulUwimana/MSADS_Portfolio</a:t>
            </a:r>
            <a:endParaRPr lang="en-US" dirty="0"/>
          </a:p>
        </p:txBody>
      </p:sp>
    </p:spTree>
    <p:extLst>
      <p:ext uri="{BB962C8B-B14F-4D97-AF65-F5344CB8AC3E}">
        <p14:creationId xmlns:p14="http://schemas.microsoft.com/office/powerpoint/2010/main" val="975483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8E28678-849E-4F45-98B9-ADCCCF0C2E18}"/>
              </a:ext>
            </a:extLst>
          </p:cNvPr>
          <p:cNvSpPr>
            <a:spLocks noGrp="1"/>
          </p:cNvSpPr>
          <p:nvPr>
            <p:ph type="title"/>
          </p:nvPr>
        </p:nvSpPr>
        <p:spPr>
          <a:xfrm>
            <a:off x="1370012" y="609600"/>
            <a:ext cx="10058400" cy="1066800"/>
          </a:xfrm>
        </p:spPr>
        <p:txBody>
          <a:bodyPr/>
          <a:lstStyle/>
          <a:p>
            <a:r>
              <a:rPr lang="en-US" dirty="0"/>
              <a:t>IST 659: Data Administration Concepts and Database Mgmt.</a:t>
            </a:r>
          </a:p>
        </p:txBody>
      </p:sp>
      <p:sp>
        <p:nvSpPr>
          <p:cNvPr id="6" name="Content Placeholder 5">
            <a:extLst>
              <a:ext uri="{FF2B5EF4-FFF2-40B4-BE49-F238E27FC236}">
                <a16:creationId xmlns:a16="http://schemas.microsoft.com/office/drawing/2014/main" id="{4DF802AF-970B-4DCD-96E0-C19E2E9A0DC2}"/>
              </a:ext>
            </a:extLst>
          </p:cNvPr>
          <p:cNvSpPr>
            <a:spLocks noGrp="1"/>
          </p:cNvSpPr>
          <p:nvPr>
            <p:ph sz="half" idx="1"/>
          </p:nvPr>
        </p:nvSpPr>
        <p:spPr>
          <a:xfrm>
            <a:off x="1522413" y="2895600"/>
            <a:ext cx="4435564" cy="220980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marL="0" indent="0">
              <a:buNone/>
            </a:pPr>
            <a:endParaRPr lang="en-US" sz="2800" dirty="0">
              <a:solidFill>
                <a:srgbClr val="695D46"/>
              </a:solidFill>
              <a:latin typeface="Open Sans"/>
            </a:endParaRPr>
          </a:p>
          <a:p>
            <a:pPr marL="0" indent="0">
              <a:buNone/>
            </a:pPr>
            <a:r>
              <a:rPr lang="en-US" sz="3600" dirty="0">
                <a:solidFill>
                  <a:srgbClr val="695D46"/>
                </a:solidFill>
                <a:latin typeface="Open Sans"/>
              </a:rPr>
              <a:t>Task Management Database </a:t>
            </a:r>
          </a:p>
          <a:p>
            <a:pPr marL="0" indent="0">
              <a:buNone/>
            </a:pPr>
            <a:endParaRPr lang="en-US" dirty="0"/>
          </a:p>
        </p:txBody>
      </p:sp>
      <p:pic>
        <p:nvPicPr>
          <p:cNvPr id="18" name="Content Placeholder 17" descr="Logo, company name&#10;&#10;Description automatically generated">
            <a:extLst>
              <a:ext uri="{FF2B5EF4-FFF2-40B4-BE49-F238E27FC236}">
                <a16:creationId xmlns:a16="http://schemas.microsoft.com/office/drawing/2014/main" id="{48631259-E1B7-4006-BC51-A6579CAC4006}"/>
              </a:ext>
            </a:extLst>
          </p:cNvPr>
          <p:cNvPicPr>
            <a:picLocks noGrp="1" noChangeAspect="1"/>
          </p:cNvPicPr>
          <p:nvPr>
            <p:ph sz="half" idx="2"/>
          </p:nvPr>
        </p:nvPicPr>
        <p:blipFill>
          <a:blip r:embed="rId3"/>
          <a:stretch>
            <a:fillRect/>
          </a:stretch>
        </p:blipFill>
        <p:spPr>
          <a:xfrm>
            <a:off x="6018212" y="1752600"/>
            <a:ext cx="3292474" cy="2209800"/>
          </a:xfrm>
        </p:spPr>
      </p:pic>
      <p:sp>
        <p:nvSpPr>
          <p:cNvPr id="4" name="Footer Placeholder 3">
            <a:extLst>
              <a:ext uri="{FF2B5EF4-FFF2-40B4-BE49-F238E27FC236}">
                <a16:creationId xmlns:a16="http://schemas.microsoft.com/office/drawing/2014/main" id="{A71C8D89-09F3-4C9B-A8D0-7675C0F62B65}"/>
              </a:ext>
            </a:extLst>
          </p:cNvPr>
          <p:cNvSpPr>
            <a:spLocks noGrp="1"/>
          </p:cNvSpPr>
          <p:nvPr>
            <p:ph type="ftr" sz="quarter" idx="11"/>
          </p:nvPr>
        </p:nvSpPr>
        <p:spPr/>
        <p:txBody>
          <a:bodyPr/>
          <a:lstStyle/>
          <a:p>
            <a:r>
              <a:rPr lang="en-US"/>
              <a:t>https://github.com/JeanPaulUwimana/MSADS_Portfolio</a:t>
            </a:r>
            <a:endParaRPr lang="en-US" dirty="0"/>
          </a:p>
        </p:txBody>
      </p:sp>
      <p:pic>
        <p:nvPicPr>
          <p:cNvPr id="24" name="Picture 23">
            <a:extLst>
              <a:ext uri="{FF2B5EF4-FFF2-40B4-BE49-F238E27FC236}">
                <a16:creationId xmlns:a16="http://schemas.microsoft.com/office/drawing/2014/main" id="{23A265F1-B64C-4BA3-99BE-D1ED70F56B14}"/>
              </a:ext>
            </a:extLst>
          </p:cNvPr>
          <p:cNvPicPr>
            <a:picLocks noChangeAspect="1"/>
          </p:cNvPicPr>
          <p:nvPr/>
        </p:nvPicPr>
        <p:blipFill>
          <a:blip r:embed="rId4"/>
          <a:srcRect/>
          <a:stretch/>
        </p:blipFill>
        <p:spPr>
          <a:xfrm>
            <a:off x="6551612" y="4230865"/>
            <a:ext cx="4438273" cy="1557494"/>
          </a:xfrm>
          <a:prstGeom prst="rect">
            <a:avLst/>
          </a:prstGeom>
        </p:spPr>
      </p:pic>
      <p:pic>
        <p:nvPicPr>
          <p:cNvPr id="27" name="Content Placeholder 17">
            <a:extLst>
              <a:ext uri="{FF2B5EF4-FFF2-40B4-BE49-F238E27FC236}">
                <a16:creationId xmlns:a16="http://schemas.microsoft.com/office/drawing/2014/main" id="{5B55A283-620D-4858-9D67-057A2A5D2A68}"/>
              </a:ext>
            </a:extLst>
          </p:cNvPr>
          <p:cNvPicPr>
            <a:picLocks noChangeAspect="1"/>
          </p:cNvPicPr>
          <p:nvPr/>
        </p:nvPicPr>
        <p:blipFill>
          <a:blip r:embed="rId5"/>
          <a:srcRect/>
          <a:stretch/>
        </p:blipFill>
        <p:spPr>
          <a:xfrm>
            <a:off x="9371012" y="2057400"/>
            <a:ext cx="2446337" cy="1752600"/>
          </a:xfrm>
          <a:prstGeom prst="rect">
            <a:avLst/>
          </a:prstGeom>
        </p:spPr>
      </p:pic>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E589-5DF3-4415-AD2C-0AD9619F049E}"/>
              </a:ext>
            </a:extLst>
          </p:cNvPr>
          <p:cNvSpPr>
            <a:spLocks noGrp="1"/>
          </p:cNvSpPr>
          <p:nvPr>
            <p:ph type="title"/>
          </p:nvPr>
        </p:nvSpPr>
        <p:spPr>
          <a:xfrm>
            <a:off x="1370012" y="609600"/>
            <a:ext cx="9906000" cy="1066800"/>
          </a:xfrm>
        </p:spPr>
        <p:txBody>
          <a:bodyPr/>
          <a:lstStyle/>
          <a:p>
            <a:r>
              <a:rPr lang="en-US" dirty="0"/>
              <a:t>IST 659: Data Administration Concept and Database Mgmt.</a:t>
            </a:r>
          </a:p>
        </p:txBody>
      </p:sp>
      <p:sp>
        <p:nvSpPr>
          <p:cNvPr id="3" name="Content Placeholder 2">
            <a:extLst>
              <a:ext uri="{FF2B5EF4-FFF2-40B4-BE49-F238E27FC236}">
                <a16:creationId xmlns:a16="http://schemas.microsoft.com/office/drawing/2014/main" id="{09E2DA93-D90B-4047-8DC4-FF2D10F310A7}"/>
              </a:ext>
            </a:extLst>
          </p:cNvPr>
          <p:cNvSpPr>
            <a:spLocks noGrp="1"/>
          </p:cNvSpPr>
          <p:nvPr>
            <p:ph idx="1"/>
          </p:nvPr>
        </p:nvSpPr>
        <p:spPr>
          <a:xfrm>
            <a:off x="1522876" y="1905001"/>
            <a:ext cx="9143538" cy="350520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marL="0" indent="0">
              <a:buNone/>
            </a:pPr>
            <a:r>
              <a:rPr lang="en-US" sz="1800" dirty="0">
                <a:solidFill>
                  <a:srgbClr val="695D46"/>
                </a:solidFill>
                <a:latin typeface="Open Sans"/>
              </a:rPr>
              <a:t>Task Management Database application designed to collect and store information to answer various questions such as the following:</a:t>
            </a:r>
          </a:p>
          <a:p>
            <a:pPr lvl="1">
              <a:buFont typeface="Wingdings" panose="05000000000000000000" pitchFamily="2" charset="2"/>
              <a:buChar char="ü"/>
            </a:pPr>
            <a:r>
              <a:rPr lang="en-US" sz="1800" dirty="0">
                <a:solidFill>
                  <a:srgbClr val="695D46"/>
                </a:solidFill>
                <a:latin typeface="Open Sans"/>
              </a:rPr>
              <a:t>What’s the task status?</a:t>
            </a:r>
          </a:p>
          <a:p>
            <a:pPr lvl="2">
              <a:buFont typeface="Wingdings" panose="05000000000000000000" pitchFamily="2" charset="2"/>
              <a:buChar char="ü"/>
            </a:pPr>
            <a:r>
              <a:rPr lang="en-US" dirty="0">
                <a:solidFill>
                  <a:srgbClr val="695D46"/>
                </a:solidFill>
                <a:latin typeface="Open Sans"/>
              </a:rPr>
              <a:t>Not started</a:t>
            </a:r>
          </a:p>
          <a:p>
            <a:pPr lvl="2">
              <a:buFont typeface="Wingdings" panose="05000000000000000000" pitchFamily="2" charset="2"/>
              <a:buChar char="ü"/>
            </a:pPr>
            <a:r>
              <a:rPr lang="en-US" dirty="0">
                <a:solidFill>
                  <a:srgbClr val="695D46"/>
                </a:solidFill>
                <a:latin typeface="Open Sans"/>
              </a:rPr>
              <a:t>In-progress</a:t>
            </a:r>
          </a:p>
          <a:p>
            <a:pPr lvl="2">
              <a:buFont typeface="Wingdings" panose="05000000000000000000" pitchFamily="2" charset="2"/>
              <a:buChar char="ü"/>
            </a:pPr>
            <a:r>
              <a:rPr lang="en-US" dirty="0">
                <a:solidFill>
                  <a:srgbClr val="695D46"/>
                </a:solidFill>
                <a:latin typeface="Open Sans"/>
              </a:rPr>
              <a:t>Completed				</a:t>
            </a:r>
          </a:p>
          <a:p>
            <a:pPr lvl="1">
              <a:buFont typeface="Wingdings" panose="05000000000000000000" pitchFamily="2" charset="2"/>
              <a:buChar char="ü"/>
            </a:pPr>
            <a:r>
              <a:rPr lang="en-US" sz="1800" dirty="0">
                <a:solidFill>
                  <a:srgbClr val="695D46"/>
                </a:solidFill>
                <a:latin typeface="Open Sans"/>
              </a:rPr>
              <a:t>How many tasks completed on any given day?</a:t>
            </a:r>
          </a:p>
          <a:p>
            <a:pPr lvl="1">
              <a:buFont typeface="Wingdings" panose="05000000000000000000" pitchFamily="2" charset="2"/>
              <a:buChar char="ü"/>
            </a:pPr>
            <a:r>
              <a:rPr lang="en-US" sz="1800" dirty="0">
                <a:solidFill>
                  <a:srgbClr val="695D46"/>
                </a:solidFill>
                <a:latin typeface="Open Sans"/>
              </a:rPr>
              <a:t>Which tasks aren’t assigned to an analyst?</a:t>
            </a:r>
          </a:p>
          <a:p>
            <a:pPr lvl="1">
              <a:buFont typeface="Wingdings" panose="05000000000000000000" pitchFamily="2" charset="2"/>
              <a:buChar char="ü"/>
            </a:pPr>
            <a:r>
              <a:rPr lang="en-US" sz="1800" dirty="0">
                <a:solidFill>
                  <a:srgbClr val="695D46"/>
                </a:solidFill>
                <a:latin typeface="Open Sans"/>
              </a:rPr>
              <a:t>Who is working what?</a:t>
            </a:r>
          </a:p>
          <a:p>
            <a:pPr marL="0" indent="0">
              <a:buNone/>
            </a:pPr>
            <a:endParaRPr lang="en-US" dirty="0"/>
          </a:p>
        </p:txBody>
      </p:sp>
      <p:sp>
        <p:nvSpPr>
          <p:cNvPr id="4" name="Footer Placeholder 3">
            <a:extLst>
              <a:ext uri="{FF2B5EF4-FFF2-40B4-BE49-F238E27FC236}">
                <a16:creationId xmlns:a16="http://schemas.microsoft.com/office/drawing/2014/main" id="{F8D151F0-A48C-4F56-9782-34588CF2B635}"/>
              </a:ext>
            </a:extLst>
          </p:cNvPr>
          <p:cNvSpPr>
            <a:spLocks noGrp="1"/>
          </p:cNvSpPr>
          <p:nvPr>
            <p:ph type="ftr" sz="quarter" idx="11"/>
          </p:nvPr>
        </p:nvSpPr>
        <p:spPr/>
        <p:txBody>
          <a:bodyPr/>
          <a:lstStyle/>
          <a:p>
            <a:r>
              <a:rPr lang="en-US"/>
              <a:t>https://github.com/JeanPaulUwimana/MSADS_Portfolio</a:t>
            </a:r>
            <a:endParaRPr lang="en-US" dirty="0"/>
          </a:p>
        </p:txBody>
      </p:sp>
    </p:spTree>
    <p:extLst>
      <p:ext uri="{BB962C8B-B14F-4D97-AF65-F5344CB8AC3E}">
        <p14:creationId xmlns:p14="http://schemas.microsoft.com/office/powerpoint/2010/main" val="3005859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217612" y="304800"/>
            <a:ext cx="10134600" cy="1066800"/>
          </a:xfrm>
        </p:spPr>
        <p:txBody>
          <a:bodyPr/>
          <a:lstStyle/>
          <a:p>
            <a:r>
              <a:rPr lang="en-US" dirty="0"/>
              <a:t>IST 659: Data Administration Concepts and Database Mgmt.</a:t>
            </a:r>
            <a:br>
              <a:rPr lang="en-US" dirty="0"/>
            </a:br>
            <a:r>
              <a:rPr lang="en-US" sz="2400" dirty="0"/>
              <a:t>Logical Model</a:t>
            </a:r>
          </a:p>
        </p:txBody>
      </p:sp>
      <p:sp>
        <p:nvSpPr>
          <p:cNvPr id="4" name="Footer Placeholder 3">
            <a:extLst>
              <a:ext uri="{FF2B5EF4-FFF2-40B4-BE49-F238E27FC236}">
                <a16:creationId xmlns:a16="http://schemas.microsoft.com/office/drawing/2014/main" id="{036863C0-83DD-4BE5-A483-990C007BC26A}"/>
              </a:ext>
            </a:extLst>
          </p:cNvPr>
          <p:cNvSpPr>
            <a:spLocks noGrp="1"/>
          </p:cNvSpPr>
          <p:nvPr>
            <p:ph type="ftr" sz="quarter" idx="11"/>
          </p:nvPr>
        </p:nvSpPr>
        <p:spPr/>
        <p:txBody>
          <a:bodyPr/>
          <a:lstStyle/>
          <a:p>
            <a:r>
              <a:rPr lang="en-US"/>
              <a:t>https://github.com/JeanPaulUwimana/MSADS_Portfolio</a:t>
            </a:r>
            <a:endParaRPr lang="en-US" dirty="0"/>
          </a:p>
        </p:txBody>
      </p:sp>
      <p:pic>
        <p:nvPicPr>
          <p:cNvPr id="1026" name="Picture 2">
            <a:extLst>
              <a:ext uri="{FF2B5EF4-FFF2-40B4-BE49-F238E27FC236}">
                <a16:creationId xmlns:a16="http://schemas.microsoft.com/office/drawing/2014/main" id="{31D9BA42-26DB-4977-9101-DED1AFB7FE1A}"/>
              </a:ext>
            </a:extLst>
          </p:cNvPr>
          <p:cNvPicPr>
            <a:picLocks noGrp="1" noChangeAspect="1" noChangeArrowheads="1"/>
          </p:cNvPicPr>
          <p:nvPr>
            <p:ph idx="1"/>
          </p:nvPr>
        </p:nvPicPr>
        <p:blipFill>
          <a:blip r:embed="rId3"/>
          <a:srcRect/>
          <a:stretch/>
        </p:blipFill>
        <p:spPr bwMode="auto">
          <a:xfrm>
            <a:off x="1293812" y="1371600"/>
            <a:ext cx="9906000" cy="4572000"/>
          </a:xfrm>
          <a:prstGeom prst="rect">
            <a:avLst/>
          </a:prstGeom>
          <a:noFill/>
          <a:effectLst>
            <a:reflection stA="45000" endPos="0" dist="254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38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217613" y="609600"/>
            <a:ext cx="9524999" cy="1066800"/>
          </a:xfrm>
        </p:spPr>
        <p:txBody>
          <a:bodyPr>
            <a:normAutofit fontScale="90000"/>
          </a:bodyPr>
          <a:lstStyle/>
          <a:p>
            <a:r>
              <a:rPr lang="en-US" dirty="0"/>
              <a:t>IST 659: Data </a:t>
            </a:r>
            <a:r>
              <a:rPr lang="en-US" sz="3600" dirty="0"/>
              <a:t>Administration</a:t>
            </a:r>
            <a:r>
              <a:rPr lang="en-US" dirty="0"/>
              <a:t> Concepts and Database Mgmt.</a:t>
            </a:r>
            <a:br>
              <a:rPr lang="en-US" dirty="0"/>
            </a:br>
            <a:r>
              <a:rPr lang="en-US" sz="2700" dirty="0"/>
              <a:t>Reporting and UI</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
        <p:nvSpPr>
          <p:cNvPr id="5" name="Footer Placeholder 4">
            <a:extLst>
              <a:ext uri="{FF2B5EF4-FFF2-40B4-BE49-F238E27FC236}">
                <a16:creationId xmlns:a16="http://schemas.microsoft.com/office/drawing/2014/main" id="{BCA9BCE9-7D1E-4B98-B6F5-2D72A5D21322}"/>
              </a:ext>
            </a:extLst>
          </p:cNvPr>
          <p:cNvSpPr>
            <a:spLocks noGrp="1"/>
          </p:cNvSpPr>
          <p:nvPr>
            <p:ph type="ftr" sz="quarter" idx="11"/>
          </p:nvPr>
        </p:nvSpPr>
        <p:spPr/>
        <p:txBody>
          <a:bodyPr/>
          <a:lstStyle/>
          <a:p>
            <a:r>
              <a:rPr lang="en-US"/>
              <a:t>https://github.com/JeanPaulUwimana/MSADS_Portfolio</a:t>
            </a:r>
            <a:endParaRPr lang="en-US" dirty="0"/>
          </a:p>
        </p:txBody>
      </p:sp>
      <p:pic>
        <p:nvPicPr>
          <p:cNvPr id="9" name="Content Placeholder 8">
            <a:extLst>
              <a:ext uri="{FF2B5EF4-FFF2-40B4-BE49-F238E27FC236}">
                <a16:creationId xmlns:a16="http://schemas.microsoft.com/office/drawing/2014/main" id="{4EF1EF37-EE3A-4BB0-B039-765BE73BEB21}"/>
              </a:ext>
            </a:extLst>
          </p:cNvPr>
          <p:cNvPicPr>
            <a:picLocks noGrp="1" noChangeAspect="1"/>
          </p:cNvPicPr>
          <p:nvPr>
            <p:ph idx="1"/>
          </p:nvPr>
        </p:nvPicPr>
        <p:blipFill>
          <a:blip r:embed="rId3"/>
          <a:srcRect/>
          <a:stretch/>
        </p:blipFill>
        <p:spPr>
          <a:xfrm>
            <a:off x="1217613" y="2209800"/>
            <a:ext cx="9905999" cy="2667000"/>
          </a:xfrm>
          <a:effectLst>
            <a:reflection stA="45000" endPos="0" dist="50800" dir="5400000" sy="-100000" algn="bl" rotWithShape="0"/>
            <a:softEdge rad="38100"/>
          </a:effectLst>
        </p:spPr>
      </p:pic>
    </p:spTree>
    <p:extLst>
      <p:ext uri="{BB962C8B-B14F-4D97-AF65-F5344CB8AC3E}">
        <p14:creationId xmlns:p14="http://schemas.microsoft.com/office/powerpoint/2010/main" val="2819748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8E28678-849E-4F45-98B9-ADCCCF0C2E18}"/>
              </a:ext>
            </a:extLst>
          </p:cNvPr>
          <p:cNvSpPr>
            <a:spLocks noGrp="1"/>
          </p:cNvSpPr>
          <p:nvPr>
            <p:ph type="title"/>
          </p:nvPr>
        </p:nvSpPr>
        <p:spPr>
          <a:xfrm>
            <a:off x="1370012" y="609600"/>
            <a:ext cx="10058400" cy="1066800"/>
          </a:xfrm>
        </p:spPr>
        <p:txBody>
          <a:bodyPr/>
          <a:lstStyle/>
          <a:p>
            <a:r>
              <a:rPr lang="en-US" dirty="0"/>
              <a:t>IST 719: Information Visualization</a:t>
            </a:r>
          </a:p>
        </p:txBody>
      </p:sp>
      <p:sp>
        <p:nvSpPr>
          <p:cNvPr id="6" name="Content Placeholder 5">
            <a:extLst>
              <a:ext uri="{FF2B5EF4-FFF2-40B4-BE49-F238E27FC236}">
                <a16:creationId xmlns:a16="http://schemas.microsoft.com/office/drawing/2014/main" id="{4DF802AF-970B-4DCD-96E0-C19E2E9A0DC2}"/>
              </a:ext>
            </a:extLst>
          </p:cNvPr>
          <p:cNvSpPr>
            <a:spLocks noGrp="1"/>
          </p:cNvSpPr>
          <p:nvPr>
            <p:ph sz="half" idx="1"/>
          </p:nvPr>
        </p:nvSpPr>
        <p:spPr>
          <a:xfrm>
            <a:off x="1522413" y="2667000"/>
            <a:ext cx="4267199" cy="152400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marL="0" indent="0">
              <a:buNone/>
            </a:pPr>
            <a:endParaRPr lang="en-US" sz="2800" dirty="0">
              <a:solidFill>
                <a:srgbClr val="695D46"/>
              </a:solidFill>
              <a:latin typeface="Open Sans"/>
            </a:endParaRPr>
          </a:p>
          <a:p>
            <a:pPr marL="0" indent="0" algn="ctr">
              <a:buNone/>
            </a:pPr>
            <a:r>
              <a:rPr lang="en-US" sz="4000" dirty="0">
                <a:solidFill>
                  <a:srgbClr val="695D46"/>
                </a:solidFill>
                <a:latin typeface="Open Sans"/>
              </a:rPr>
              <a:t>Poster </a:t>
            </a:r>
          </a:p>
          <a:p>
            <a:pPr marL="0" indent="0">
              <a:buNone/>
            </a:pPr>
            <a:endParaRPr lang="en-US" dirty="0"/>
          </a:p>
        </p:txBody>
      </p:sp>
      <p:pic>
        <p:nvPicPr>
          <p:cNvPr id="18" name="Content Placeholder 17">
            <a:extLst>
              <a:ext uri="{FF2B5EF4-FFF2-40B4-BE49-F238E27FC236}">
                <a16:creationId xmlns:a16="http://schemas.microsoft.com/office/drawing/2014/main" id="{48631259-E1B7-4006-BC51-A6579CAC4006}"/>
              </a:ext>
            </a:extLst>
          </p:cNvPr>
          <p:cNvPicPr>
            <a:picLocks noGrp="1" noChangeAspect="1"/>
          </p:cNvPicPr>
          <p:nvPr>
            <p:ph sz="half" idx="2"/>
          </p:nvPr>
        </p:nvPicPr>
        <p:blipFill>
          <a:blip r:embed="rId3"/>
          <a:srcRect/>
          <a:stretch/>
        </p:blipFill>
        <p:spPr>
          <a:xfrm>
            <a:off x="6747391" y="1752600"/>
            <a:ext cx="2699822" cy="2209800"/>
          </a:xfrm>
        </p:spPr>
      </p:pic>
      <p:sp>
        <p:nvSpPr>
          <p:cNvPr id="4" name="Footer Placeholder 3">
            <a:extLst>
              <a:ext uri="{FF2B5EF4-FFF2-40B4-BE49-F238E27FC236}">
                <a16:creationId xmlns:a16="http://schemas.microsoft.com/office/drawing/2014/main" id="{A71C8D89-09F3-4C9B-A8D0-7675C0F62B65}"/>
              </a:ext>
            </a:extLst>
          </p:cNvPr>
          <p:cNvSpPr>
            <a:spLocks noGrp="1"/>
          </p:cNvSpPr>
          <p:nvPr>
            <p:ph type="ftr" sz="quarter" idx="11"/>
          </p:nvPr>
        </p:nvSpPr>
        <p:spPr/>
        <p:txBody>
          <a:bodyPr/>
          <a:lstStyle/>
          <a:p>
            <a:r>
              <a:rPr lang="en-US"/>
              <a:t>https://github.com/JeanPaulUwimana/MSADS_Portfolio</a:t>
            </a:r>
            <a:endParaRPr lang="en-US" dirty="0"/>
          </a:p>
        </p:txBody>
      </p:sp>
      <p:pic>
        <p:nvPicPr>
          <p:cNvPr id="24" name="Picture 23">
            <a:extLst>
              <a:ext uri="{FF2B5EF4-FFF2-40B4-BE49-F238E27FC236}">
                <a16:creationId xmlns:a16="http://schemas.microsoft.com/office/drawing/2014/main" id="{23A265F1-B64C-4BA3-99BE-D1ED70F56B14}"/>
              </a:ext>
            </a:extLst>
          </p:cNvPr>
          <p:cNvPicPr>
            <a:picLocks noChangeAspect="1"/>
          </p:cNvPicPr>
          <p:nvPr/>
        </p:nvPicPr>
        <p:blipFill>
          <a:blip r:embed="rId4"/>
          <a:srcRect/>
          <a:stretch/>
        </p:blipFill>
        <p:spPr>
          <a:xfrm>
            <a:off x="6551612" y="4230865"/>
            <a:ext cx="4438273" cy="1557494"/>
          </a:xfrm>
          <a:prstGeom prst="rect">
            <a:avLst/>
          </a:prstGeom>
        </p:spPr>
      </p:pic>
      <p:pic>
        <p:nvPicPr>
          <p:cNvPr id="8" name="Content Placeholder 17">
            <a:extLst>
              <a:ext uri="{FF2B5EF4-FFF2-40B4-BE49-F238E27FC236}">
                <a16:creationId xmlns:a16="http://schemas.microsoft.com/office/drawing/2014/main" id="{9977CB6E-771B-4D66-B75F-AC444DEF1E23}"/>
              </a:ext>
            </a:extLst>
          </p:cNvPr>
          <p:cNvPicPr>
            <a:picLocks noChangeAspect="1"/>
          </p:cNvPicPr>
          <p:nvPr/>
        </p:nvPicPr>
        <p:blipFill>
          <a:blip r:embed="rId5"/>
          <a:srcRect/>
          <a:stretch/>
        </p:blipFill>
        <p:spPr>
          <a:xfrm>
            <a:off x="9675812" y="1752600"/>
            <a:ext cx="2108199" cy="2233194"/>
          </a:xfrm>
          <a:prstGeom prst="rect">
            <a:avLst/>
          </a:prstGeom>
        </p:spPr>
      </p:pic>
    </p:spTree>
    <p:extLst>
      <p:ext uri="{BB962C8B-B14F-4D97-AF65-F5344CB8AC3E}">
        <p14:creationId xmlns:p14="http://schemas.microsoft.com/office/powerpoint/2010/main" val="62568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planning overview presentation</Template>
  <TotalTime>14553</TotalTime>
  <Words>1521</Words>
  <Application>Microsoft Office PowerPoint</Application>
  <PresentationFormat>Custom</PresentationFormat>
  <Paragraphs>181</Paragraphs>
  <Slides>29</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Open Sans</vt:lpstr>
      <vt:lpstr>Wingdings</vt:lpstr>
      <vt:lpstr>Project planning overview presentation</vt:lpstr>
      <vt:lpstr>Syracuse University School of Information Studies  Master of Science  Applied Data Science </vt:lpstr>
      <vt:lpstr>Introduction</vt:lpstr>
      <vt:lpstr>DS Program Learning Objectives</vt:lpstr>
      <vt:lpstr>Program Highlights</vt:lpstr>
      <vt:lpstr>IST 659: Data Administration Concepts and Database Mgmt.</vt:lpstr>
      <vt:lpstr>IST 659: Data Administration Concept and Database Mgmt.</vt:lpstr>
      <vt:lpstr>IST 659: Data Administration Concepts and Database Mgmt. Logical Model</vt:lpstr>
      <vt:lpstr>IST 659: Data Administration Concepts and Database Mgmt. Reporting and UI</vt:lpstr>
      <vt:lpstr>IST 719: Information Visualization</vt:lpstr>
      <vt:lpstr>IST 719: Information Visualization Introduction</vt:lpstr>
      <vt:lpstr>IST 719: Information Visualization Analysis</vt:lpstr>
      <vt:lpstr>IST 719: Information Visualization Visualization</vt:lpstr>
      <vt:lpstr>IST 719: Information Visualization Visualization – contd</vt:lpstr>
      <vt:lpstr>IST 772: Quantitative Reasoning</vt:lpstr>
      <vt:lpstr>IST 772: Quantitative Reasoning</vt:lpstr>
      <vt:lpstr>IST 772: Quantitative Reasoning Findings using Bayesian method</vt:lpstr>
      <vt:lpstr>IST 772: Quantitative Reasoning Findings using Frequentist method</vt:lpstr>
      <vt:lpstr>IST 772: Quantitative Reasoning Findings of predictive variables for reporting completion</vt:lpstr>
      <vt:lpstr>IST 707: Data Analytics</vt:lpstr>
      <vt:lpstr>IST 707: Data Analytics</vt:lpstr>
      <vt:lpstr>IST 707: Data Analytics Model Performance Evaluation</vt:lpstr>
      <vt:lpstr>IST 736: Text Mining</vt:lpstr>
      <vt:lpstr>IST 736: Text Mining</vt:lpstr>
      <vt:lpstr>IST 736: Text Mining Model results</vt:lpstr>
      <vt:lpstr>IST 736: Text Mining Model results</vt:lpstr>
      <vt:lpstr>IST 736: Text Mining Model results</vt:lpstr>
      <vt:lpstr>Learning Objectives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Syracuse University School of Information Studies  Master of Science  Applied Data Science</dc:title>
  <dc:creator>b898</dc:creator>
  <cp:lastModifiedBy>b898@aoosa.net</cp:lastModifiedBy>
  <cp:revision>302</cp:revision>
  <dcterms:created xsi:type="dcterms:W3CDTF">2021-03-02T05:24:53Z</dcterms:created>
  <dcterms:modified xsi:type="dcterms:W3CDTF">2021-03-20T05:55:47Z</dcterms:modified>
</cp:coreProperties>
</file>