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83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316615\Documents\Personal-Temporary\IST-707\variable_descriptio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Sheet1!$F$2:$F$4</c:f>
              <c:strCache>
                <c:ptCount val="3"/>
                <c:pt idx="0">
                  <c:v>SVM</c:v>
                </c:pt>
                <c:pt idx="1">
                  <c:v>Naïve Bayes</c:v>
                </c:pt>
                <c:pt idx="2">
                  <c:v>RWeka</c:v>
                </c:pt>
              </c:strCache>
            </c:strRef>
          </c:cat>
          <c:val>
            <c:numRef>
              <c:f>Sheet1!$G$2:$G$4</c:f>
              <c:numCache>
                <c:formatCode>0%</c:formatCode>
                <c:ptCount val="3"/>
                <c:pt idx="0">
                  <c:v>0.85</c:v>
                </c:pt>
                <c:pt idx="1">
                  <c:v>0.86</c:v>
                </c:pt>
                <c:pt idx="2">
                  <c:v>0.77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Kappa</c:v>
                </c:pt>
              </c:strCache>
            </c:strRef>
          </c:tx>
          <c:invertIfNegative val="0"/>
          <c:cat>
            <c:strRef>
              <c:f>Sheet1!$F$2:$F$4</c:f>
              <c:strCache>
                <c:ptCount val="3"/>
                <c:pt idx="0">
                  <c:v>SVM</c:v>
                </c:pt>
                <c:pt idx="1">
                  <c:v>Naïve Bayes</c:v>
                </c:pt>
                <c:pt idx="2">
                  <c:v>RWeka</c:v>
                </c:pt>
              </c:strCache>
            </c:strRef>
          </c:cat>
          <c:val>
            <c:numRef>
              <c:f>Sheet1!$H$2:$H$4</c:f>
              <c:numCache>
                <c:formatCode>0%</c:formatCode>
                <c:ptCount val="3"/>
                <c:pt idx="0">
                  <c:v>0.69</c:v>
                </c:pt>
                <c:pt idx="1">
                  <c:v>0.71</c:v>
                </c:pt>
                <c:pt idx="2">
                  <c:v>0.55000000000000004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Precision </c:v>
                </c:pt>
              </c:strCache>
            </c:strRef>
          </c:tx>
          <c:invertIfNegative val="0"/>
          <c:cat>
            <c:strRef>
              <c:f>Sheet1!$F$2:$F$4</c:f>
              <c:strCache>
                <c:ptCount val="3"/>
                <c:pt idx="0">
                  <c:v>SVM</c:v>
                </c:pt>
                <c:pt idx="1">
                  <c:v>Naïve Bayes</c:v>
                </c:pt>
                <c:pt idx="2">
                  <c:v>RWeka</c:v>
                </c:pt>
              </c:strCache>
            </c:strRef>
          </c:cat>
          <c:val>
            <c:numRef>
              <c:f>Sheet1!$I$2:$I$4</c:f>
              <c:numCache>
                <c:formatCode>0%</c:formatCode>
                <c:ptCount val="3"/>
                <c:pt idx="0">
                  <c:v>0.78</c:v>
                </c:pt>
                <c:pt idx="1">
                  <c:v>0.86</c:v>
                </c:pt>
                <c:pt idx="2">
                  <c:v>0.68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Recall</c:v>
                </c:pt>
              </c:strCache>
            </c:strRef>
          </c:tx>
          <c:invertIfNegative val="0"/>
          <c:cat>
            <c:strRef>
              <c:f>Sheet1!$F$2:$F$4</c:f>
              <c:strCache>
                <c:ptCount val="3"/>
                <c:pt idx="0">
                  <c:v>SVM</c:v>
                </c:pt>
                <c:pt idx="1">
                  <c:v>Naïve Bayes</c:v>
                </c:pt>
                <c:pt idx="2">
                  <c:v>RWeka</c:v>
                </c:pt>
              </c:strCache>
            </c:strRef>
          </c:cat>
          <c:val>
            <c:numRef>
              <c:f>Sheet1!$J$2:$J$4</c:f>
              <c:numCache>
                <c:formatCode>0%</c:formatCode>
                <c:ptCount val="3"/>
                <c:pt idx="0">
                  <c:v>0.9</c:v>
                </c:pt>
                <c:pt idx="1">
                  <c:v>0.79</c:v>
                </c:pt>
                <c:pt idx="2">
                  <c:v>0.9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F-measure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Sheet1!$F$2:$F$4</c:f>
              <c:strCache>
                <c:ptCount val="3"/>
                <c:pt idx="0">
                  <c:v>SVM</c:v>
                </c:pt>
                <c:pt idx="1">
                  <c:v>Naïve Bayes</c:v>
                </c:pt>
                <c:pt idx="2">
                  <c:v>RWeka</c:v>
                </c:pt>
              </c:strCache>
            </c:strRef>
          </c:cat>
          <c:val>
            <c:numRef>
              <c:f>Sheet1!$K$2:$K$4</c:f>
              <c:numCache>
                <c:formatCode>0%</c:formatCode>
                <c:ptCount val="3"/>
                <c:pt idx="0">
                  <c:v>0.85</c:v>
                </c:pt>
                <c:pt idx="1">
                  <c:v>0.77</c:v>
                </c:pt>
                <c:pt idx="2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836672"/>
        <c:axId val="64699776"/>
      </c:barChart>
      <c:catAx>
        <c:axId val="3983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64699776"/>
        <c:crosses val="autoZero"/>
        <c:auto val="1"/>
        <c:lblAlgn val="ctr"/>
        <c:lblOffset val="100"/>
        <c:noMultiLvlLbl val="0"/>
      </c:catAx>
      <c:valAx>
        <c:axId val="646997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9836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EDE9-E6E4-4629-BE64-1AC5746B8BAD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98889-BACC-4F68-958F-0FE224AF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 clinical measurements collected by healthcare</a:t>
            </a:r>
            <a:r>
              <a:rPr lang="en-US" baseline="0" dirty="0" smtClean="0"/>
              <a:t> providers</a:t>
            </a:r>
            <a:r>
              <a:rPr lang="en-US" dirty="0" smtClean="0"/>
              <a:t> that can be used to predict the presence</a:t>
            </a:r>
            <a:r>
              <a:rPr lang="en-US" baseline="0" dirty="0" smtClean="0"/>
              <a:t> or absence of heart disease in patients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8889-BACC-4F68-958F-0FE224AF3A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that in mind,</a:t>
            </a:r>
            <a:r>
              <a:rPr lang="en-US" baseline="0" dirty="0" smtClean="0"/>
              <a:t> we can’t let our heart fail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8889-BACC-4F68-958F-0FE224AF3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Resting ECG: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non-invasive test that can detect abnormalities including arrhythmias, evidence of coronary heart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8889-BACC-4F68-958F-0FE224AF3A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Exercise induced angina:</a:t>
            </a:r>
            <a:r>
              <a:rPr lang="en-US" b="1" baseline="0" dirty="0" smtClean="0"/>
              <a:t> </a:t>
            </a:r>
            <a:r>
              <a:rPr lang="en-US" dirty="0" smtClean="0"/>
              <a:t>Angina is chest pain or discomfort caused when your heart muscle doesn't get enough oxygen-rich blood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ST depression induced by exercise relative to rest</a:t>
            </a:r>
            <a:r>
              <a:rPr lang="en-US" baseline="0" dirty="0" smtClean="0"/>
              <a:t>: impeding heart blockage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number of major vessels colored by </a:t>
            </a:r>
            <a:r>
              <a:rPr lang="en-US" b="1" dirty="0" err="1" smtClean="0"/>
              <a:t>flourosopy</a:t>
            </a:r>
            <a:r>
              <a:rPr lang="en-US" b="1" dirty="0" smtClean="0"/>
              <a:t>: </a:t>
            </a:r>
            <a:r>
              <a:rPr lang="en-US" b="0" dirty="0" smtClean="0"/>
              <a:t>Visualizing</a:t>
            </a:r>
            <a:r>
              <a:rPr lang="en-US" b="0" baseline="0" dirty="0" smtClean="0"/>
              <a:t> all patient’s major vessels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Thallium stress test: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shows how well blood flows into your heart while you're exercising or at rest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8889-BACC-4F68-958F-0FE224AF3A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8889-BACC-4F68-958F-0FE224AF3A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Train: 70</a:t>
            </a:r>
            <a:r>
              <a:rPr lang="en-US" baseline="0" dirty="0" smtClean="0"/>
              <a:t> % = 202 observations</a:t>
            </a:r>
          </a:p>
          <a:p>
            <a:r>
              <a:rPr lang="en-US" baseline="0" dirty="0" smtClean="0"/>
              <a:t>Test: 30% = 91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8889-BACC-4F68-958F-0FE224AF3A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959F413-3B1F-4EDA-9678-B877E1C4A86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Heart Diseases in patients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81401"/>
            <a:ext cx="71628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Author: Jean Paul Uwimana</a:t>
            </a:r>
          </a:p>
          <a:p>
            <a:endParaRPr lang="en-US" sz="2400" dirty="0"/>
          </a:p>
          <a:p>
            <a:r>
              <a:rPr lang="en-US" sz="2400" dirty="0"/>
              <a:t>IST-707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55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7086600" cy="3657600"/>
          </a:xfrm>
        </p:spPr>
      </p:pic>
    </p:spTree>
    <p:extLst>
      <p:ext uri="{BB962C8B-B14F-4D97-AF65-F5344CB8AC3E}">
        <p14:creationId xmlns:p14="http://schemas.microsoft.com/office/powerpoint/2010/main" val="37808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Strongest predictors:</a:t>
            </a:r>
          </a:p>
          <a:p>
            <a:pPr lvl="1"/>
            <a:r>
              <a:rPr lang="en-US" dirty="0" smtClean="0"/>
              <a:t>Thallium stress test (</a:t>
            </a:r>
            <a:r>
              <a:rPr lang="en-US" dirty="0" err="1" smtClean="0"/>
              <a:t>thal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Chest pain (</a:t>
            </a:r>
            <a:r>
              <a:rPr lang="en-US" dirty="0" err="1" smtClean="0"/>
              <a:t>cp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major vessels (ca)</a:t>
            </a:r>
          </a:p>
          <a:p>
            <a:r>
              <a:rPr lang="en-US" dirty="0" smtClean="0"/>
              <a:t>But these 3 alone only achieve an accuracy of 70% </a:t>
            </a:r>
          </a:p>
          <a:p>
            <a:r>
              <a:rPr lang="en-US" dirty="0" smtClean="0"/>
              <a:t>Model composed of 7 predictors produced better results (85%, 86%, 77%) for SVM, NB, </a:t>
            </a:r>
            <a:r>
              <a:rPr lang="en-US" dirty="0" err="1" smtClean="0"/>
              <a:t>RWeka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67000"/>
            <a:ext cx="7408333" cy="3459163"/>
          </a:xfrm>
        </p:spPr>
        <p:txBody>
          <a:bodyPr>
            <a:normAutofit/>
          </a:bodyPr>
          <a:lstStyle/>
          <a:p>
            <a:r>
              <a:rPr lang="en-US" dirty="0" smtClean="0"/>
              <a:t>Our heart is a very important organ for our body</a:t>
            </a:r>
          </a:p>
          <a:p>
            <a:r>
              <a:rPr lang="en-US" dirty="0" smtClean="0"/>
              <a:t>Pumps blood throughout the body and several other functions</a:t>
            </a:r>
          </a:p>
          <a:p>
            <a:r>
              <a:rPr lang="en-US" dirty="0" smtClean="0"/>
              <a:t>Sometimes getting properly diagnosed can take a while</a:t>
            </a:r>
          </a:p>
          <a:p>
            <a:r>
              <a:rPr lang="en-US" dirty="0" smtClean="0"/>
              <a:t>May be also be expensive due to visiting more than one doctor to get a second opinion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ML classifier that can help healthcare professionals detect the presence or absence of heart disease in patients given a number of parameters: clinical </a:t>
            </a:r>
            <a:r>
              <a:rPr lang="en-US" dirty="0" smtClean="0"/>
              <a:t>measurements such as blood sugar levels, chest pain,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Dataset description:</a:t>
            </a:r>
          </a:p>
          <a:p>
            <a:pPr lvl="1"/>
            <a:r>
              <a:rPr lang="en-US" sz="2400" dirty="0" smtClean="0"/>
              <a:t>13 clinical measurements and tests plus target variable (303 observations)</a:t>
            </a:r>
          </a:p>
          <a:p>
            <a:pPr lvl="2"/>
            <a:r>
              <a:rPr lang="en-US" sz="2400" dirty="0" smtClean="0"/>
              <a:t>Age (age)</a:t>
            </a:r>
          </a:p>
          <a:p>
            <a:pPr lvl="2"/>
            <a:r>
              <a:rPr lang="en-US" sz="2400" dirty="0" smtClean="0"/>
              <a:t>Sex (sex)</a:t>
            </a:r>
          </a:p>
          <a:p>
            <a:pPr lvl="2"/>
            <a:r>
              <a:rPr lang="en-US" sz="2400" dirty="0" smtClean="0"/>
              <a:t>Chest pain (</a:t>
            </a:r>
            <a:r>
              <a:rPr lang="en-US" sz="2400" dirty="0" err="1" smtClean="0"/>
              <a:t>cp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Serum cholesterol (</a:t>
            </a:r>
            <a:r>
              <a:rPr lang="en-US" sz="2400" dirty="0" err="1" smtClean="0"/>
              <a:t>chol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Fasting blood sugar (</a:t>
            </a:r>
            <a:r>
              <a:rPr lang="en-US" sz="2400" dirty="0" err="1" smtClean="0"/>
              <a:t>fbs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/>
              <a:t>Resting electrocardiographic </a:t>
            </a:r>
            <a:r>
              <a:rPr lang="en-US" sz="2400" dirty="0" smtClean="0"/>
              <a:t>results (</a:t>
            </a:r>
            <a:r>
              <a:rPr lang="en-US" sz="2400" dirty="0" err="1" smtClean="0"/>
              <a:t>restecg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Maximum heart rate (</a:t>
            </a:r>
            <a:r>
              <a:rPr lang="en-US" sz="2400" dirty="0" err="1" smtClean="0"/>
              <a:t>thalach</a:t>
            </a:r>
            <a:r>
              <a:rPr lang="en-US" sz="2400" dirty="0" smtClean="0"/>
              <a:t>)</a:t>
            </a:r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type: Binary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/>
            <a:r>
              <a:rPr lang="en-US" sz="2400" dirty="0"/>
              <a:t>Exercise induced angina (</a:t>
            </a:r>
            <a:r>
              <a:rPr lang="en-US" sz="2400" dirty="0" err="1"/>
              <a:t>exang</a:t>
            </a:r>
            <a:r>
              <a:rPr lang="en-US" sz="2400" dirty="0" smtClean="0"/>
              <a:t>)</a:t>
            </a:r>
          </a:p>
          <a:p>
            <a:pPr marL="274320" lvl="2" indent="-274320"/>
            <a:r>
              <a:rPr lang="en-US" sz="2400" dirty="0"/>
              <a:t>ST depression induced by exercise relative to </a:t>
            </a:r>
            <a:r>
              <a:rPr lang="en-US" sz="2400" dirty="0" smtClean="0"/>
              <a:t>rest (</a:t>
            </a:r>
            <a:r>
              <a:rPr lang="en-US" sz="2400" dirty="0" err="1" smtClean="0"/>
              <a:t>oldpeak</a:t>
            </a:r>
            <a:r>
              <a:rPr lang="en-US" sz="2400" dirty="0" smtClean="0"/>
              <a:t>)</a:t>
            </a:r>
          </a:p>
          <a:p>
            <a:pPr marL="274320" lvl="2" indent="-274320"/>
            <a:r>
              <a:rPr lang="en-US" sz="2400" dirty="0"/>
              <a:t>slope of the peak exercise ST </a:t>
            </a:r>
            <a:r>
              <a:rPr lang="en-US" sz="2400" dirty="0" smtClean="0"/>
              <a:t>segment (slope)</a:t>
            </a:r>
          </a:p>
          <a:p>
            <a:pPr marL="274320" lvl="2" indent="-274320"/>
            <a:r>
              <a:rPr lang="en-US" sz="2400" dirty="0" smtClean="0"/>
              <a:t>number of major vessels colored by </a:t>
            </a:r>
            <a:r>
              <a:rPr lang="en-US" sz="2400" dirty="0" err="1" smtClean="0"/>
              <a:t>flouroscopy</a:t>
            </a:r>
            <a:r>
              <a:rPr lang="en-US" sz="2400" dirty="0" smtClean="0"/>
              <a:t> (ca)</a:t>
            </a:r>
          </a:p>
          <a:p>
            <a:pPr marL="274320" lvl="2" indent="-274320"/>
            <a:r>
              <a:rPr lang="en-US" sz="2400" dirty="0"/>
              <a:t>thallium stress </a:t>
            </a:r>
            <a:r>
              <a:rPr lang="en-US" sz="2400" dirty="0" smtClean="0"/>
              <a:t>test (</a:t>
            </a:r>
            <a:r>
              <a:rPr lang="en-US" sz="2400" dirty="0" err="1" smtClean="0"/>
              <a:t>thal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274320" lvl="2" indent="-27432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err="1" smtClean="0"/>
              <a:t>RWeka</a:t>
            </a:r>
            <a:r>
              <a:rPr lang="en-US" dirty="0"/>
              <a:t> </a:t>
            </a:r>
            <a:r>
              <a:rPr lang="en-US" dirty="0" smtClean="0"/>
              <a:t>- DT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7723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6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90933" cy="3450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Chest pain (</a:t>
            </a:r>
            <a:r>
              <a:rPr lang="en-US" dirty="0" err="1" smtClean="0"/>
              <a:t>cp</a:t>
            </a:r>
            <a:r>
              <a:rPr lang="en-US" dirty="0" smtClean="0"/>
              <a:t>)</a:t>
            </a:r>
          </a:p>
          <a:p>
            <a:r>
              <a:rPr lang="en-US" dirty="0"/>
              <a:t>Maximum heart rate (</a:t>
            </a:r>
            <a:r>
              <a:rPr lang="en-US" dirty="0" err="1"/>
              <a:t>thalach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Exercise induced angina (</a:t>
            </a:r>
            <a:r>
              <a:rPr lang="en-US" dirty="0" err="1" smtClean="0"/>
              <a:t>exang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ST depression induced by exercise relative to </a:t>
            </a:r>
            <a:r>
              <a:rPr lang="en-US" dirty="0" smtClean="0"/>
              <a:t>rest (</a:t>
            </a:r>
            <a:r>
              <a:rPr lang="en-US" dirty="0" err="1" smtClean="0"/>
              <a:t>oldpeak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slope of the peak exercise ST segment (slope)</a:t>
            </a:r>
          </a:p>
          <a:p>
            <a:r>
              <a:rPr lang="en-US" dirty="0" smtClean="0"/>
              <a:t>Number of major vessels colored (ca)</a:t>
            </a:r>
            <a:endParaRPr lang="en-US" dirty="0"/>
          </a:p>
          <a:p>
            <a:r>
              <a:rPr lang="en-US" dirty="0" smtClean="0"/>
              <a:t>Thallium stress test (</a:t>
            </a:r>
            <a:r>
              <a:rPr lang="en-US" dirty="0" err="1" smtClean="0"/>
              <a:t>thal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Performance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570516"/>
              </p:ext>
            </p:extLst>
          </p:nvPr>
        </p:nvGraphicFramePr>
        <p:xfrm>
          <a:off x="609600" y="2514600"/>
          <a:ext cx="8077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35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459</Words>
  <Application>Microsoft Office PowerPoint</Application>
  <PresentationFormat>On-screen Show (4:3)</PresentationFormat>
  <Paragraphs>64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Heart Diseases in patients</vt:lpstr>
      <vt:lpstr>Problem Statement</vt:lpstr>
      <vt:lpstr>Goal</vt:lpstr>
      <vt:lpstr>Problem type: Binary Classification</vt:lpstr>
      <vt:lpstr>Dataset description (continued)</vt:lpstr>
      <vt:lpstr>Algorithms</vt:lpstr>
      <vt:lpstr>Information Gain</vt:lpstr>
      <vt:lpstr>Significant variables</vt:lpstr>
      <vt:lpstr>Prediction Performance</vt:lpstr>
      <vt:lpstr>Visualization</vt:lpstr>
      <vt:lpstr>Conclusion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IST-707 Final Project</dc:title>
  <dc:creator>Jean Paul Uwimana</dc:creator>
  <cp:keywords>Non Technical</cp:keywords>
  <cp:lastModifiedBy>Jean Paul Uwimana</cp:lastModifiedBy>
  <cp:revision>33</cp:revision>
  <dcterms:created xsi:type="dcterms:W3CDTF">2019-06-12T01:55:26Z</dcterms:created>
  <dcterms:modified xsi:type="dcterms:W3CDTF">2019-06-13T00:56:34Z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8bdf0c55-7236-4c3b-bcc3-98616130c9ea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