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5" r:id="rId2"/>
    <p:sldId id="256" r:id="rId3"/>
    <p:sldId id="258" r:id="rId4"/>
    <p:sldId id="273" r:id="rId5"/>
    <p:sldId id="259" r:id="rId6"/>
    <p:sldId id="261" r:id="rId7"/>
    <p:sldId id="262" r:id="rId8"/>
    <p:sldId id="267" r:id="rId9"/>
    <p:sldId id="268" r:id="rId10"/>
    <p:sldId id="269" r:id="rId11"/>
    <p:sldId id="263" r:id="rId12"/>
    <p:sldId id="290" r:id="rId13"/>
    <p:sldId id="274" r:id="rId14"/>
    <p:sldId id="271" r:id="rId15"/>
    <p:sldId id="270" r:id="rId16"/>
    <p:sldId id="280" r:id="rId17"/>
    <p:sldId id="285" r:id="rId18"/>
    <p:sldId id="286" r:id="rId19"/>
    <p:sldId id="275" r:id="rId20"/>
    <p:sldId id="278" r:id="rId21"/>
    <p:sldId id="284" r:id="rId22"/>
    <p:sldId id="276" r:id="rId23"/>
    <p:sldId id="281" r:id="rId24"/>
    <p:sldId id="282" r:id="rId25"/>
    <p:sldId id="287" r:id="rId26"/>
    <p:sldId id="277" r:id="rId27"/>
    <p:sldId id="283" r:id="rId28"/>
    <p:sldId id="279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3EE0-DD97-459E-922F-44A1DE08AD51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EC59-E5D4-4B4D-A9CE-0475D0A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7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433-1CAE-477E-8C32-8B79F303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25" y="271464"/>
            <a:ext cx="8455025" cy="936625"/>
          </a:xfrm>
        </p:spPr>
        <p:txBody>
          <a:bodyPr wrap="square"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362E7-E657-4773-B0DE-8B661C3FD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125" y="1219201"/>
            <a:ext cx="6400800" cy="581025"/>
          </a:xfrm>
        </p:spPr>
        <p:txBody>
          <a:bodyPr wrap="square">
            <a:normAutofit/>
          </a:bodyPr>
          <a:lstStyle>
            <a:lvl1pPr marL="0" indent="0" algn="l">
              <a:buNone/>
              <a:defRPr sz="3200">
                <a:solidFill>
                  <a:srgbClr val="FF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F58B-1BB1-47AE-907D-015CB0E6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608C-8BC9-475A-B4E3-59D77FB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608A-7B5D-4178-BB43-1CB2E2D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72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344-9AB0-4610-B81D-30CA5469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6BF0F-6098-4BD5-B472-7ED76233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5B0D-6FF3-49AB-B363-5E22C8BF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BF87-0CE2-4CB0-BA36-2E6B56B8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526C-E9AE-4F6A-8DC1-C048D090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5E2C9-501A-4B4D-92FB-1FDAB9FF2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8683D-983A-443D-8768-C42A6CDE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B092-9ED9-4D2C-A219-76771BC0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88D6-9D15-43C3-BAFF-DCC38777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33F9-8F57-4551-BF8F-9707D7ED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D1A0-31A3-4EA7-8D84-828F8419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760A-FC17-437C-9A43-2BE933CC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CD50-0C67-4CA6-A288-14DD6526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B2CE-FBA9-4F05-A590-D14307A7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8FE9-108E-4FD8-9E19-E80BDC21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A9B1-A214-4D72-9629-CF61CC9E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9"/>
            <a:ext cx="8229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02552-F2B8-401D-AF33-F60C94D6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4"/>
            <a:ext cx="8229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65D7-E5C9-4A2E-901B-D1B8F936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73BE-5E4D-48CB-9F50-6AD9EBC2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BD73-F1E6-4A61-9094-5B079F86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A356-6F8C-480A-A714-90AC3674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CE66-C769-4392-9D37-0C8888B2C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102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6F996-2645-48F9-83AB-D75E4A58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4700" y="1825625"/>
            <a:ext cx="4102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800F-7DB9-4F38-A156-AF2AC47C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71F5-3D72-460D-81E8-747A5943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438A-108C-4C6B-86A4-A441DDF1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D0C6-B890-4CC8-845D-3124EF06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263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F85E-5E67-4BAC-9F99-0794F479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22425"/>
            <a:ext cx="4102100" cy="6350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950D-9FC6-45C6-B303-7E2DA51C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270125"/>
            <a:ext cx="4102100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9DF54-A3E5-4D1A-B02F-79CC327A6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84699" y="1622425"/>
            <a:ext cx="4102100" cy="6350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9FD7-61A0-498E-A849-8FE26DC42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4699" y="2270125"/>
            <a:ext cx="4102100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A27EF-BF96-4C40-9DB3-7485787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5B1C2-253A-4E54-B4F6-3964B576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85552-8B28-42ED-98B8-C088EDE8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756D-E7A3-4F10-813F-3D1927E9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A0DD-49A9-4590-8AC8-4A0AEF0F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D0FD0-7125-4F74-9EB4-C0DDBFB6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6834E-D582-453B-BC55-A9657026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A91E-9A3E-44AD-8322-CB3578A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8BABB-901B-4853-A951-24232876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91467-89AA-47CC-9921-435743B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CBE3-7499-4604-BB77-94DCF77A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22263"/>
            <a:ext cx="8229600" cy="1143000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3CAB-10F0-4B5A-917C-6D2F8415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778" y="1851025"/>
            <a:ext cx="462915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4C22-0A97-4D5A-B697-9E9DDE3C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51025"/>
            <a:ext cx="2949178" cy="4351338"/>
          </a:xfrm>
        </p:spPr>
        <p:txBody>
          <a:bodyPr tIns="864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B5C8-BC4A-4122-B8D1-324E2D18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D4018-2C8E-4E13-815A-04988366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D6A3-5ADC-4047-9EB4-8CF5AF4B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4E-0112-4388-9E28-74BBDBB5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22263"/>
            <a:ext cx="8229600" cy="1143000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90C37-339F-49EE-9872-381D65F67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0508" y="1825625"/>
            <a:ext cx="5242984" cy="3932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B574E-7496-4B63-8D17-D81C7E06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7000" y="5783263"/>
            <a:ext cx="6350000" cy="424732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89EFE-5D3D-45B1-91D2-32B90AD7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5EBD-6E2C-4733-87AD-3A1B3B1C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665FE-E926-431C-B6D7-8F659941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831AC-D821-4D45-86AE-9DF70C74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263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9F8B2-EC91-421F-9512-17A08B2B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8229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3589-AF80-4982-BC15-2AD0A18D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382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D72329-1DDB-4EFD-B18E-180334A8D4EF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A16D-7C57-4B41-BBF9-07B74CD6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82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B4F6-58AD-4E4A-8C29-997EBD568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382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DD17A0F-4821-4802-8EF4-96BC11F9F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and white photo of a crowd&#10;&#10;Description automatically generated">
            <a:extLst>
              <a:ext uri="{FF2B5EF4-FFF2-40B4-BE49-F238E27FC236}">
                <a16:creationId xmlns:a16="http://schemas.microsoft.com/office/drawing/2014/main" id="{1B56C0E0-7359-4A5D-B5E7-ECEDB0BF0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r="6798" b="-1"/>
          <a:stretch/>
        </p:blipFill>
        <p:spPr>
          <a:xfrm>
            <a:off x="-8234" y="28131"/>
            <a:ext cx="9152234" cy="67585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2C382-33C5-400D-A992-BFFE51F9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539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17A0F-4821-4802-8EF4-96BC11F9F858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1C037-B317-4225-A8D5-D78FB129B32A}"/>
              </a:ext>
            </a:extLst>
          </p:cNvPr>
          <p:cNvSpPr txBox="1"/>
          <p:nvPr/>
        </p:nvSpPr>
        <p:spPr>
          <a:xfrm>
            <a:off x="426203" y="955052"/>
            <a:ext cx="829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Special Elite" panose="02000506000000020004" pitchFamily="2" charset="0"/>
              </a:rPr>
              <a:t>“I accept your nomination…”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8D694-BB48-4A9D-B581-D8AE80B278A5}"/>
              </a:ext>
            </a:extLst>
          </p:cNvPr>
          <p:cNvSpPr txBox="1"/>
          <p:nvPr/>
        </p:nvSpPr>
        <p:spPr>
          <a:xfrm>
            <a:off x="612184" y="1756758"/>
            <a:ext cx="790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pecial Elite" panose="02000506000000020004" pitchFamily="2" charset="0"/>
              </a:rPr>
              <a:t>Applying text mining and machine learning to</a:t>
            </a:r>
          </a:p>
          <a:p>
            <a:pPr algn="ctr"/>
            <a:r>
              <a:rPr lang="en-US" b="1" dirty="0">
                <a:latin typeface="Special Elite" panose="02000506000000020004" pitchFamily="2" charset="0"/>
              </a:rPr>
              <a:t>party nomination acceptance speeches</a:t>
            </a:r>
          </a:p>
          <a:p>
            <a:pPr algn="ctr"/>
            <a:r>
              <a:rPr lang="en-US" b="1" dirty="0">
                <a:latin typeface="Special Elite" panose="02000506000000020004" pitchFamily="2" charset="0"/>
              </a:rPr>
              <a:t>1900 to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9DBBB-3316-4AB1-B374-CFBAADD83E37}"/>
              </a:ext>
            </a:extLst>
          </p:cNvPr>
          <p:cNvSpPr txBox="1"/>
          <p:nvPr/>
        </p:nvSpPr>
        <p:spPr>
          <a:xfrm>
            <a:off x="5788617" y="3650698"/>
            <a:ext cx="3192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pecial Elite" panose="02000506000000020004" pitchFamily="2" charset="0"/>
              </a:rPr>
              <a:t>IST 736: Text Mining</a:t>
            </a:r>
          </a:p>
          <a:p>
            <a:pPr algn="ctr"/>
            <a:r>
              <a:rPr lang="en-US" b="1" dirty="0">
                <a:latin typeface="Special Elite" panose="02000506000000020004" pitchFamily="2" charset="0"/>
              </a:rPr>
              <a:t>Final Project</a:t>
            </a:r>
          </a:p>
          <a:p>
            <a:pPr algn="ctr"/>
            <a:endParaRPr lang="en-US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Connor Gendron</a:t>
            </a:r>
            <a:b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</a:br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Jeremiah Graff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Jean Paul </a:t>
            </a:r>
            <a:r>
              <a:rPr lang="en-US" b="1" dirty="0" err="1">
                <a:solidFill>
                  <a:srgbClr val="FFFF00"/>
                </a:solidFill>
                <a:latin typeface="Special Elite" panose="02000506000000020004" pitchFamily="2" charset="0"/>
              </a:rPr>
              <a:t>Uwimana</a:t>
            </a:r>
            <a:endParaRPr lang="en-US" b="1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David Yamin </a:t>
            </a:r>
          </a:p>
          <a:p>
            <a:pPr algn="ctr"/>
            <a:endParaRPr lang="en-US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endParaRPr lang="en-US" dirty="0">
              <a:solidFill>
                <a:srgbClr val="FFFF00"/>
              </a:solidFill>
              <a:latin typeface="Special Elit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57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AA8A3B-AD18-4B12-A5BD-E6AF0CE38663}"/>
              </a:ext>
            </a:extLst>
          </p:cNvPr>
          <p:cNvSpPr txBox="1"/>
          <p:nvPr/>
        </p:nvSpPr>
        <p:spPr>
          <a:xfrm>
            <a:off x="2347993" y="3161653"/>
            <a:ext cx="4688237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pecial Elite" panose="02000506000000020004" pitchFamily="2" charset="0"/>
              </a:rPr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209599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57774" y="2334236"/>
            <a:ext cx="7428451" cy="3263317"/>
          </a:xfrm>
        </p:spPr>
        <p:txBody>
          <a:bodyPr>
            <a:norm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00"/>
                </a:solidFill>
                <a:latin typeface="Special Elite" panose="02000506000000020004" pitchFamily="2" charset="0"/>
              </a:rPr>
              <a:t>Full text: 55 of  the 60 convention speeches from 1900 to 2016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92D050"/>
                </a:solidFill>
                <a:latin typeface="Special Elite" panose="02000506000000020004" pitchFamily="2" charset="0"/>
              </a:rPr>
              <a:t>Missing 5 from the early-1900s and 1920s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Convention Speeches</a:t>
            </a:r>
          </a:p>
        </p:txBody>
      </p:sp>
    </p:spTree>
    <p:extLst>
      <p:ext uri="{BB962C8B-B14F-4D97-AF65-F5344CB8AC3E}">
        <p14:creationId xmlns:p14="http://schemas.microsoft.com/office/powerpoint/2010/main" val="54769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199" y="1862354"/>
            <a:ext cx="3485628" cy="4060271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latin typeface="Special Elite" panose="02000506000000020004" pitchFamily="2" charset="0"/>
              </a:rPr>
              <a:t>Win or lose?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  <a:latin typeface="Special Elite" panose="02000506000000020004" pitchFamily="2" charset="0"/>
              </a:rPr>
              <a:t>Party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pecial Elite" panose="02000506000000020004" pitchFamily="2" charset="0"/>
              </a:rPr>
              <a:t>Unemployment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latin typeface="Special Elite" panose="02000506000000020004" pitchFamily="2" charset="0"/>
              </a:rPr>
              <a:t>GDP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  <a:latin typeface="Special Elite" panose="02000506000000020004" pitchFamily="2" charset="0"/>
              </a:rPr>
              <a:t>Interest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pecial Elite" panose="02000506000000020004" pitchFamily="2" charset="0"/>
              </a:rPr>
              <a:t>Inflation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latin typeface="Special Elite" panose="02000506000000020004" pitchFamily="2" charset="0"/>
              </a:rPr>
              <a:t>Consumer Confidence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lvl="1"/>
            <a:endParaRPr lang="en-US" dirty="0">
              <a:solidFill>
                <a:srgbClr val="FFFF00"/>
              </a:solidFill>
              <a:latin typeface="Special Elite" panose="02000506000000020004" pitchFamily="2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Prediction Categories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CB4E10E-BE34-435D-B0A8-DFFA0D9414DD}"/>
              </a:ext>
            </a:extLst>
          </p:cNvPr>
          <p:cNvSpPr txBox="1">
            <a:spLocks/>
          </p:cNvSpPr>
          <p:nvPr/>
        </p:nvSpPr>
        <p:spPr>
          <a:xfrm>
            <a:off x="4297259" y="1862354"/>
            <a:ext cx="3485628" cy="4060271"/>
          </a:xfrm>
          <a:prstGeom prst="rect">
            <a:avLst/>
          </a:prstGeom>
        </p:spPr>
        <p:txBody>
          <a:bodyPr vert="horz" wrap="square" lIns="91440" tIns="864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  <a:latin typeface="Special Elite" panose="02000506000000020004" pitchFamily="2" charset="0"/>
              </a:rPr>
              <a:t>Consumer Price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pecial Elite" panose="02000506000000020004" pitchFamily="2" charset="0"/>
              </a:rPr>
              <a:t>Dow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latin typeface="Special Elite" panose="02000506000000020004" pitchFamily="2" charset="0"/>
              </a:rPr>
              <a:t>Presidential approval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  <a:latin typeface="Special Elite" panose="02000506000000020004" pitchFamily="2" charset="0"/>
              </a:rPr>
              <a:t>Tax rate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pecial Elite" panose="02000506000000020004" pitchFamily="2" charset="0"/>
              </a:rPr>
              <a:t>Real income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latin typeface="Special Elite" panose="02000506000000020004" pitchFamily="2" charset="0"/>
              </a:rPr>
              <a:t>Incumbency?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  <a:latin typeface="Special Elite" panose="02000506000000020004" pitchFamily="2" charset="0"/>
              </a:rPr>
              <a:t>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lvl="1"/>
            <a:endParaRPr lang="en-US" dirty="0">
              <a:solidFill>
                <a:srgbClr val="FFFF00"/>
              </a:solidFill>
              <a:latin typeface="Special Elit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2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AA8A3B-AD18-4B12-A5BD-E6AF0CE38663}"/>
              </a:ext>
            </a:extLst>
          </p:cNvPr>
          <p:cNvSpPr txBox="1"/>
          <p:nvPr/>
        </p:nvSpPr>
        <p:spPr>
          <a:xfrm>
            <a:off x="2347993" y="3161653"/>
            <a:ext cx="4688237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pecial Elite" panose="02000506000000020004" pitchFamily="2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42191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96999" y="5901242"/>
            <a:ext cx="6350000" cy="433965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All NB Models Beat Majority Rule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Predict Election Winner</a:t>
            </a:r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2B976B-8D3E-4BAA-8A21-1063883C9C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" b="1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922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32559" y="1506558"/>
            <a:ext cx="6350000" cy="433965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Confusion Matrix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Metrics: MNB-TF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43885E-22FA-4C93-BFCB-B31AD83EE991}"/>
              </a:ext>
            </a:extLst>
          </p:cNvPr>
          <p:cNvSpPr txBox="1">
            <a:spLocks/>
          </p:cNvSpPr>
          <p:nvPr/>
        </p:nvSpPr>
        <p:spPr>
          <a:xfrm>
            <a:off x="1631892" y="3395570"/>
            <a:ext cx="6350000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66FF66"/>
                </a:solidFill>
                <a:latin typeface="Special Elite" panose="02000506000000020004" pitchFamily="2" charset="0"/>
              </a:rPr>
              <a:t>Other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D5718-83B0-45D1-8110-10CB37BF0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16" y="1940523"/>
            <a:ext cx="5772150" cy="1304925"/>
          </a:xfrm>
          <a:prstGeom prst="rect">
            <a:avLst/>
          </a:prstGeom>
        </p:spPr>
      </p:pic>
      <p:pic>
        <p:nvPicPr>
          <p:cNvPr id="9" name="Picture 8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D63D8E4-7BAB-4137-92EA-E08925D1D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34" y="3829535"/>
            <a:ext cx="3466313" cy="25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73837" y="1832048"/>
            <a:ext cx="6350000" cy="661720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Special Elite" panose="02000506000000020004" pitchFamily="2" charset="0"/>
              </a:rPr>
              <a:t>Losers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Most likely words…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2433A0-32B2-4964-8EE0-1A0C772A9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31" y="2402126"/>
            <a:ext cx="6490612" cy="127216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43885E-22FA-4C93-BFCB-B31AD83EE991}"/>
              </a:ext>
            </a:extLst>
          </p:cNvPr>
          <p:cNvSpPr txBox="1">
            <a:spLocks/>
          </p:cNvSpPr>
          <p:nvPr/>
        </p:nvSpPr>
        <p:spPr>
          <a:xfrm>
            <a:off x="1673837" y="3949429"/>
            <a:ext cx="6350000" cy="6617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66FF66"/>
                </a:solidFill>
                <a:latin typeface="Special Elite" panose="02000506000000020004" pitchFamily="2" charset="0"/>
              </a:rPr>
              <a:t>Winners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EA7AAA-8695-42E3-AA19-70A498F95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95" y="4611149"/>
            <a:ext cx="6743683" cy="12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8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96999" y="5901242"/>
            <a:ext cx="6350000" cy="433965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All NB Models Beat Majority Rule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Predict Inflation Rate</a:t>
            </a:r>
          </a:p>
        </p:txBody>
      </p:sp>
      <p:pic>
        <p:nvPicPr>
          <p:cNvPr id="5" name="Picture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FEECBD-D38E-41B3-BBDA-50FD66CA19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" b="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05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32559" y="1506558"/>
            <a:ext cx="6350000" cy="433965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Confusion Matrix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Metrics: MNB-TF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43885E-22FA-4C93-BFCB-B31AD83EE991}"/>
              </a:ext>
            </a:extLst>
          </p:cNvPr>
          <p:cNvSpPr txBox="1">
            <a:spLocks/>
          </p:cNvSpPr>
          <p:nvPr/>
        </p:nvSpPr>
        <p:spPr>
          <a:xfrm>
            <a:off x="1631892" y="3395570"/>
            <a:ext cx="6350000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66FF66"/>
                </a:solidFill>
                <a:latin typeface="Special Elite" panose="02000506000000020004" pitchFamily="2" charset="0"/>
              </a:rPr>
              <a:t>Other Metrics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0BD99C-0D86-40FC-A3B4-02BB14ABF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21" y="2025109"/>
            <a:ext cx="5781675" cy="1285875"/>
          </a:xfrm>
          <a:prstGeom prst="rect">
            <a:avLst/>
          </a:prstGeom>
        </p:spPr>
      </p:pic>
      <p:pic>
        <p:nvPicPr>
          <p:cNvPr id="10" name="Picture 9" descr="A picture containing building&#10;&#10;Description automatically generated">
            <a:extLst>
              <a:ext uri="{FF2B5EF4-FFF2-40B4-BE49-F238E27FC236}">
                <a16:creationId xmlns:a16="http://schemas.microsoft.com/office/drawing/2014/main" id="{D44D2395-76F9-4B78-B2FF-BA6B92E63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78" y="3779706"/>
            <a:ext cx="3897560" cy="29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AA8A3B-AD18-4B12-A5BD-E6AF0CE38663}"/>
              </a:ext>
            </a:extLst>
          </p:cNvPr>
          <p:cNvSpPr txBox="1"/>
          <p:nvPr/>
        </p:nvSpPr>
        <p:spPr>
          <a:xfrm>
            <a:off x="2347993" y="3161653"/>
            <a:ext cx="4688237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pecial Elite" panose="02000506000000020004" pitchFamily="2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11989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AA8A3B-AD18-4B12-A5BD-E6AF0CE38663}"/>
              </a:ext>
            </a:extLst>
          </p:cNvPr>
          <p:cNvSpPr txBox="1"/>
          <p:nvPr/>
        </p:nvSpPr>
        <p:spPr>
          <a:xfrm>
            <a:off x="2347993" y="3161653"/>
            <a:ext cx="4688237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pecial Elite" panose="02000506000000020004" pitchFamily="2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288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2152E2-3E38-426F-8D0E-37388DA0F1F3}"/>
              </a:ext>
            </a:extLst>
          </p:cNvPr>
          <p:cNvSpPr txBox="1"/>
          <p:nvPr/>
        </p:nvSpPr>
        <p:spPr>
          <a:xfrm>
            <a:off x="2153228" y="369116"/>
            <a:ext cx="4608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pecial Elite" panose="02000506000000020004" pitchFamily="2" charset="0"/>
              </a:rPr>
              <a:t>SVM Results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6586DE-7359-4E9F-918A-034722A5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" r="-1"/>
          <a:stretch/>
        </p:blipFill>
        <p:spPr>
          <a:xfrm>
            <a:off x="1552043" y="1607677"/>
            <a:ext cx="5810665" cy="2935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A2390A-DD2D-40DC-97F1-3C68D74BB243}"/>
              </a:ext>
            </a:extLst>
          </p:cNvPr>
          <p:cNvSpPr txBox="1"/>
          <p:nvPr/>
        </p:nvSpPr>
        <p:spPr>
          <a:xfrm>
            <a:off x="427839" y="4672668"/>
            <a:ext cx="7994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Special Elite" panose="02000506000000020004" pitchFamily="2" charset="0"/>
              </a:rPr>
              <a:t>Above are the average accuracy ratings of each of the 15 variables measured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Special Elite" panose="02000506000000020004" pitchFamily="2" charset="0"/>
              </a:rPr>
              <a:t>The DJIA Volume and the Sentiment rating were the two most successfully predicted variables from the nomination acceptance speeches, both averaging 69% accuracy across all 15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Special Elite" panose="02000506000000020004" pitchFamily="2" charset="0"/>
              </a:rPr>
              <a:t>7 of the 15 variables averaged an accuracy higher than the combined average, with the other 8 falling below the average</a:t>
            </a:r>
          </a:p>
          <a:p>
            <a:endParaRPr lang="en-US" sz="1400" dirty="0">
              <a:latin typeface="Special Elit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4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96999" y="5174562"/>
            <a:ext cx="6350000" cy="112979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Special Elite" panose="02000506000000020004" pitchFamily="2" charset="0"/>
              </a:rPr>
              <a:t>Above are the top 20 SVM Models from the 225 total that were run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Special Elite" panose="02000506000000020004" pitchFamily="2" charset="0"/>
              </a:rPr>
              <a:t>Average was 57% accurate, all 20 came in higher, with the lowest being at 76.5% accuracy and the highest at 94%</a:t>
            </a:r>
          </a:p>
          <a:p>
            <a:endParaRPr lang="en-US" sz="1400" dirty="0">
              <a:latin typeface="Special Elite" panose="02000506000000020004" pitchFamily="2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SVM: Top 20 Models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C5533B-B561-4392-8EA2-D134CC16D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758517"/>
            <a:ext cx="6430695" cy="31227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8291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AA8A3B-AD18-4B12-A5BD-E6AF0CE38663}"/>
              </a:ext>
            </a:extLst>
          </p:cNvPr>
          <p:cNvSpPr txBox="1"/>
          <p:nvPr/>
        </p:nvSpPr>
        <p:spPr>
          <a:xfrm>
            <a:off x="2347993" y="3161653"/>
            <a:ext cx="4688237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pecial Elite" panose="02000506000000020004" pitchFamily="2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97464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DA9D840-9AFF-400B-B46E-4934B527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4" y="1469835"/>
            <a:ext cx="1874837" cy="520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98C7A5-EB33-45AB-BAF6-C9525E61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958" y="1439672"/>
            <a:ext cx="1874838" cy="5267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288F8E-1E7B-4DBD-A48E-98DFE370E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60" y="4714529"/>
            <a:ext cx="1874837" cy="182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7A009-C830-4E6B-A84E-FBAB42950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648" y="1590007"/>
            <a:ext cx="4180703" cy="2805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9B158-4B88-418D-A0DF-A3CAD44E77D6}"/>
              </a:ext>
            </a:extLst>
          </p:cNvPr>
          <p:cNvSpPr txBox="1"/>
          <p:nvPr/>
        </p:nvSpPr>
        <p:spPr>
          <a:xfrm>
            <a:off x="1544708" y="233573"/>
            <a:ext cx="5903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pecial Elite" panose="02000506000000020004" pitchFamily="2" charset="0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570541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D9FAC-AE3E-40A5-81D7-7DD43C28A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6"/>
          <a:stretch/>
        </p:blipFill>
        <p:spPr>
          <a:xfrm>
            <a:off x="58743" y="16788"/>
            <a:ext cx="9143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7B0222-448E-47C4-9932-919CE0553553}"/>
              </a:ext>
            </a:extLst>
          </p:cNvPr>
          <p:cNvSpPr txBox="1"/>
          <p:nvPr/>
        </p:nvSpPr>
        <p:spPr>
          <a:xfrm>
            <a:off x="2873240" y="184558"/>
            <a:ext cx="351498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74156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FF8C4-83C1-4506-BA06-848584B3F740}"/>
              </a:ext>
            </a:extLst>
          </p:cNvPr>
          <p:cNvSpPr txBox="1"/>
          <p:nvPr/>
        </p:nvSpPr>
        <p:spPr>
          <a:xfrm>
            <a:off x="1367404" y="2346107"/>
            <a:ext cx="6409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Special Elite" panose="02000506000000020004" pitchFamily="2" charset="0"/>
              </a:rPr>
              <a:t>Both K-Means and hierarchical clustering seem to show that speeches of similar time periods tend to be grouped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Special Elite" panose="02000506000000020004" pitchFamily="2" charset="0"/>
              </a:rPr>
              <a:t>Results from the different clustering techniques also support the notion that William Taft and Al Smith are particularly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Special Elite" panose="02000506000000020004" pitchFamily="2" charset="0"/>
              </a:rPr>
              <a:t>In both clustering techniques, Jimmy Carter and Ronald Reagan are the only two candidates who have a speech in each cluster.</a:t>
            </a:r>
          </a:p>
        </p:txBody>
      </p:sp>
    </p:spTree>
    <p:extLst>
      <p:ext uri="{BB962C8B-B14F-4D97-AF65-F5344CB8AC3E}">
        <p14:creationId xmlns:p14="http://schemas.microsoft.com/office/powerpoint/2010/main" val="8476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AA8A3B-AD18-4B12-A5BD-E6AF0CE38663}"/>
              </a:ext>
            </a:extLst>
          </p:cNvPr>
          <p:cNvSpPr txBox="1"/>
          <p:nvPr/>
        </p:nvSpPr>
        <p:spPr>
          <a:xfrm>
            <a:off x="2347993" y="3161653"/>
            <a:ext cx="4688237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pecial Elite" panose="02000506000000020004" pitchFamily="2" charset="0"/>
              </a:rPr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31315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2537" y="5550408"/>
            <a:ext cx="8074057" cy="12072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pecial Elite" panose="02000506000000020004" pitchFamily="2" charset="0"/>
              </a:rPr>
              <a:t>Topic Modeling:</a:t>
            </a:r>
            <a:br>
              <a:rPr lang="en-US" sz="4800" b="1" dirty="0">
                <a:solidFill>
                  <a:schemeClr val="bg1"/>
                </a:solidFill>
                <a:latin typeface="Special Elite" panose="02000506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pecial Elite" panose="02000506000000020004" pitchFamily="2" charset="0"/>
              </a:rPr>
              <a:t>Top Words/Phrases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95413-BCDA-4BA0-8F74-AAFE9D58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600647"/>
            <a:ext cx="4094112" cy="303987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27380F-D75F-4647-B327-2CAEE351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87" y="442001"/>
            <a:ext cx="4094110" cy="3357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EA2D8-BCEE-4BE1-96AC-83ACE29444DF}"/>
              </a:ext>
            </a:extLst>
          </p:cNvPr>
          <p:cNvSpPr txBox="1"/>
          <p:nvPr/>
        </p:nvSpPr>
        <p:spPr>
          <a:xfrm>
            <a:off x="998290" y="4418265"/>
            <a:ext cx="280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Special Elite" panose="02000506000000020004" pitchFamily="2" charset="0"/>
              </a:rPr>
              <a:t>Top 10 Unigrams by Frequency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DEC14-3ADA-4B24-8E06-2DCA1935BFFC}"/>
              </a:ext>
            </a:extLst>
          </p:cNvPr>
          <p:cNvSpPr txBox="1"/>
          <p:nvPr/>
        </p:nvSpPr>
        <p:spPr>
          <a:xfrm>
            <a:off x="5343789" y="4401462"/>
            <a:ext cx="280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Special Elite" panose="02000506000000020004" pitchFamily="2" charset="0"/>
              </a:rPr>
              <a:t>Top 10 Bigrams by Frequency</a:t>
            </a:r>
          </a:p>
        </p:txBody>
      </p:sp>
    </p:spTree>
    <p:extLst>
      <p:ext uri="{BB962C8B-B14F-4D97-AF65-F5344CB8AC3E}">
        <p14:creationId xmlns:p14="http://schemas.microsoft.com/office/powerpoint/2010/main" val="106355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Word Cloud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4023F6-3DF3-4D4C-B9C8-E371B92F7E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781" y="1711353"/>
            <a:ext cx="8565159" cy="50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9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cial Elite" panose="02000506000000020004" pitchFamily="2" charset="0"/>
              </a:rPr>
              <a:t>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04528-C5BA-4522-AB06-697A57F79E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4636" y="1872512"/>
            <a:ext cx="6732164" cy="4746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EB69A-F5F4-4A04-97F1-6A46489FDE61}"/>
              </a:ext>
            </a:extLst>
          </p:cNvPr>
          <p:cNvSpPr txBox="1"/>
          <p:nvPr/>
        </p:nvSpPr>
        <p:spPr>
          <a:xfrm>
            <a:off x="221325" y="2073766"/>
            <a:ext cx="148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Jobs/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Economy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26C5C-B36C-459A-BCAC-DF93F558ADE2}"/>
              </a:ext>
            </a:extLst>
          </p:cNvPr>
          <p:cNvSpPr txBox="1"/>
          <p:nvPr/>
        </p:nvSpPr>
        <p:spPr>
          <a:xfrm>
            <a:off x="140646" y="3133158"/>
            <a:ext cx="1644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Healthcare/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Social Security</a:t>
            </a:r>
          </a:p>
          <a:p>
            <a:endParaRPr lang="en-US" b="1" dirty="0">
              <a:solidFill>
                <a:srgbClr val="FFFF00"/>
              </a:solidFill>
              <a:latin typeface="Special Elite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70FB5-867C-4FC4-917A-52CC6C2D6001}"/>
              </a:ext>
            </a:extLst>
          </p:cNvPr>
          <p:cNvSpPr txBox="1"/>
          <p:nvPr/>
        </p:nvSpPr>
        <p:spPr>
          <a:xfrm>
            <a:off x="221325" y="4621263"/>
            <a:ext cx="148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D89F6-A85E-4DF7-910F-F1F9C88B0FA1}"/>
              </a:ext>
            </a:extLst>
          </p:cNvPr>
          <p:cNvSpPr txBox="1"/>
          <p:nvPr/>
        </p:nvSpPr>
        <p:spPr>
          <a:xfrm>
            <a:off x="221325" y="5816716"/>
            <a:ext cx="148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pecial Elite" panose="02000506000000020004" pitchFamily="2" charset="0"/>
              </a:rPr>
              <a:t>Trade</a:t>
            </a:r>
          </a:p>
        </p:txBody>
      </p:sp>
    </p:spTree>
    <p:extLst>
      <p:ext uri="{BB962C8B-B14F-4D97-AF65-F5344CB8AC3E}">
        <p14:creationId xmlns:p14="http://schemas.microsoft.com/office/powerpoint/2010/main" val="13677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white photo of a person&#10;&#10;Description automatically generated">
            <a:extLst>
              <a:ext uri="{FF2B5EF4-FFF2-40B4-BE49-F238E27FC236}">
                <a16:creationId xmlns:a16="http://schemas.microsoft.com/office/drawing/2014/main" id="{F802883E-B905-4519-88BF-E23D6F63A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812"/>
          <a:stretch/>
        </p:blipFill>
        <p:spPr>
          <a:xfrm>
            <a:off x="20" y="-1"/>
            <a:ext cx="9143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10CF11-110E-4E54-A55F-F927E131424A}"/>
              </a:ext>
            </a:extLst>
          </p:cNvPr>
          <p:cNvSpPr txBox="1"/>
          <p:nvPr/>
        </p:nvSpPr>
        <p:spPr>
          <a:xfrm>
            <a:off x="1719744" y="5167618"/>
            <a:ext cx="6111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William Jennings Bryan (D – Nebraska)</a:t>
            </a:r>
          </a:p>
          <a:p>
            <a:pPr algn="ctr"/>
            <a:endParaRPr lang="en-US" sz="2000" b="1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Democratic nominee in 1896, 1900 and 1908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8CE8C-1679-496D-8831-2E6E6797F0FB}"/>
              </a:ext>
            </a:extLst>
          </p:cNvPr>
          <p:cNvSpPr txBox="1"/>
          <p:nvPr/>
        </p:nvSpPr>
        <p:spPr>
          <a:xfrm>
            <a:off x="1719744" y="166887"/>
            <a:ext cx="6111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Special Elite" panose="02000506000000020004" pitchFamily="2" charset="0"/>
              </a:rPr>
              <a:t>Convention Hall Spellbinder</a:t>
            </a:r>
          </a:p>
        </p:txBody>
      </p:sp>
    </p:spTree>
    <p:extLst>
      <p:ext uri="{BB962C8B-B14F-4D97-AF65-F5344CB8AC3E}">
        <p14:creationId xmlns:p14="http://schemas.microsoft.com/office/powerpoint/2010/main" val="41076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72944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F0A79BC6-9B90-4F9C-99AD-2DEBD52D2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" r="-1" b="11577"/>
          <a:stretch/>
        </p:blipFill>
        <p:spPr>
          <a:xfrm>
            <a:off x="3490722" y="10"/>
            <a:ext cx="5653278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978D-92EB-4EAA-A2EF-693EE0DF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4857" y="6356350"/>
            <a:ext cx="46908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DD17A0F-4821-4802-8EF4-96BC11F9F858}" type="slidenum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9CB07-46BA-4BF8-A0B5-285A9B3DB9F9}"/>
              </a:ext>
            </a:extLst>
          </p:cNvPr>
          <p:cNvSpPr txBox="1"/>
          <p:nvPr/>
        </p:nvSpPr>
        <p:spPr>
          <a:xfrm>
            <a:off x="176620" y="1560800"/>
            <a:ext cx="31374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Special Elite" panose="02000506000000020004" pitchFamily="2" charset="0"/>
              </a:rPr>
              <a:t>Crowd carries Bryan out of convention hall on their shoulders after 1896 speech.</a:t>
            </a:r>
          </a:p>
        </p:txBody>
      </p:sp>
    </p:spTree>
    <p:extLst>
      <p:ext uri="{BB962C8B-B14F-4D97-AF65-F5344CB8AC3E}">
        <p14:creationId xmlns:p14="http://schemas.microsoft.com/office/powerpoint/2010/main" val="159826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picture containing building, outdoor, bed, people&#10;&#10;Description automatically generated">
            <a:extLst>
              <a:ext uri="{FF2B5EF4-FFF2-40B4-BE49-F238E27FC236}">
                <a16:creationId xmlns:a16="http://schemas.microsoft.com/office/drawing/2014/main" id="{8437B05D-5E03-4E0D-9C5A-43BC21B8A0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 r="5689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FFFDA5-6A5D-4D17-8358-673F5DD7E2A3}"/>
              </a:ext>
            </a:extLst>
          </p:cNvPr>
          <p:cNvSpPr txBox="1"/>
          <p:nvPr/>
        </p:nvSpPr>
        <p:spPr>
          <a:xfrm>
            <a:off x="1568741" y="5436066"/>
            <a:ext cx="665247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Franklin Delano Roosevelt (D-New York)</a:t>
            </a:r>
          </a:p>
          <a:p>
            <a:pPr algn="ctr"/>
            <a:endParaRPr lang="en-US" sz="2000" b="1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Democratic nominee in ‘32, ’36, ‘40 and ‘44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ACBD1-7493-4E65-96F6-B4E8DC4BE43D}"/>
              </a:ext>
            </a:extLst>
          </p:cNvPr>
          <p:cNvSpPr txBox="1"/>
          <p:nvPr/>
        </p:nvSpPr>
        <p:spPr>
          <a:xfrm>
            <a:off x="1368803" y="152400"/>
            <a:ext cx="665247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Special Elite" panose="02000506000000020004" pitchFamily="2" charset="0"/>
              </a:rPr>
              <a:t>Master of the Radio Address</a:t>
            </a:r>
          </a:p>
        </p:txBody>
      </p:sp>
    </p:spTree>
    <p:extLst>
      <p:ext uri="{BB962C8B-B14F-4D97-AF65-F5344CB8AC3E}">
        <p14:creationId xmlns:p14="http://schemas.microsoft.com/office/powerpoint/2010/main" val="33360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n, person, standing, doing&#10;&#10;Description automatically generated">
            <a:extLst>
              <a:ext uri="{FF2B5EF4-FFF2-40B4-BE49-F238E27FC236}">
                <a16:creationId xmlns:a16="http://schemas.microsoft.com/office/drawing/2014/main" id="{5E7DA499-7331-416F-A159-542A79F1D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"/>
          <a:stretch/>
        </p:blipFill>
        <p:spPr>
          <a:xfrm>
            <a:off x="0" y="0"/>
            <a:ext cx="9143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461592-644B-4420-B8D4-C1CBD5D851B9}"/>
              </a:ext>
            </a:extLst>
          </p:cNvPr>
          <p:cNvSpPr txBox="1"/>
          <p:nvPr/>
        </p:nvSpPr>
        <p:spPr>
          <a:xfrm>
            <a:off x="687897" y="151003"/>
            <a:ext cx="8036653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Special Elite" panose="02000506000000020004" pitchFamily="2" charset="0"/>
              </a:rPr>
              <a:t>Golden Age of Televised Conventions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F1C16-E85E-4AE4-B483-34A8740E96E7}"/>
              </a:ext>
            </a:extLst>
          </p:cNvPr>
          <p:cNvSpPr txBox="1"/>
          <p:nvPr/>
        </p:nvSpPr>
        <p:spPr>
          <a:xfrm>
            <a:off x="2148979" y="5320019"/>
            <a:ext cx="5476613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Richard Nixon (R-California)</a:t>
            </a:r>
          </a:p>
          <a:p>
            <a:pPr algn="ctr"/>
            <a:endParaRPr lang="en-US" sz="2000" b="1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Republican nominee in ‘60, ’68 and ‘72</a:t>
            </a:r>
          </a:p>
        </p:txBody>
      </p:sp>
    </p:spTree>
    <p:extLst>
      <p:ext uri="{BB962C8B-B14F-4D97-AF65-F5344CB8AC3E}">
        <p14:creationId xmlns:p14="http://schemas.microsoft.com/office/powerpoint/2010/main" val="7225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A0B4A33F-4EDB-4765-8213-6B87BE86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0" r="-1" b="2618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C7826-F139-4AA4-BAAD-1CB144B37790}"/>
              </a:ext>
            </a:extLst>
          </p:cNvPr>
          <p:cNvSpPr txBox="1"/>
          <p:nvPr/>
        </p:nvSpPr>
        <p:spPr>
          <a:xfrm>
            <a:off x="1009125" y="562062"/>
            <a:ext cx="7125749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Special Elite" panose="02000506000000020004" pitchFamily="2" charset="0"/>
              </a:rPr>
              <a:t>Master of  the Televised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85318-5D43-43FD-8769-EE3A126C241F}"/>
              </a:ext>
            </a:extLst>
          </p:cNvPr>
          <p:cNvSpPr txBox="1"/>
          <p:nvPr/>
        </p:nvSpPr>
        <p:spPr>
          <a:xfrm>
            <a:off x="1482404" y="5368954"/>
            <a:ext cx="665247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Ronald Reagan (R-California)</a:t>
            </a:r>
          </a:p>
          <a:p>
            <a:pPr algn="ctr"/>
            <a:endParaRPr lang="en-US" sz="2000" b="1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Republican nominee in ‘80 and ‘84</a:t>
            </a:r>
          </a:p>
        </p:txBody>
      </p:sp>
    </p:spTree>
    <p:extLst>
      <p:ext uri="{BB962C8B-B14F-4D97-AF65-F5344CB8AC3E}">
        <p14:creationId xmlns:p14="http://schemas.microsoft.com/office/powerpoint/2010/main" val="10089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uit standing in front of a curtain&#10;&#10;Description automatically generated">
            <a:extLst>
              <a:ext uri="{FF2B5EF4-FFF2-40B4-BE49-F238E27FC236}">
                <a16:creationId xmlns:a16="http://schemas.microsoft.com/office/drawing/2014/main" id="{043F8828-697C-4FB0-8ACD-9DCBAA33C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r="2374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95EB87-40B2-4363-9D4F-9A76CB46162E}"/>
              </a:ext>
            </a:extLst>
          </p:cNvPr>
          <p:cNvSpPr txBox="1"/>
          <p:nvPr/>
        </p:nvSpPr>
        <p:spPr>
          <a:xfrm>
            <a:off x="2371113" y="394283"/>
            <a:ext cx="440177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Special Elite" panose="02000506000000020004" pitchFamily="2" charset="0"/>
              </a:rPr>
              <a:t>“Read my lips…”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53442-5420-429D-8E2A-7FE17719CB55}"/>
              </a:ext>
            </a:extLst>
          </p:cNvPr>
          <p:cNvSpPr txBox="1"/>
          <p:nvPr/>
        </p:nvSpPr>
        <p:spPr>
          <a:xfrm>
            <a:off x="2262843" y="5360566"/>
            <a:ext cx="461831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George H.W. Bush (R-Texas)</a:t>
            </a:r>
          </a:p>
          <a:p>
            <a:pPr algn="ctr"/>
            <a:endParaRPr lang="en-US" sz="2000" b="1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Republican nominee in ‘88 and ‘92</a:t>
            </a:r>
          </a:p>
          <a:p>
            <a:pPr algn="ctr"/>
            <a:endParaRPr lang="en-US" sz="2000" b="1" dirty="0">
              <a:solidFill>
                <a:srgbClr val="FFFF00"/>
              </a:solidFill>
              <a:latin typeface="Special Elit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7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86609274-C043-4F3C-A682-D95F67301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r="8552" b="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87577" y="3359"/>
            <a:ext cx="1409491" cy="1407490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65267" y="134348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2640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2583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7B6BB-3955-46C7-B5EF-D5D1265165B7}"/>
              </a:ext>
            </a:extLst>
          </p:cNvPr>
          <p:cNvSpPr txBox="1"/>
          <p:nvPr/>
        </p:nvSpPr>
        <p:spPr>
          <a:xfrm>
            <a:off x="1342240" y="268448"/>
            <a:ext cx="700480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Special Elite" panose="02000506000000020004" pitchFamily="2" charset="0"/>
              </a:rPr>
              <a:t>Return of Oratorical Charisma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AA68-BD39-4778-881B-40CFE794DC57}"/>
              </a:ext>
            </a:extLst>
          </p:cNvPr>
          <p:cNvSpPr txBox="1"/>
          <p:nvPr/>
        </p:nvSpPr>
        <p:spPr>
          <a:xfrm>
            <a:off x="1895608" y="5449216"/>
            <a:ext cx="578840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Barack Obama (D-Illinois)</a:t>
            </a:r>
          </a:p>
          <a:p>
            <a:pPr algn="ctr"/>
            <a:endParaRPr lang="en-US" sz="2000" b="1" dirty="0">
              <a:solidFill>
                <a:srgbClr val="FFFF00"/>
              </a:solidFill>
              <a:latin typeface="Special Elite" panose="02000506000000020004" pitchFamily="2" charset="0"/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Special Elite" panose="02000506000000020004" pitchFamily="2" charset="0"/>
              </a:rPr>
              <a:t>Democratic nominee in ‘08 and ‘12</a:t>
            </a:r>
          </a:p>
        </p:txBody>
      </p:sp>
    </p:spTree>
    <p:extLst>
      <p:ext uri="{BB962C8B-B14F-4D97-AF65-F5344CB8AC3E}">
        <p14:creationId xmlns:p14="http://schemas.microsoft.com/office/powerpoint/2010/main" val="69403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sPaper_co_25_PowerPlugs_Template_ortx.v17.11.s.potx" id="{EAA88B09-776F-46B9-ABD0-7D2BFB41A0A6}" vid="{C410F38A-A56B-4F9F-A54B-75DA6E483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471</Words>
  <Application>Microsoft Office PowerPoint</Application>
  <PresentationFormat>On-screen Show (4:3)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Special Elite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Convention Speeches</vt:lpstr>
      <vt:lpstr>Prediction Categories</vt:lpstr>
      <vt:lpstr>PowerPoint Presentation</vt:lpstr>
      <vt:lpstr>Predict Election Winner</vt:lpstr>
      <vt:lpstr>Metrics: MNB-TF</vt:lpstr>
      <vt:lpstr>Most likely words…</vt:lpstr>
      <vt:lpstr>Predict Inflation Rate</vt:lpstr>
      <vt:lpstr>Metrics: MNB-TF</vt:lpstr>
      <vt:lpstr>PowerPoint Presentation</vt:lpstr>
      <vt:lpstr>PowerPoint Presentation</vt:lpstr>
      <vt:lpstr>SVM: Top 20 Models</vt:lpstr>
      <vt:lpstr>PowerPoint Presentation</vt:lpstr>
      <vt:lpstr>PowerPoint Presentation</vt:lpstr>
      <vt:lpstr>PowerPoint Presentation</vt:lpstr>
      <vt:lpstr>Observations</vt:lpstr>
      <vt:lpstr>PowerPoint Presentation</vt:lpstr>
      <vt:lpstr>Topic Modeling: Top Words/Phrases</vt:lpstr>
      <vt:lpstr>Word Cloud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Yamin</dc:creator>
  <cp:lastModifiedBy>Graff, Jeremiah</cp:lastModifiedBy>
  <cp:revision>5</cp:revision>
  <dcterms:created xsi:type="dcterms:W3CDTF">2020-06-03T20:23:25Z</dcterms:created>
  <dcterms:modified xsi:type="dcterms:W3CDTF">2020-06-09T14:43:31Z</dcterms:modified>
</cp:coreProperties>
</file>