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78" r:id="rId2"/>
    <p:sldId id="270" r:id="rId3"/>
    <p:sldId id="271" r:id="rId4"/>
    <p:sldId id="272" r:id="rId5"/>
    <p:sldId id="273" r:id="rId6"/>
    <p:sldId id="267" r:id="rId7"/>
    <p:sldId id="274" r:id="rId8"/>
    <p:sldId id="275" r:id="rId9"/>
    <p:sldId id="276" r:id="rId10"/>
    <p:sldId id="277" r:id="rId11"/>
    <p:sldId id="26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S Jean-Philippe" initials="DJ" lastIdx="1" clrIdx="0">
    <p:extLst>
      <p:ext uri="{19B8F6BF-5375-455C-9EA6-DF929625EA0E}">
        <p15:presenceInfo xmlns:p15="http://schemas.microsoft.com/office/powerpoint/2012/main" userId="S-1-5-21-2265111828-1672050035-4149430020-475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E2E1-636F-4E56-BC4C-17156499F86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3E68-7011-48F7-AB5A-063CB49E2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44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8930" y="1186250"/>
            <a:ext cx="8874682" cy="5585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 b="1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de nommage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Par défaut nous utiliserons le </a:t>
            </a:r>
            <a:r>
              <a:rPr lang="fr-FR" dirty="0" err="1"/>
              <a:t>snake_case</a:t>
            </a:r>
            <a:r>
              <a:rPr lang="fr-FR" dirty="0"/>
              <a:t> sur le nommage des branches</a:t>
            </a:r>
          </a:p>
          <a:p>
            <a:endParaRPr lang="fr-FR" dirty="0"/>
          </a:p>
          <a:p>
            <a:r>
              <a:rPr lang="fr-FR" dirty="0"/>
              <a:t>Les </a:t>
            </a:r>
            <a:r>
              <a:rPr lang="fr-FR" b="1" dirty="0" err="1">
                <a:solidFill>
                  <a:srgbClr val="FF0000"/>
                </a:solidFill>
              </a:rPr>
              <a:t>features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devront être nommées :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b="1" dirty="0" err="1">
                <a:solidFill>
                  <a:srgbClr val="FF0000"/>
                </a:solidFill>
              </a:rPr>
              <a:t>titre_issue_feature</a:t>
            </a:r>
            <a:r>
              <a:rPr lang="fr-FR" b="1" dirty="0">
                <a:solidFill>
                  <a:srgbClr val="FF0000"/>
                </a:solidFill>
              </a:rPr>
              <a:t>}_#{</a:t>
            </a:r>
            <a:r>
              <a:rPr lang="fr-FR" b="1" dirty="0" err="1">
                <a:solidFill>
                  <a:srgbClr val="FF0000"/>
                </a:solidFill>
              </a:rPr>
              <a:t>id_issue</a:t>
            </a:r>
            <a:r>
              <a:rPr lang="fr-FR" b="1" dirty="0">
                <a:solidFill>
                  <a:srgbClr val="FF0000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{</a:t>
            </a:r>
            <a:r>
              <a:rPr lang="fr-FR" dirty="0" err="1">
                <a:solidFill>
                  <a:schemeClr val="tx1"/>
                </a:solidFill>
              </a:rPr>
              <a:t>titre_issue_feature</a:t>
            </a:r>
            <a:r>
              <a:rPr lang="fr-FR" dirty="0">
                <a:solidFill>
                  <a:schemeClr val="tx1"/>
                </a:solidFill>
              </a:rPr>
              <a:t>} =&gt; titre de l’issue associé à la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(50 caractère max)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{</a:t>
            </a:r>
            <a:r>
              <a:rPr lang="fr-FR" dirty="0" err="1">
                <a:solidFill>
                  <a:schemeClr val="tx1"/>
                </a:solidFill>
              </a:rPr>
              <a:t>id_issue</a:t>
            </a:r>
            <a:r>
              <a:rPr lang="fr-FR" dirty="0">
                <a:solidFill>
                  <a:schemeClr val="tx1"/>
                </a:solidFill>
              </a:rPr>
              <a:t>} =&gt; id de l’issue associé à la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r>
              <a:rPr lang="fr-FR" dirty="0"/>
              <a:t>Exemple : Une issue pour </a:t>
            </a:r>
            <a:r>
              <a:rPr lang="fr-FR" dirty="0" err="1"/>
              <a:t>grdf</a:t>
            </a:r>
            <a:r>
              <a:rPr lang="fr-FR" dirty="0"/>
              <a:t> a été ouvert et ce nomme « ajouter la diffusion par email » et possède l’id 1278, la branche ce nommera « ajout_diffusion_mail_#1278 »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Les </a:t>
            </a:r>
            <a:r>
              <a:rPr lang="fr-FR" b="1" dirty="0">
                <a:solidFill>
                  <a:srgbClr val="FF0000"/>
                </a:solidFill>
              </a:rPr>
              <a:t>branche de Sprint Client </a:t>
            </a:r>
            <a:r>
              <a:rPr lang="fr-FR" dirty="0"/>
              <a:t>sont libre dans leur nommage, mais doivent respecter le </a:t>
            </a:r>
            <a:r>
              <a:rPr lang="fr-FR" dirty="0" err="1"/>
              <a:t>snake_case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Les </a:t>
            </a:r>
            <a:r>
              <a:rPr lang="fr-FR" b="1" dirty="0">
                <a:solidFill>
                  <a:srgbClr val="FF0000"/>
                </a:solidFill>
              </a:rPr>
              <a:t>Tags </a:t>
            </a:r>
            <a:r>
              <a:rPr lang="fr-FR" dirty="0"/>
              <a:t>devront respecter la normalisation des tags </a:t>
            </a:r>
            <a:r>
              <a:rPr lang="fr-FR" dirty="0" err="1"/>
              <a:t>semver</a:t>
            </a:r>
            <a:r>
              <a:rPr lang="fr-FR" dirty="0"/>
              <a:t> : https://semver.org/lang/fr/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82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3328"/>
          </a:xfrm>
        </p:spPr>
        <p:txBody>
          <a:bodyPr>
            <a:no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GitFlow</a:t>
            </a:r>
            <a:r>
              <a:rPr lang="fr-FR" dirty="0" smtClean="0"/>
              <a:t> </a:t>
            </a:r>
            <a:r>
              <a:rPr lang="fr-FR" dirty="0" err="1"/>
              <a:t>Eparapheur</a:t>
            </a:r>
            <a:r>
              <a:rPr lang="fr-FR" dirty="0"/>
              <a:t> </a:t>
            </a:r>
            <a:r>
              <a:rPr lang="fr-FR" dirty="0" smtClean="0"/>
              <a:t>v2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0" y="2020676"/>
            <a:ext cx="11233025" cy="3391583"/>
          </a:xfrm>
        </p:spPr>
      </p:pic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4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particulier : </a:t>
            </a:r>
            <a:r>
              <a:rPr lang="fr-FR" dirty="0" err="1" smtClean="0"/>
              <a:t>revert</a:t>
            </a:r>
            <a:r>
              <a:rPr lang="fr-FR" dirty="0" smtClean="0"/>
              <a:t>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</a:t>
            </a:r>
            <a:r>
              <a:rPr lang="fr-FR" dirty="0" err="1" smtClean="0"/>
              <a:t>revert</a:t>
            </a:r>
            <a:r>
              <a:rPr lang="fr-FR" dirty="0" smtClean="0"/>
              <a:t>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, c’est-à-dire enlever les changement apporté par un développement sur la </a:t>
            </a:r>
            <a:r>
              <a:rPr lang="fr-FR" b="1" u="sng" dirty="0"/>
              <a:t>branche de Sprint du </a:t>
            </a:r>
            <a:r>
              <a:rPr lang="fr-FR" b="1" u="sng" dirty="0" smtClean="0"/>
              <a:t>client</a:t>
            </a:r>
            <a:r>
              <a:rPr lang="fr-FR" dirty="0" smtClean="0"/>
              <a:t>, pour les </a:t>
            </a:r>
            <a:r>
              <a:rPr lang="fr-FR" dirty="0" err="1" smtClean="0"/>
              <a:t>remettres</a:t>
            </a:r>
            <a:r>
              <a:rPr lang="fr-FR" dirty="0" smtClean="0"/>
              <a:t> dans une branche à côté et l’associer à une nouvelle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. MAIS l’utilisation du </a:t>
            </a:r>
            <a:r>
              <a:rPr lang="fr-FR" dirty="0" err="1" smtClean="0"/>
              <a:t>revert</a:t>
            </a:r>
            <a:r>
              <a:rPr lang="fr-FR" dirty="0" smtClean="0"/>
              <a:t> doit rester exceptionnel.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366"/>
          </a:xfrm>
        </p:spPr>
        <p:txBody>
          <a:bodyPr>
            <a:normAutofit/>
          </a:bodyPr>
          <a:lstStyle/>
          <a:p>
            <a:r>
              <a:rPr lang="fr-FR" dirty="0" err="1" smtClean="0"/>
              <a:t>Roles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89212" y="1540476"/>
            <a:ext cx="8915400" cy="507450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Le chef de projet est le garant du contenu de </a:t>
            </a:r>
            <a:r>
              <a:rPr lang="fr-FR" dirty="0" smtClean="0"/>
              <a:t>la branche </a:t>
            </a:r>
            <a:r>
              <a:rPr lang="fr-FR" dirty="0"/>
              <a:t>de Sprint </a:t>
            </a:r>
            <a:r>
              <a:rPr lang="fr-FR" dirty="0" smtClean="0"/>
              <a:t>d’un client</a:t>
            </a:r>
          </a:p>
          <a:p>
            <a:pPr marL="0" indent="0" algn="ctr">
              <a:buNone/>
            </a:pPr>
            <a:r>
              <a:rPr lang="fr-FR" dirty="0"/>
              <a:t>Le chef de projet est le </a:t>
            </a:r>
            <a:r>
              <a:rPr lang="fr-FR" dirty="0" smtClean="0"/>
              <a:t>garant de l’identification des corrections d’anomalie qui doit </a:t>
            </a:r>
            <a:r>
              <a:rPr lang="fr-FR" dirty="0"/>
              <a:t>être effectuées en </a:t>
            </a:r>
            <a:r>
              <a:rPr lang="fr-FR" dirty="0" smtClean="0"/>
              <a:t>‘</a:t>
            </a:r>
            <a:r>
              <a:rPr lang="fr-FR" dirty="0" err="1" smtClean="0"/>
              <a:t>HotFixe</a:t>
            </a:r>
            <a:r>
              <a:rPr lang="fr-FR" dirty="0" smtClean="0"/>
              <a:t>’</a:t>
            </a:r>
          </a:p>
          <a:p>
            <a:pPr marL="0" indent="0" algn="ctr">
              <a:buNone/>
            </a:pPr>
            <a:r>
              <a:rPr lang="fr-FR" dirty="0" smtClean="0"/>
              <a:t>Les développeurs prennent </a:t>
            </a:r>
            <a:r>
              <a:rPr lang="fr-FR" dirty="0"/>
              <a:t>en </a:t>
            </a:r>
            <a:r>
              <a:rPr lang="fr-FR" dirty="0" smtClean="0"/>
              <a:t>charge le développement des </a:t>
            </a:r>
            <a:r>
              <a:rPr lang="fr-FR" dirty="0" err="1" smtClean="0"/>
              <a:t>features</a:t>
            </a:r>
            <a:r>
              <a:rPr lang="fr-FR" dirty="0" smtClean="0"/>
              <a:t>, des ‘fixe recette’ et des </a:t>
            </a:r>
            <a:r>
              <a:rPr lang="fr-FR" dirty="0" err="1" smtClean="0"/>
              <a:t>HotFixes</a:t>
            </a:r>
            <a:r>
              <a:rPr lang="fr-FR" dirty="0" smtClean="0"/>
              <a:t>, ainsi que la relecture et le </a:t>
            </a:r>
            <a:r>
              <a:rPr lang="fr-FR" dirty="0" err="1" smtClean="0"/>
              <a:t>merge</a:t>
            </a:r>
            <a:r>
              <a:rPr lang="fr-FR" dirty="0" smtClean="0"/>
              <a:t> sur la </a:t>
            </a:r>
            <a:r>
              <a:rPr lang="fr-FR" dirty="0"/>
              <a:t>branche de Sprint du </a:t>
            </a:r>
            <a:r>
              <a:rPr lang="fr-FR" dirty="0" smtClean="0"/>
              <a:t>client.</a:t>
            </a:r>
          </a:p>
          <a:p>
            <a:pPr marL="0" indent="0" algn="ctr">
              <a:buNone/>
            </a:pPr>
            <a:r>
              <a:rPr lang="fr-FR" dirty="0"/>
              <a:t>Le ‘</a:t>
            </a:r>
            <a:r>
              <a:rPr lang="fr-FR" dirty="0" err="1"/>
              <a:t>Maintainer</a:t>
            </a:r>
            <a:r>
              <a:rPr lang="fr-FR" dirty="0" smtClean="0"/>
              <a:t>’ </a:t>
            </a:r>
            <a:r>
              <a:rPr lang="fr-FR" dirty="0" err="1" smtClean="0"/>
              <a:t>gitlab</a:t>
            </a:r>
            <a:r>
              <a:rPr lang="fr-FR" dirty="0" smtClean="0"/>
              <a:t> </a:t>
            </a:r>
            <a:r>
              <a:rPr lang="fr-FR" dirty="0"/>
              <a:t>est le garant </a:t>
            </a:r>
            <a:r>
              <a:rPr lang="fr-FR" dirty="0" smtClean="0"/>
              <a:t>de la branche ‘master’, c’est-à-dire, il prend </a:t>
            </a:r>
            <a:r>
              <a:rPr lang="fr-FR" dirty="0"/>
              <a:t>en charge la </a:t>
            </a:r>
            <a:r>
              <a:rPr lang="fr-FR" dirty="0" smtClean="0"/>
              <a:t>gestion, la relecture et la validation des </a:t>
            </a:r>
            <a:r>
              <a:rPr lang="fr-FR" dirty="0" err="1" smtClean="0"/>
              <a:t>merges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r>
              <a:rPr lang="fr-FR" dirty="0" smtClean="0"/>
              <a:t> sur ‘master’ des branches</a:t>
            </a:r>
            <a:r>
              <a:rPr lang="fr-FR" dirty="0"/>
              <a:t> de Sprint </a:t>
            </a:r>
            <a:r>
              <a:rPr lang="fr-FR" dirty="0" smtClean="0"/>
              <a:t>des clients et des </a:t>
            </a:r>
            <a:r>
              <a:rPr lang="fr-FR" dirty="0" err="1" smtClean="0"/>
              <a:t>HotFixes</a:t>
            </a:r>
            <a:r>
              <a:rPr lang="fr-FR" dirty="0" smtClean="0"/>
              <a:t>. Ainsi que la mise à jour des autres branches </a:t>
            </a:r>
            <a:r>
              <a:rPr lang="fr-FR" dirty="0"/>
              <a:t>de Sprint </a:t>
            </a:r>
            <a:r>
              <a:rPr lang="fr-FR" dirty="0" smtClean="0"/>
              <a:t>des clients suite à un </a:t>
            </a:r>
            <a:r>
              <a:rPr lang="fr-FR" dirty="0" err="1" smtClean="0"/>
              <a:t>merge</a:t>
            </a:r>
            <a:r>
              <a:rPr lang="fr-FR" dirty="0" smtClean="0"/>
              <a:t> sur ‘master’ </a:t>
            </a:r>
          </a:p>
          <a:p>
            <a:pPr marL="0" indent="0" algn="ctr">
              <a:buNone/>
            </a:pPr>
            <a:r>
              <a:rPr lang="fr-FR" dirty="0" smtClean="0"/>
              <a:t>Le ‘Delivery’ est le garant des livraisons sur les environnement, </a:t>
            </a:r>
            <a:r>
              <a:rPr lang="fr-FR" dirty="0"/>
              <a:t>il prend en charge </a:t>
            </a:r>
            <a:r>
              <a:rPr lang="fr-FR" dirty="0" smtClean="0"/>
              <a:t>la création de tag sur la branche ‘master’ et sur les </a:t>
            </a:r>
            <a:r>
              <a:rPr lang="fr-FR" dirty="0"/>
              <a:t>branche de Sprint du </a:t>
            </a:r>
            <a:r>
              <a:rPr lang="fr-FR" dirty="0" smtClean="0"/>
              <a:t>client, ainsi que le déploiement sur les environnements correspondant</a:t>
            </a: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7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/>
          <a:lstStyle/>
          <a:p>
            <a:r>
              <a:rPr lang="fr-FR" dirty="0" smtClean="0"/>
              <a:t>Des branches de Sprint par client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Les Evolutions d’un client doivent être effectué dans une </a:t>
            </a:r>
            <a:r>
              <a:rPr lang="fr-FR" b="1" u="sng" dirty="0" smtClean="0"/>
              <a:t>branche de </a:t>
            </a:r>
            <a:r>
              <a:rPr lang="fr-FR" b="1" u="sng" dirty="0"/>
              <a:t>Sprint</a:t>
            </a:r>
            <a:r>
              <a:rPr lang="fr-FR" dirty="0" smtClean="0"/>
              <a:t>. Le contenu de la branche de Sprint est défini par </a:t>
            </a:r>
            <a:r>
              <a:rPr lang="fr-FR" b="1" u="sng" dirty="0"/>
              <a:t>le chef de projet</a:t>
            </a:r>
            <a:r>
              <a:rPr lang="fr-FR" dirty="0"/>
              <a:t>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Ainsi une branche de Sprint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Contient plusieurs </a:t>
            </a:r>
            <a:r>
              <a:rPr lang="fr-FR" dirty="0" err="1" smtClean="0"/>
              <a:t>Features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Contient des fixes de </a:t>
            </a:r>
            <a:r>
              <a:rPr lang="fr-FR" dirty="0" err="1" smtClean="0"/>
              <a:t>Features</a:t>
            </a:r>
            <a:r>
              <a:rPr lang="fr-FR" dirty="0" smtClean="0"/>
              <a:t> de l’ancien Sprint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Est sur un seul client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À une date de livraison en production défini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Respecter le nommage </a:t>
            </a:r>
            <a:r>
              <a:rPr lang="fr-FR" dirty="0" err="1" smtClean="0"/>
              <a:t>snake_case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Peut être nommé ‘LOT’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Une fois validé et envoyé en production, une branche de Sprint est inséré dans la branche ‘master’ et dans les autres branches de Sprint via des </a:t>
            </a:r>
            <a:r>
              <a:rPr lang="fr-FR" dirty="0" err="1" smtClean="0"/>
              <a:t>merges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7" y="2363674"/>
            <a:ext cx="6118477" cy="1903526"/>
          </a:xfrm>
        </p:spPr>
      </p:pic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8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55806" y="446088"/>
            <a:ext cx="4036541" cy="706819"/>
          </a:xfrm>
        </p:spPr>
        <p:txBody>
          <a:bodyPr>
            <a:normAutofit/>
          </a:bodyPr>
          <a:lstStyle/>
          <a:p>
            <a:r>
              <a:rPr lang="fr-FR" dirty="0" smtClean="0"/>
              <a:t>Les branche de </a:t>
            </a:r>
            <a:r>
              <a:rPr lang="fr-FR" dirty="0" err="1" smtClean="0"/>
              <a:t>Feature</a:t>
            </a:r>
            <a:r>
              <a:rPr lang="fr-FR" dirty="0" smtClean="0"/>
              <a:t> et de Fixe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55806" y="1152907"/>
            <a:ext cx="4036542" cy="5585644"/>
          </a:xfrm>
        </p:spPr>
        <p:txBody>
          <a:bodyPr/>
          <a:lstStyle/>
          <a:p>
            <a:r>
              <a:rPr lang="fr-FR" dirty="0"/>
              <a:t>Toute correction n’anomalie, ainsi qu’ajout de fonctionnalité doit passer par la création d’une </a:t>
            </a:r>
            <a:r>
              <a:rPr lang="fr-FR" dirty="0" smtClean="0"/>
              <a:t>branche </a:t>
            </a:r>
            <a:r>
              <a:rPr lang="fr-FR" b="1" u="sng" dirty="0" smtClean="0"/>
              <a:t>depuis la branche de Sprint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Cette </a:t>
            </a:r>
            <a:r>
              <a:rPr lang="fr-FR" dirty="0"/>
              <a:t>branche doit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Respecter le nommage </a:t>
            </a:r>
            <a:r>
              <a:rPr lang="fr-FR" dirty="0" err="1" smtClean="0"/>
              <a:t>snake_case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Contenir le titre </a:t>
            </a:r>
            <a:r>
              <a:rPr lang="fr-FR" dirty="0"/>
              <a:t>de l’issue </a:t>
            </a:r>
            <a:r>
              <a:rPr lang="fr-FR" dirty="0" smtClean="0"/>
              <a:t>associé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Contenir le numéro de </a:t>
            </a:r>
            <a:r>
              <a:rPr lang="fr-FR" dirty="0" smtClean="0"/>
              <a:t>l’issue </a:t>
            </a:r>
            <a:r>
              <a:rPr lang="fr-FR" dirty="0"/>
              <a:t>associé</a:t>
            </a:r>
            <a:r>
              <a:rPr lang="fr-FR" dirty="0" smtClean="0"/>
              <a:t> </a:t>
            </a:r>
            <a:r>
              <a:rPr lang="fr-FR" dirty="0"/>
              <a:t>avec un #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Exemple : fixe_diffusion_#159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7" y="2363674"/>
            <a:ext cx="6118477" cy="1903526"/>
          </a:xfrm>
        </p:spPr>
      </p:pic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8112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705232" y="446088"/>
            <a:ext cx="3987115" cy="706819"/>
          </a:xfrm>
        </p:spPr>
        <p:txBody>
          <a:bodyPr>
            <a:normAutofit/>
          </a:bodyPr>
          <a:lstStyle/>
          <a:p>
            <a:r>
              <a:rPr lang="fr-FR" dirty="0"/>
              <a:t>Ouvrir une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705232" y="1152907"/>
            <a:ext cx="3987115" cy="5585644"/>
          </a:xfrm>
        </p:spPr>
        <p:txBody>
          <a:bodyPr/>
          <a:lstStyle/>
          <a:p>
            <a:r>
              <a:rPr lang="fr-FR" dirty="0"/>
              <a:t>Une fois le développement terminé, une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doit être ouvert pour vérifier, valider et </a:t>
            </a:r>
            <a:r>
              <a:rPr lang="fr-FR" dirty="0" err="1"/>
              <a:t>merger</a:t>
            </a:r>
            <a:r>
              <a:rPr lang="fr-FR" dirty="0"/>
              <a:t> cette branche de </a:t>
            </a:r>
            <a:r>
              <a:rPr lang="fr-FR" dirty="0" err="1"/>
              <a:t>Feature</a:t>
            </a:r>
            <a:r>
              <a:rPr lang="fr-FR" dirty="0"/>
              <a:t>  sur la branche de </a:t>
            </a:r>
            <a:r>
              <a:rPr lang="fr-FR" b="1" u="sng" dirty="0"/>
              <a:t>Sprint du client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titre de la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doit contenir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titre de l’issue, le contenu corrigé ou le besoin développé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numéro de l’issue avec un #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Client entre []</a:t>
            </a:r>
          </a:p>
          <a:p>
            <a:endParaRPr lang="fr-FR" dirty="0"/>
          </a:p>
          <a:p>
            <a:r>
              <a:rPr lang="fr-FR" dirty="0"/>
              <a:t>Exemple : [GRDF] Correction de la diffusion par fichier csv (#159)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7" y="2363674"/>
            <a:ext cx="6118477" cy="1903526"/>
          </a:xfrm>
        </p:spPr>
      </p:pic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041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80520" y="437850"/>
            <a:ext cx="4011827" cy="706819"/>
          </a:xfrm>
        </p:spPr>
        <p:txBody>
          <a:bodyPr>
            <a:normAutofit/>
          </a:bodyPr>
          <a:lstStyle/>
          <a:p>
            <a:r>
              <a:rPr lang="fr-FR" dirty="0"/>
              <a:t>Valider la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80520" y="1152907"/>
            <a:ext cx="4011828" cy="5585644"/>
          </a:xfrm>
        </p:spPr>
        <p:txBody>
          <a:bodyPr/>
          <a:lstStyle/>
          <a:p>
            <a:r>
              <a:rPr lang="fr-FR" dirty="0"/>
              <a:t>Une fois la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smtClean="0"/>
              <a:t>validé </a:t>
            </a:r>
            <a:r>
              <a:rPr lang="fr-FR" dirty="0"/>
              <a:t>par </a:t>
            </a:r>
            <a:r>
              <a:rPr lang="fr-FR" dirty="0" smtClean="0"/>
              <a:t>le </a:t>
            </a:r>
            <a:r>
              <a:rPr lang="fr-FR" dirty="0"/>
              <a:t>développeur en charge de la relecture et </a:t>
            </a:r>
            <a:r>
              <a:rPr lang="fr-FR" b="1" u="sng" dirty="0" smtClean="0"/>
              <a:t>validé </a:t>
            </a:r>
            <a:r>
              <a:rPr lang="fr-FR" b="1" u="sng" dirty="0"/>
              <a:t>par le chef de projet</a:t>
            </a:r>
            <a:r>
              <a:rPr lang="fr-FR" b="1" dirty="0"/>
              <a:t> </a:t>
            </a:r>
            <a:r>
              <a:rPr lang="fr-FR" dirty="0"/>
              <a:t>pour son intégration dans la prochaine </a:t>
            </a:r>
            <a:r>
              <a:rPr lang="fr-FR" dirty="0" smtClean="0"/>
              <a:t>livraison Client, </a:t>
            </a:r>
            <a:r>
              <a:rPr lang="fr-FR" dirty="0"/>
              <a:t>la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peut être </a:t>
            </a:r>
            <a:r>
              <a:rPr lang="fr-FR" dirty="0" err="1"/>
              <a:t>mergé</a:t>
            </a:r>
            <a:r>
              <a:rPr lang="fr-FR" dirty="0"/>
              <a:t> et clôturé, avec suppression de la branche de correction d’anomalie ou d’ajout de </a:t>
            </a:r>
            <a:r>
              <a:rPr lang="fr-FR" dirty="0" smtClean="0"/>
              <a:t>développement.</a:t>
            </a:r>
            <a:endParaRPr lang="fr-FR" dirty="0"/>
          </a:p>
          <a:p>
            <a:endParaRPr lang="fr-FR" dirty="0"/>
          </a:p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: le </a:t>
            </a:r>
            <a:r>
              <a:rPr lang="fr-FR" dirty="0" err="1"/>
              <a:t>merge</a:t>
            </a:r>
            <a:r>
              <a:rPr lang="fr-FR" dirty="0"/>
              <a:t> de cette </a:t>
            </a:r>
            <a:r>
              <a:rPr lang="fr-FR" b="1" u="sng" dirty="0"/>
              <a:t>branche </a:t>
            </a:r>
            <a:r>
              <a:rPr lang="fr-FR" b="1" u="sng" dirty="0" smtClean="0"/>
              <a:t>de Sprint </a:t>
            </a:r>
            <a:r>
              <a:rPr lang="fr-FR" b="1" u="sng" dirty="0"/>
              <a:t>du </a:t>
            </a:r>
            <a:r>
              <a:rPr lang="fr-FR" b="1" u="sng" dirty="0" smtClean="0"/>
              <a:t>client</a:t>
            </a:r>
            <a:r>
              <a:rPr lang="fr-FR" dirty="0" smtClean="0"/>
              <a:t> </a:t>
            </a:r>
            <a:r>
              <a:rPr lang="fr-FR" dirty="0"/>
              <a:t>doit être dans l’absolu définitive, sans retour en </a:t>
            </a:r>
            <a:r>
              <a:rPr lang="fr-FR" dirty="0" smtClean="0"/>
              <a:t>arrière.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37" y="2363674"/>
            <a:ext cx="6118477" cy="1903526"/>
          </a:xfrm>
        </p:spPr>
      </p:pic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Livraison et tags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tags permettent </a:t>
            </a:r>
            <a:r>
              <a:rPr lang="fr-FR" dirty="0" smtClean="0"/>
              <a:t>de figer dans le temps une instance d’une branche Sprint d’un </a:t>
            </a:r>
            <a:r>
              <a:rPr lang="fr-FR" dirty="0"/>
              <a:t>client </a:t>
            </a:r>
            <a:r>
              <a:rPr lang="fr-FR" dirty="0" smtClean="0"/>
              <a:t>ou de la branche ‘master’. Toute livraison en intégration, recette, </a:t>
            </a:r>
            <a:r>
              <a:rPr lang="fr-FR" dirty="0" err="1" smtClean="0"/>
              <a:t>pre</a:t>
            </a:r>
            <a:r>
              <a:rPr lang="fr-FR" dirty="0" smtClean="0"/>
              <a:t>-production ou production doit être packagé depuis un tag sur une branche.</a:t>
            </a:r>
          </a:p>
          <a:p>
            <a:endParaRPr lang="fr-FR" dirty="0"/>
          </a:p>
          <a:p>
            <a:r>
              <a:rPr lang="fr-FR" dirty="0" smtClean="0"/>
              <a:t>Pour la gestion de l’incrémentation du tag ci-joint l’explication </a:t>
            </a:r>
            <a:r>
              <a:rPr lang="fr-FR" dirty="0"/>
              <a:t>=&gt; https://semver.org/lang/fr/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7109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80519" y="288324"/>
            <a:ext cx="4011828" cy="864583"/>
          </a:xfrm>
        </p:spPr>
        <p:txBody>
          <a:bodyPr>
            <a:normAutofit fontScale="90000"/>
          </a:bodyPr>
          <a:lstStyle/>
          <a:p>
            <a:r>
              <a:rPr lang="fr-FR" dirty="0"/>
              <a:t>Livraison et </a:t>
            </a:r>
            <a:r>
              <a:rPr lang="fr-FR" dirty="0" smtClean="0"/>
              <a:t>tags d’une branche </a:t>
            </a:r>
            <a:r>
              <a:rPr lang="fr-FR" dirty="0"/>
              <a:t>de Sprint </a:t>
            </a:r>
            <a:r>
              <a:rPr lang="fr-FR" dirty="0" smtClean="0"/>
              <a:t>d’un client en recette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80520" y="1152907"/>
            <a:ext cx="4011828" cy="5585644"/>
          </a:xfrm>
        </p:spPr>
        <p:txBody>
          <a:bodyPr/>
          <a:lstStyle/>
          <a:p>
            <a:r>
              <a:rPr lang="fr-FR" dirty="0" smtClean="0"/>
              <a:t>Comme la plateforme de recette </a:t>
            </a:r>
            <a:r>
              <a:rPr lang="fr-FR" dirty="0" err="1" smtClean="0"/>
              <a:t>eparapheur</a:t>
            </a:r>
            <a:r>
              <a:rPr lang="fr-FR" dirty="0" smtClean="0"/>
              <a:t> est mutualisé, les tests par le client de leur branche de Sprint ne peut ce faire en même temps.</a:t>
            </a:r>
          </a:p>
          <a:p>
            <a:endParaRPr lang="fr-FR" dirty="0"/>
          </a:p>
          <a:p>
            <a:r>
              <a:rPr lang="fr-FR" dirty="0" smtClean="0"/>
              <a:t>Ainsi, il est </a:t>
            </a:r>
            <a:r>
              <a:rPr lang="fr-FR" b="1" u="sng" dirty="0" smtClean="0"/>
              <a:t>nécessaire d’attendre la livraison en production </a:t>
            </a:r>
            <a:r>
              <a:rPr lang="fr-FR" dirty="0" smtClean="0"/>
              <a:t>de la </a:t>
            </a:r>
            <a:r>
              <a:rPr lang="fr-FR" b="1" u="sng" dirty="0" smtClean="0"/>
              <a:t>branche de Sprint d’un client actuellement </a:t>
            </a:r>
            <a:r>
              <a:rPr lang="fr-FR" dirty="0" smtClean="0"/>
              <a:t>sur la plateforme de recette, </a:t>
            </a:r>
            <a:r>
              <a:rPr lang="fr-FR" b="1" u="sng" dirty="0" smtClean="0"/>
              <a:t>pour déployer </a:t>
            </a:r>
            <a:r>
              <a:rPr lang="fr-FR" dirty="0" smtClean="0"/>
              <a:t>une </a:t>
            </a:r>
            <a:r>
              <a:rPr lang="fr-FR" b="1" u="sng" dirty="0" smtClean="0"/>
              <a:t>autre branche de </a:t>
            </a:r>
            <a:r>
              <a:rPr lang="fr-FR" b="1" u="sng" dirty="0"/>
              <a:t>Sprint d’un </a:t>
            </a:r>
            <a:r>
              <a:rPr lang="fr-FR" b="1" u="sng" dirty="0" smtClean="0"/>
              <a:t>client</a:t>
            </a:r>
          </a:p>
          <a:p>
            <a:endParaRPr lang="fr-FR" b="1" u="sng" dirty="0"/>
          </a:p>
          <a:p>
            <a:r>
              <a:rPr lang="fr-FR" b="1" u="sng" dirty="0" smtClean="0"/>
              <a:t>le </a:t>
            </a:r>
            <a:r>
              <a:rPr lang="fr-FR" b="1" u="sng" dirty="0"/>
              <a:t>chef de </a:t>
            </a:r>
            <a:r>
              <a:rPr lang="fr-FR" b="1" u="sng" dirty="0" smtClean="0"/>
              <a:t>projet</a:t>
            </a:r>
            <a:r>
              <a:rPr lang="fr-FR" dirty="0" smtClean="0"/>
              <a:t> doit confirmer un espacement optimal entre deux livraisons en production, pour que le second client possède le temps de tester sa branche de Sprint.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39" y="2075935"/>
            <a:ext cx="6213386" cy="2199503"/>
          </a:xfrm>
        </p:spPr>
      </p:pic>
    </p:spTree>
    <p:extLst>
      <p:ext uri="{BB962C8B-B14F-4D97-AF65-F5344CB8AC3E}">
        <p14:creationId xmlns:p14="http://schemas.microsoft.com/office/powerpoint/2010/main" val="415855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80519" y="288324"/>
            <a:ext cx="4011828" cy="864583"/>
          </a:xfrm>
        </p:spPr>
        <p:txBody>
          <a:bodyPr>
            <a:normAutofit/>
          </a:bodyPr>
          <a:lstStyle/>
          <a:p>
            <a:r>
              <a:rPr lang="fr-FR" dirty="0" smtClean="0"/>
              <a:t>Fixe d’une anomalie en recette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80520" y="1152907"/>
            <a:ext cx="4011828" cy="5585644"/>
          </a:xfrm>
        </p:spPr>
        <p:txBody>
          <a:bodyPr/>
          <a:lstStyle/>
          <a:p>
            <a:r>
              <a:rPr lang="fr-FR" dirty="0" smtClean="0"/>
              <a:t>Pendant la phase de recette du client, toute anomalie doit être corrigé sur la </a:t>
            </a:r>
            <a:r>
              <a:rPr lang="fr-FR" b="1" u="sng" dirty="0"/>
              <a:t>branche de Sprint </a:t>
            </a:r>
            <a:r>
              <a:rPr lang="fr-FR" b="1" u="sng" dirty="0" smtClean="0"/>
              <a:t>du client</a:t>
            </a:r>
            <a:r>
              <a:rPr lang="fr-FR" dirty="0" smtClean="0"/>
              <a:t> et seulement sur celle-ci</a:t>
            </a:r>
          </a:p>
          <a:p>
            <a:endParaRPr lang="fr-FR" dirty="0" smtClean="0"/>
          </a:p>
          <a:p>
            <a:r>
              <a:rPr lang="fr-FR" dirty="0" smtClean="0"/>
              <a:t>Il est néanmoins possible d’ajouter des </a:t>
            </a:r>
            <a:r>
              <a:rPr lang="fr-FR" dirty="0" err="1" smtClean="0"/>
              <a:t>Features</a:t>
            </a:r>
            <a:r>
              <a:rPr lang="fr-FR" dirty="0" smtClean="0"/>
              <a:t> pendant la phase </a:t>
            </a:r>
            <a:r>
              <a:rPr lang="fr-FR" dirty="0"/>
              <a:t>de recette </a:t>
            </a:r>
            <a:r>
              <a:rPr lang="fr-FR" dirty="0" smtClean="0"/>
              <a:t>du client.</a:t>
            </a:r>
          </a:p>
          <a:p>
            <a:endParaRPr lang="fr-FR" dirty="0"/>
          </a:p>
          <a:p>
            <a:r>
              <a:rPr lang="fr-FR" b="1" u="sng" dirty="0" smtClean="0"/>
              <a:t>Pour rappel</a:t>
            </a:r>
            <a:r>
              <a:rPr lang="fr-FR" dirty="0" smtClean="0"/>
              <a:t>, toute livraison en recette génère un tag sur </a:t>
            </a:r>
            <a:r>
              <a:rPr lang="fr-FR" dirty="0"/>
              <a:t>la branche de Sprint du client 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39" y="2075935"/>
            <a:ext cx="6213386" cy="2199503"/>
          </a:xfrm>
        </p:spPr>
      </p:pic>
    </p:spTree>
    <p:extLst>
      <p:ext uri="{BB962C8B-B14F-4D97-AF65-F5344CB8AC3E}">
        <p14:creationId xmlns:p14="http://schemas.microsoft.com/office/powerpoint/2010/main" val="87271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55805" y="288324"/>
            <a:ext cx="4036542" cy="864583"/>
          </a:xfrm>
        </p:spPr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/>
              <a:t>HotFixe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55806" y="1152907"/>
            <a:ext cx="4036542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HotFixe</a:t>
            </a:r>
            <a:r>
              <a:rPr lang="fr-FR" dirty="0" smtClean="0"/>
              <a:t> doit être une anomalie identifié sur la plateforme de production et dont la résolution doit être immédiate. </a:t>
            </a:r>
            <a:r>
              <a:rPr lang="fr-FR" b="1" u="sng" dirty="0" smtClean="0"/>
              <a:t>Elle ne dépend pas d’un Sprint client</a:t>
            </a:r>
          </a:p>
          <a:p>
            <a:endParaRPr lang="fr-FR" b="1" u="sng" dirty="0"/>
          </a:p>
          <a:p>
            <a:r>
              <a:rPr lang="fr-FR" dirty="0" smtClean="0"/>
              <a:t>Toute branche de </a:t>
            </a:r>
            <a:r>
              <a:rPr lang="fr-FR" dirty="0" err="1" smtClean="0"/>
              <a:t>HotFixe</a:t>
            </a:r>
            <a:r>
              <a:rPr lang="fr-FR" dirty="0" smtClean="0"/>
              <a:t> doit être fait à partir d’un tag de la branche ‘master’, ce tag doit être celui de la plateforme de production.</a:t>
            </a:r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HotFixe</a:t>
            </a:r>
            <a:r>
              <a:rPr lang="fr-FR" dirty="0" smtClean="0"/>
              <a:t> doit être testé sur la plateforme de pré-production avant déploiement sur la production.</a:t>
            </a:r>
          </a:p>
          <a:p>
            <a:endParaRPr lang="fr-FR" dirty="0"/>
          </a:p>
          <a:p>
            <a:r>
              <a:rPr lang="fr-FR" dirty="0" smtClean="0"/>
              <a:t>Une fois validé, la branche de </a:t>
            </a:r>
            <a:r>
              <a:rPr lang="fr-FR" dirty="0" err="1" smtClean="0"/>
              <a:t>Hotfixe</a:t>
            </a:r>
            <a:r>
              <a:rPr lang="fr-FR" dirty="0" smtClean="0"/>
              <a:t> </a:t>
            </a:r>
            <a:r>
              <a:rPr lang="fr-FR" dirty="0" err="1" smtClean="0"/>
              <a:t>mergé</a:t>
            </a:r>
            <a:r>
              <a:rPr lang="fr-FR" dirty="0" smtClean="0"/>
              <a:t> dans la master génère un nouveaux tag. Ce </a:t>
            </a:r>
            <a:r>
              <a:rPr lang="fr-FR" dirty="0" err="1" smtClean="0"/>
              <a:t>mergé</a:t>
            </a:r>
            <a:r>
              <a:rPr lang="fr-FR" dirty="0"/>
              <a:t> doit être </a:t>
            </a:r>
            <a:r>
              <a:rPr lang="fr-FR" dirty="0" smtClean="0"/>
              <a:t>cherry-</a:t>
            </a:r>
            <a:r>
              <a:rPr lang="fr-FR" dirty="0" err="1" smtClean="0"/>
              <a:t>pick</a:t>
            </a:r>
            <a:r>
              <a:rPr lang="fr-FR" dirty="0" smtClean="0"/>
              <a:t> dans</a:t>
            </a:r>
            <a:r>
              <a:rPr lang="fr-FR" b="1" u="sng" dirty="0"/>
              <a:t> </a:t>
            </a:r>
            <a:r>
              <a:rPr lang="fr-FR" dirty="0" smtClean="0"/>
              <a:t>les branche </a:t>
            </a:r>
            <a:r>
              <a:rPr lang="fr-FR" dirty="0"/>
              <a:t>de Sprint du client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48" y="2247677"/>
            <a:ext cx="6204902" cy="1830053"/>
          </a:xfrm>
        </p:spPr>
      </p:pic>
    </p:spTree>
    <p:extLst>
      <p:ext uri="{BB962C8B-B14F-4D97-AF65-F5344CB8AC3E}">
        <p14:creationId xmlns:p14="http://schemas.microsoft.com/office/powerpoint/2010/main" val="221676005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5011</TotalTime>
  <Words>960</Words>
  <Application>Microsoft Office PowerPoint</Application>
  <PresentationFormat>Grand écran</PresentationFormat>
  <Paragraphs>90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Brin</vt:lpstr>
      <vt:lpstr>Règles de nommage </vt:lpstr>
      <vt:lpstr>Des branches de Sprint par client</vt:lpstr>
      <vt:lpstr>Les branche de Feature et de Fixe Feature</vt:lpstr>
      <vt:lpstr>Ouvrir une merge request</vt:lpstr>
      <vt:lpstr>Valider la merge request</vt:lpstr>
      <vt:lpstr>Livraison et tags</vt:lpstr>
      <vt:lpstr>Livraison et tags d’une branche de Sprint d’un client en recette</vt:lpstr>
      <vt:lpstr>Fixe d’une anomalie en recette</vt:lpstr>
      <vt:lpstr>Les HotFixe</vt:lpstr>
      <vt:lpstr>Le GitFlow Eparapheur v2</vt:lpstr>
      <vt:lpstr>Cas particulier : revert une merge request</vt:lpstr>
      <vt:lpstr>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 BAKBACHI Taoufiq</dc:creator>
  <cp:lastModifiedBy>DEBOS Jean-Philippe</cp:lastModifiedBy>
  <cp:revision>61</cp:revision>
  <dcterms:created xsi:type="dcterms:W3CDTF">2021-09-27T09:36:23Z</dcterms:created>
  <dcterms:modified xsi:type="dcterms:W3CDTF">2022-03-02T14:56:43Z</dcterms:modified>
</cp:coreProperties>
</file>