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8" r:id="rId2"/>
    <p:sldId id="270" r:id="rId3"/>
    <p:sldId id="284" r:id="rId4"/>
    <p:sldId id="281" r:id="rId5"/>
    <p:sldId id="288" r:id="rId6"/>
    <p:sldId id="280" r:id="rId7"/>
    <p:sldId id="285" r:id="rId8"/>
    <p:sldId id="282" r:id="rId9"/>
    <p:sldId id="283" r:id="rId10"/>
    <p:sldId id="287" r:id="rId11"/>
    <p:sldId id="267" r:id="rId12"/>
    <p:sldId id="276" r:id="rId13"/>
    <p:sldId id="286" r:id="rId14"/>
    <p:sldId id="277" r:id="rId15"/>
    <p:sldId id="26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S Jean-Philippe" initials="DJ" lastIdx="1" clrIdx="0">
    <p:extLst>
      <p:ext uri="{19B8F6BF-5375-455C-9EA6-DF929625EA0E}">
        <p15:presenceInfo xmlns:p15="http://schemas.microsoft.com/office/powerpoint/2012/main" userId="S-1-5-21-2265111828-1672050035-4149430020-475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E2E1-636F-4E56-BC4C-17156499F86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3E68-7011-48F7-AB5A-063CB49E2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8930" y="1186250"/>
            <a:ext cx="8874682" cy="5585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 b="1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de nommage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0129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 défaut nous utiliserons le </a:t>
            </a:r>
            <a:r>
              <a:rPr lang="fr-FR" dirty="0" err="1"/>
              <a:t>snake_case</a:t>
            </a:r>
            <a:r>
              <a:rPr lang="fr-FR" dirty="0"/>
              <a:t> sur le nommage des branches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b="1" dirty="0" err="1">
                <a:solidFill>
                  <a:srgbClr val="FF0000"/>
                </a:solidFill>
              </a:rPr>
              <a:t>features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devront être nommées :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b="1" dirty="0" err="1">
                <a:solidFill>
                  <a:srgbClr val="FF0000"/>
                </a:solidFill>
              </a:rPr>
              <a:t>titre_issue_feature</a:t>
            </a:r>
            <a:r>
              <a:rPr lang="fr-FR" b="1" dirty="0">
                <a:solidFill>
                  <a:srgbClr val="FF0000"/>
                </a:solidFill>
              </a:rPr>
              <a:t>}_#{</a:t>
            </a:r>
            <a:r>
              <a:rPr lang="fr-FR" b="1" dirty="0" err="1">
                <a:solidFill>
                  <a:srgbClr val="FF0000"/>
                </a:solidFill>
              </a:rPr>
              <a:t>id_issue</a:t>
            </a:r>
            <a:r>
              <a:rPr lang="fr-FR" b="1" dirty="0">
                <a:solidFill>
                  <a:srgbClr val="FF0000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titre_issue_feature</a:t>
            </a:r>
            <a:r>
              <a:rPr lang="fr-FR" dirty="0">
                <a:solidFill>
                  <a:schemeClr val="tx1"/>
                </a:solidFill>
              </a:rPr>
              <a:t>} =&gt; </a:t>
            </a:r>
            <a:r>
              <a:rPr lang="fr-FR" dirty="0" smtClean="0">
                <a:solidFill>
                  <a:schemeClr val="tx1"/>
                </a:solidFill>
              </a:rPr>
              <a:t>Titre </a:t>
            </a:r>
            <a:r>
              <a:rPr lang="fr-FR" dirty="0">
                <a:solidFill>
                  <a:schemeClr val="tx1"/>
                </a:solidFill>
              </a:rPr>
              <a:t>de l’issue </a:t>
            </a:r>
            <a:r>
              <a:rPr lang="fr-FR" dirty="0" smtClean="0">
                <a:solidFill>
                  <a:schemeClr val="tx1"/>
                </a:solidFill>
              </a:rPr>
              <a:t>associée </a:t>
            </a:r>
            <a:r>
              <a:rPr lang="fr-FR" dirty="0">
                <a:solidFill>
                  <a:schemeClr val="tx1"/>
                </a:solidFill>
              </a:rPr>
              <a:t>à la </a:t>
            </a:r>
            <a:r>
              <a:rPr lang="fr-FR" dirty="0" err="1" smtClean="0">
                <a:solidFill>
                  <a:schemeClr val="tx1"/>
                </a:solidFill>
              </a:rPr>
              <a:t>feature</a:t>
            </a:r>
            <a:r>
              <a:rPr lang="fr-FR" dirty="0" smtClean="0">
                <a:solidFill>
                  <a:schemeClr val="tx1"/>
                </a:solidFill>
              </a:rPr>
              <a:t> (30 </a:t>
            </a:r>
            <a:r>
              <a:rPr lang="fr-FR" dirty="0">
                <a:solidFill>
                  <a:schemeClr val="tx1"/>
                </a:solidFill>
              </a:rPr>
              <a:t>caractère </a:t>
            </a:r>
            <a:r>
              <a:rPr lang="fr-FR" dirty="0" smtClean="0">
                <a:solidFill>
                  <a:schemeClr val="tx1"/>
                </a:solidFill>
              </a:rPr>
              <a:t>max en </a:t>
            </a:r>
            <a:r>
              <a:rPr lang="fr-FR" dirty="0" err="1"/>
              <a:t>snake_case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id_issue</a:t>
            </a:r>
            <a:r>
              <a:rPr lang="fr-FR" dirty="0">
                <a:solidFill>
                  <a:schemeClr val="tx1"/>
                </a:solidFill>
              </a:rPr>
              <a:t>} =&gt; id de l’issue </a:t>
            </a:r>
            <a:r>
              <a:rPr lang="fr-FR" dirty="0" smtClean="0">
                <a:solidFill>
                  <a:schemeClr val="tx1"/>
                </a:solidFill>
              </a:rPr>
              <a:t>associée </a:t>
            </a:r>
            <a:r>
              <a:rPr lang="fr-FR" dirty="0">
                <a:solidFill>
                  <a:schemeClr val="tx1"/>
                </a:solidFill>
              </a:rPr>
              <a:t>à la </a:t>
            </a:r>
            <a:r>
              <a:rPr lang="fr-FR" dirty="0" err="1" smtClean="0">
                <a:solidFill>
                  <a:schemeClr val="tx1"/>
                </a:solidFill>
              </a:rPr>
              <a:t>feature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/>
              <a:t>Exemple : Une issue pour SRP a été ouverte, se nomme «</a:t>
            </a:r>
            <a:r>
              <a:rPr lang="fr-FR" dirty="0"/>
              <a:t>  104082 - [SRP]Suivi archivage Démarche MAVIERH </a:t>
            </a:r>
            <a:r>
              <a:rPr lang="fr-FR" dirty="0" smtClean="0"/>
              <a:t>» et possède l’id 2603, la branche se nommera «</a:t>
            </a:r>
            <a:r>
              <a:rPr lang="fr-FR" dirty="0"/>
              <a:t> </a:t>
            </a:r>
            <a:r>
              <a:rPr lang="fr-FR" dirty="0" smtClean="0"/>
              <a:t>suivi_archivage_demarche_mavierh_#2603 »</a:t>
            </a:r>
          </a:p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Les </a:t>
            </a:r>
            <a:r>
              <a:rPr lang="fr-FR" b="1" dirty="0">
                <a:solidFill>
                  <a:srgbClr val="FF0000"/>
                </a:solidFill>
              </a:rPr>
              <a:t>Tags </a:t>
            </a:r>
            <a:r>
              <a:rPr lang="fr-FR" dirty="0"/>
              <a:t>devront respecter la normalisation des tags </a:t>
            </a:r>
            <a:r>
              <a:rPr lang="fr-FR" dirty="0" err="1"/>
              <a:t>semver</a:t>
            </a:r>
            <a:r>
              <a:rPr lang="fr-FR" dirty="0"/>
              <a:t> : https://semver.org/lang/fr/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82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>
            <a:normAutofit/>
          </a:bodyPr>
          <a:lstStyle/>
          <a:p>
            <a:r>
              <a:rPr lang="fr-FR" dirty="0" smtClean="0"/>
              <a:t>Livraison de la </a:t>
            </a:r>
            <a:r>
              <a:rPr lang="fr-FR" dirty="0"/>
              <a:t>branche ‘</a:t>
            </a:r>
            <a:r>
              <a:rPr lang="fr-FR" dirty="0" smtClean="0"/>
              <a:t>Release’ en production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Une fois le tag confirmé par le client, celui-ci peut partir en production via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de la branche ‘Release’ vers la branche ‘Master’</a:t>
            </a:r>
          </a:p>
          <a:p>
            <a:endParaRPr lang="fr-FR" dirty="0"/>
          </a:p>
          <a:p>
            <a:r>
              <a:rPr lang="fr-FR" dirty="0" smtClean="0"/>
              <a:t>Pour confirmer que l’ensemble des fixes de Release sont présents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’,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de Release vers ‘</a:t>
            </a:r>
            <a:r>
              <a:rPr lang="fr-FR" dirty="0" err="1" smtClean="0"/>
              <a:t>develop</a:t>
            </a:r>
            <a:r>
              <a:rPr lang="fr-FR" dirty="0" smtClean="0"/>
              <a:t>’ doit être effectuée par le </a:t>
            </a:r>
            <a:r>
              <a:rPr lang="fr-FR" dirty="0"/>
              <a:t>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 smtClean="0"/>
              <a:t>gitlab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503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Livraison et tags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tags permettent </a:t>
            </a:r>
            <a:r>
              <a:rPr lang="fr-FR" dirty="0" smtClean="0"/>
              <a:t>de figer dans le temps une instance de la branche ‘release’ ou de la branche ‘master’. Toute livraison en recette, </a:t>
            </a:r>
            <a:r>
              <a:rPr lang="fr-FR" dirty="0" err="1" smtClean="0"/>
              <a:t>pre</a:t>
            </a:r>
            <a:r>
              <a:rPr lang="fr-FR" dirty="0" smtClean="0"/>
              <a:t>-production ou production doit être packagée depuis un tag sur une branche.</a:t>
            </a:r>
          </a:p>
          <a:p>
            <a:endParaRPr lang="fr-FR" dirty="0"/>
          </a:p>
          <a:p>
            <a:r>
              <a:rPr lang="fr-FR" dirty="0" smtClean="0"/>
              <a:t>Pour la gestion de l’incrémentation du tag ci-joint l’explication </a:t>
            </a:r>
            <a:r>
              <a:rPr lang="fr-FR" dirty="0"/>
              <a:t>=&gt; https://semver.org/lang/fr/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9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55805" y="288324"/>
            <a:ext cx="4036542" cy="864583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/>
              <a:t>HotFixe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55806" y="1152907"/>
            <a:ext cx="4036542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HotFixe</a:t>
            </a:r>
            <a:r>
              <a:rPr lang="fr-FR" dirty="0" smtClean="0"/>
              <a:t> doit être une anomalie identifiée sur la plateforme de production et dont la résolution doit être immédiate. </a:t>
            </a:r>
            <a:r>
              <a:rPr lang="fr-FR" b="1" u="sng" dirty="0" smtClean="0"/>
              <a:t>Elle ne dépend pas d’un sprint client</a:t>
            </a:r>
          </a:p>
          <a:p>
            <a:endParaRPr lang="fr-FR" b="1" u="sng" dirty="0"/>
          </a:p>
          <a:p>
            <a:r>
              <a:rPr lang="fr-FR" dirty="0" smtClean="0"/>
              <a:t>Toute branche de </a:t>
            </a:r>
            <a:r>
              <a:rPr lang="fr-FR" dirty="0" err="1" smtClean="0"/>
              <a:t>HotFixe</a:t>
            </a:r>
            <a:r>
              <a:rPr lang="fr-FR" dirty="0" smtClean="0"/>
              <a:t> doit être faite à partir d’un tag de la branche ‘master’, ce tag doit être celui de la plateforme de production.</a:t>
            </a:r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HotFixe</a:t>
            </a:r>
            <a:r>
              <a:rPr lang="fr-FR" dirty="0" smtClean="0"/>
              <a:t> doit être testé sur la plateforme de pré-production avant déploiement sur la production.</a:t>
            </a:r>
          </a:p>
          <a:p>
            <a:endParaRPr lang="fr-FR" dirty="0"/>
          </a:p>
          <a:p>
            <a:r>
              <a:rPr lang="fr-FR" dirty="0" smtClean="0"/>
              <a:t>Une fois validée, la branche de </a:t>
            </a:r>
            <a:r>
              <a:rPr lang="fr-FR" dirty="0" err="1" smtClean="0"/>
              <a:t>Hotfixe</a:t>
            </a:r>
            <a:r>
              <a:rPr lang="fr-FR" dirty="0" smtClean="0"/>
              <a:t> </a:t>
            </a:r>
            <a:r>
              <a:rPr lang="fr-FR" dirty="0" err="1" smtClean="0"/>
              <a:t>mergée</a:t>
            </a:r>
            <a:r>
              <a:rPr lang="fr-FR" dirty="0" smtClean="0"/>
              <a:t> dans la master génère un nouveaux tag. Ce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/>
              <a:t>doit être </a:t>
            </a:r>
            <a:r>
              <a:rPr lang="fr-FR" dirty="0" smtClean="0"/>
              <a:t>cherry-</a:t>
            </a:r>
            <a:r>
              <a:rPr lang="fr-FR" dirty="0" err="1" smtClean="0"/>
              <a:t>pick</a:t>
            </a:r>
            <a:r>
              <a:rPr lang="fr-FR" dirty="0" smtClean="0"/>
              <a:t> dans les branches ‘Release’ et ‘</a:t>
            </a:r>
            <a:r>
              <a:rPr lang="fr-FR" dirty="0" err="1" smtClean="0"/>
              <a:t>develop</a:t>
            </a:r>
            <a:r>
              <a:rPr lang="fr-FR" dirty="0" smtClean="0"/>
              <a:t>’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68" y="2307102"/>
            <a:ext cx="5583338" cy="1754152"/>
          </a:xfrm>
        </p:spPr>
      </p:pic>
    </p:spTree>
    <p:extLst>
      <p:ext uri="{BB962C8B-B14F-4D97-AF65-F5344CB8AC3E}">
        <p14:creationId xmlns:p14="http://schemas.microsoft.com/office/powerpoint/2010/main" val="221676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31092" y="446088"/>
            <a:ext cx="4463319" cy="517739"/>
          </a:xfrm>
        </p:spPr>
        <p:txBody>
          <a:bodyPr/>
          <a:lstStyle/>
          <a:p>
            <a:r>
              <a:rPr lang="fr-FR" dirty="0"/>
              <a:t>Cas particulier </a:t>
            </a:r>
            <a:r>
              <a:rPr lang="fr-FR" dirty="0" smtClean="0"/>
              <a:t>: </a:t>
            </a:r>
            <a:r>
              <a:rPr lang="fr-FR" dirty="0" err="1" smtClean="0"/>
              <a:t>HotFix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31093" y="963828"/>
            <a:ext cx="4069492" cy="542873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hotfixer</a:t>
            </a:r>
            <a:r>
              <a:rPr lang="fr-FR" dirty="0" smtClean="0"/>
              <a:t> un tag présent dans un environnement de production client alors que la branche ‘master’ a déjà avancé avec un incrément sur son tag.</a:t>
            </a:r>
          </a:p>
          <a:p>
            <a:endParaRPr lang="fr-FR" dirty="0"/>
          </a:p>
          <a:p>
            <a:r>
              <a:rPr lang="fr-FR" dirty="0" smtClean="0"/>
              <a:t>Pour cela, il est nécessaire de tirer une branche ‘</a:t>
            </a:r>
            <a:r>
              <a:rPr lang="fr-FR" dirty="0" err="1" smtClean="0"/>
              <a:t>HotFix</a:t>
            </a:r>
            <a:r>
              <a:rPr lang="fr-FR" dirty="0" smtClean="0"/>
              <a:t>’ à partir du tag ‘master’ souhaité.</a:t>
            </a:r>
          </a:p>
          <a:p>
            <a:endParaRPr lang="fr-FR" dirty="0"/>
          </a:p>
          <a:p>
            <a:r>
              <a:rPr lang="fr-FR" dirty="0" smtClean="0"/>
              <a:t>Néanmoins une fois le ‘</a:t>
            </a:r>
            <a:r>
              <a:rPr lang="fr-FR" dirty="0" err="1" smtClean="0"/>
              <a:t>HotFix</a:t>
            </a:r>
            <a:r>
              <a:rPr lang="fr-FR" dirty="0" smtClean="0"/>
              <a:t>’ validé, c’est la branche de ‘</a:t>
            </a:r>
            <a:r>
              <a:rPr lang="fr-FR" dirty="0" err="1" smtClean="0"/>
              <a:t>HotFix</a:t>
            </a:r>
            <a:r>
              <a:rPr lang="fr-FR" dirty="0" smtClean="0"/>
              <a:t>’ qui est taguée et livrée en production. Une fois cette livraison effectuée, cette branche peut être </a:t>
            </a:r>
            <a:r>
              <a:rPr lang="fr-FR" dirty="0" err="1" smtClean="0"/>
              <a:t>mergée</a:t>
            </a:r>
            <a:r>
              <a:rPr lang="fr-FR" dirty="0" smtClean="0"/>
              <a:t> sur la banche ‘master’ et supprimée.</a:t>
            </a:r>
          </a:p>
          <a:p>
            <a:endParaRPr lang="fr-FR" dirty="0" smtClean="0"/>
          </a:p>
          <a:p>
            <a:r>
              <a:rPr lang="fr-FR" dirty="0"/>
              <a:t>Une fois </a:t>
            </a:r>
            <a:r>
              <a:rPr lang="fr-FR" dirty="0" smtClean="0"/>
              <a:t>validée, ne pas oublier de le cherry-</a:t>
            </a:r>
            <a:r>
              <a:rPr lang="fr-FR" dirty="0" err="1" smtClean="0"/>
              <a:t>pick</a:t>
            </a:r>
            <a:r>
              <a:rPr lang="fr-FR" dirty="0" smtClean="0"/>
              <a:t> le </a:t>
            </a:r>
            <a:r>
              <a:rPr lang="fr-FR" dirty="0" err="1" smtClean="0"/>
              <a:t>HotFix</a:t>
            </a:r>
            <a:r>
              <a:rPr lang="fr-FR" dirty="0" smtClean="0"/>
              <a:t> dans </a:t>
            </a:r>
            <a:r>
              <a:rPr lang="fr-FR" dirty="0"/>
              <a:t>les </a:t>
            </a:r>
            <a:r>
              <a:rPr lang="fr-FR" dirty="0" smtClean="0"/>
              <a:t>branches </a:t>
            </a:r>
            <a:r>
              <a:rPr lang="fr-FR" dirty="0"/>
              <a:t>‘Release’ et ‘</a:t>
            </a:r>
            <a:r>
              <a:rPr lang="fr-FR" dirty="0" err="1"/>
              <a:t>develop</a:t>
            </a:r>
            <a:r>
              <a:rPr lang="fr-FR" dirty="0"/>
              <a:t>’</a:t>
            </a:r>
          </a:p>
          <a:p>
            <a:endParaRPr lang="fr-FR" dirty="0" smtClean="0"/>
          </a:p>
          <a:p>
            <a:r>
              <a:rPr lang="fr-FR" dirty="0" smtClean="0"/>
              <a:t>La suppression de cette branche ‘</a:t>
            </a:r>
            <a:r>
              <a:rPr lang="fr-FR" dirty="0" err="1" smtClean="0"/>
              <a:t>HotFix</a:t>
            </a:r>
            <a:r>
              <a:rPr lang="fr-FR" dirty="0" smtClean="0"/>
              <a:t>’ ne supprime pas le tag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16" y="2372497"/>
            <a:ext cx="5776785" cy="1631092"/>
          </a:xfrm>
        </p:spPr>
      </p:pic>
    </p:spTree>
    <p:extLst>
      <p:ext uri="{BB962C8B-B14F-4D97-AF65-F5344CB8AC3E}">
        <p14:creationId xmlns:p14="http://schemas.microsoft.com/office/powerpoint/2010/main" val="33135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3328"/>
          </a:xfrm>
        </p:spPr>
        <p:txBody>
          <a:bodyPr>
            <a:no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GitFlow</a:t>
            </a:r>
            <a:r>
              <a:rPr lang="fr-FR" dirty="0" smtClean="0"/>
              <a:t> </a:t>
            </a:r>
            <a:r>
              <a:rPr lang="fr-FR" dirty="0" err="1"/>
              <a:t>Eparapheur</a:t>
            </a:r>
            <a:r>
              <a:rPr lang="fr-FR" dirty="0"/>
              <a:t> </a:t>
            </a:r>
            <a:r>
              <a:rPr lang="fr-FR" dirty="0" smtClean="0"/>
              <a:t>v3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5" y="1721708"/>
            <a:ext cx="11712869" cy="4028303"/>
          </a:xfrm>
        </p:spPr>
      </p:pic>
    </p:spTree>
    <p:extLst>
      <p:ext uri="{BB962C8B-B14F-4D97-AF65-F5344CB8AC3E}">
        <p14:creationId xmlns:p14="http://schemas.microsoft.com/office/powerpoint/2010/main" val="128894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particulier :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, c’est-à-dire enlever les changements apportés par un développement sur la </a:t>
            </a:r>
            <a:r>
              <a:rPr lang="fr-FR" b="1" u="sng" dirty="0"/>
              <a:t>branche de </a:t>
            </a:r>
            <a:r>
              <a:rPr lang="fr-FR" b="1" u="sng" dirty="0" smtClean="0"/>
              <a:t>release ou de </a:t>
            </a:r>
            <a:r>
              <a:rPr lang="fr-FR" b="1" u="sng" dirty="0" err="1" smtClean="0"/>
              <a:t>develop</a:t>
            </a:r>
            <a:r>
              <a:rPr lang="fr-FR" dirty="0" smtClean="0"/>
              <a:t>, pour les remettre dans une branche à côté et l’associer à une nouvelle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. MAIS l’utilisation du </a:t>
            </a:r>
            <a:r>
              <a:rPr lang="fr-FR" dirty="0" err="1" smtClean="0"/>
              <a:t>revert</a:t>
            </a:r>
            <a:r>
              <a:rPr lang="fr-FR" dirty="0" smtClean="0"/>
              <a:t> doit rester exceptionnelle.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366"/>
          </a:xfrm>
        </p:spPr>
        <p:txBody>
          <a:bodyPr>
            <a:normAutofit/>
          </a:bodyPr>
          <a:lstStyle/>
          <a:p>
            <a:r>
              <a:rPr lang="fr-FR" dirty="0" err="1" smtClean="0"/>
              <a:t>Roles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89212" y="1540476"/>
            <a:ext cx="8915400" cy="50745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Le chef de projet est le garant du contenu de </a:t>
            </a:r>
            <a:r>
              <a:rPr lang="fr-FR" dirty="0" smtClean="0"/>
              <a:t>la ‘release’ entre deux tag majeurs</a:t>
            </a:r>
          </a:p>
          <a:p>
            <a:pPr marL="0" indent="0" algn="ctr">
              <a:buNone/>
            </a:pPr>
            <a:r>
              <a:rPr lang="fr-FR" dirty="0"/>
              <a:t>Le chef de projet est le </a:t>
            </a:r>
            <a:r>
              <a:rPr lang="fr-FR" dirty="0" smtClean="0"/>
              <a:t>garant de l’identification des corrections d’anomalies qui doivent </a:t>
            </a:r>
            <a:r>
              <a:rPr lang="fr-FR" dirty="0"/>
              <a:t>être effectuées en </a:t>
            </a:r>
            <a:r>
              <a:rPr lang="fr-FR" dirty="0" smtClean="0"/>
              <a:t>‘</a:t>
            </a:r>
            <a:r>
              <a:rPr lang="fr-FR" dirty="0" err="1" smtClean="0"/>
              <a:t>HotFix</a:t>
            </a:r>
            <a:r>
              <a:rPr lang="fr-FR" dirty="0" smtClean="0"/>
              <a:t>’</a:t>
            </a:r>
          </a:p>
          <a:p>
            <a:pPr marL="0" indent="0" algn="ctr">
              <a:buNone/>
            </a:pPr>
            <a:r>
              <a:rPr lang="fr-FR" dirty="0" smtClean="0"/>
              <a:t>Les développeurs prennent </a:t>
            </a:r>
            <a:r>
              <a:rPr lang="fr-FR" dirty="0"/>
              <a:t>en </a:t>
            </a:r>
            <a:r>
              <a:rPr lang="fr-FR" dirty="0" smtClean="0"/>
              <a:t>charge le développement des </a:t>
            </a:r>
            <a:r>
              <a:rPr lang="fr-FR" dirty="0" err="1" smtClean="0"/>
              <a:t>features</a:t>
            </a:r>
            <a:r>
              <a:rPr lang="fr-FR" dirty="0" smtClean="0"/>
              <a:t>, des ‘fixe </a:t>
            </a:r>
            <a:r>
              <a:rPr lang="fr-FR" dirty="0"/>
              <a:t>release’ </a:t>
            </a:r>
            <a:r>
              <a:rPr lang="fr-FR" dirty="0" smtClean="0"/>
              <a:t>et des ‘</a:t>
            </a:r>
            <a:r>
              <a:rPr lang="fr-FR" dirty="0" err="1" smtClean="0"/>
              <a:t>HotFixes</a:t>
            </a:r>
            <a:r>
              <a:rPr lang="fr-FR" dirty="0" smtClean="0"/>
              <a:t>’, ainsi que la relecture des </a:t>
            </a:r>
            <a:r>
              <a:rPr lang="fr-FR" dirty="0" err="1" smtClean="0"/>
              <a:t>merges</a:t>
            </a:r>
            <a:r>
              <a:rPr lang="fr-FR" dirty="0" smtClean="0"/>
              <a:t> sur la </a:t>
            </a:r>
            <a:r>
              <a:rPr lang="fr-FR" dirty="0"/>
              <a:t>branche </a:t>
            </a:r>
            <a:r>
              <a:rPr lang="fr-FR" dirty="0" smtClean="0"/>
              <a:t>‘</a:t>
            </a:r>
            <a:r>
              <a:rPr lang="fr-FR" dirty="0" err="1" smtClean="0"/>
              <a:t>develop</a:t>
            </a:r>
            <a:r>
              <a:rPr lang="fr-FR" dirty="0" smtClean="0"/>
              <a:t>’ et ‘release’ et </a:t>
            </a:r>
            <a:r>
              <a:rPr lang="fr-FR" dirty="0"/>
              <a:t>de la validation des </a:t>
            </a:r>
            <a:r>
              <a:rPr lang="fr-FR" dirty="0" err="1"/>
              <a:t>merges</a:t>
            </a:r>
            <a:r>
              <a:rPr lang="fr-FR" dirty="0"/>
              <a:t> </a:t>
            </a:r>
            <a:r>
              <a:rPr lang="fr-FR" dirty="0" err="1"/>
              <a:t>requests</a:t>
            </a:r>
            <a:r>
              <a:rPr lang="fr-FR" dirty="0"/>
              <a:t> sur </a:t>
            </a:r>
            <a:r>
              <a:rPr lang="fr-FR" dirty="0" smtClean="0"/>
              <a:t>‘release’ .</a:t>
            </a:r>
          </a:p>
          <a:p>
            <a:pPr marL="0" indent="0" algn="ctr">
              <a:buNone/>
            </a:pPr>
            <a:r>
              <a:rPr lang="fr-FR" dirty="0"/>
              <a:t>Le 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/>
              <a:t>gitlab</a:t>
            </a:r>
            <a:r>
              <a:rPr lang="fr-FR" dirty="0"/>
              <a:t> est le garant </a:t>
            </a:r>
            <a:r>
              <a:rPr lang="fr-FR" dirty="0" smtClean="0"/>
              <a:t>de la </a:t>
            </a:r>
            <a:r>
              <a:rPr lang="fr-FR" dirty="0"/>
              <a:t>validation des </a:t>
            </a:r>
            <a:r>
              <a:rPr lang="fr-FR" dirty="0" err="1"/>
              <a:t>merges</a:t>
            </a:r>
            <a:r>
              <a:rPr lang="fr-FR" dirty="0"/>
              <a:t> </a:t>
            </a:r>
            <a:r>
              <a:rPr lang="fr-FR" dirty="0" err="1"/>
              <a:t>requests</a:t>
            </a:r>
            <a:r>
              <a:rPr lang="fr-FR" dirty="0"/>
              <a:t> sur </a:t>
            </a:r>
            <a:r>
              <a:rPr lang="fr-FR" dirty="0" smtClean="0"/>
              <a:t>‘</a:t>
            </a:r>
            <a:r>
              <a:rPr lang="fr-FR" dirty="0" err="1" smtClean="0"/>
              <a:t>develop</a:t>
            </a:r>
            <a:r>
              <a:rPr lang="fr-FR" dirty="0" smtClean="0"/>
              <a:t>’ </a:t>
            </a:r>
          </a:p>
          <a:p>
            <a:pPr marL="0" indent="0" algn="ctr">
              <a:buNone/>
            </a:pPr>
            <a:r>
              <a:rPr lang="fr-FR" dirty="0" smtClean="0"/>
              <a:t>Le </a:t>
            </a:r>
            <a:r>
              <a:rPr lang="fr-FR" dirty="0"/>
              <a:t>‘</a:t>
            </a:r>
            <a:r>
              <a:rPr lang="fr-FR" dirty="0" err="1"/>
              <a:t>Maintainer</a:t>
            </a:r>
            <a:r>
              <a:rPr lang="fr-FR" dirty="0" smtClean="0"/>
              <a:t>’ </a:t>
            </a:r>
            <a:r>
              <a:rPr lang="fr-FR" dirty="0" err="1" smtClean="0"/>
              <a:t>gitlab</a:t>
            </a:r>
            <a:r>
              <a:rPr lang="fr-FR" dirty="0" smtClean="0"/>
              <a:t> </a:t>
            </a:r>
            <a:r>
              <a:rPr lang="fr-FR" dirty="0"/>
              <a:t>est le garant </a:t>
            </a:r>
            <a:r>
              <a:rPr lang="fr-FR" dirty="0" smtClean="0"/>
              <a:t>de la branche ‘master’, c’est-à-dire qu’il prend </a:t>
            </a:r>
            <a:r>
              <a:rPr lang="fr-FR" dirty="0"/>
              <a:t>en charge la </a:t>
            </a:r>
            <a:r>
              <a:rPr lang="fr-FR" dirty="0" smtClean="0"/>
              <a:t>gestion, la relecture et la validation des </a:t>
            </a:r>
            <a:r>
              <a:rPr lang="fr-FR" dirty="0" err="1" smtClean="0"/>
              <a:t>merges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sur ‘master’ des branches</a:t>
            </a:r>
            <a:r>
              <a:rPr lang="fr-FR" dirty="0"/>
              <a:t> de Sprint </a:t>
            </a:r>
            <a:r>
              <a:rPr lang="fr-FR" dirty="0" smtClean="0"/>
              <a:t>des clients et des </a:t>
            </a:r>
            <a:r>
              <a:rPr lang="fr-FR" dirty="0" err="1" smtClean="0"/>
              <a:t>HotFixes</a:t>
            </a:r>
            <a:r>
              <a:rPr lang="fr-FR" dirty="0" smtClean="0"/>
              <a:t>. Ainsi que la mise à jour des autres branches ‘release’ et ‘</a:t>
            </a:r>
            <a:r>
              <a:rPr lang="fr-FR" dirty="0" err="1" smtClean="0"/>
              <a:t>develop</a:t>
            </a:r>
            <a:r>
              <a:rPr lang="fr-FR" dirty="0" smtClean="0"/>
              <a:t>’ suite à un </a:t>
            </a:r>
            <a:r>
              <a:rPr lang="fr-FR" dirty="0" err="1" smtClean="0"/>
              <a:t>merge</a:t>
            </a:r>
            <a:r>
              <a:rPr lang="fr-FR" dirty="0" smtClean="0"/>
              <a:t> sur ‘master’ </a:t>
            </a:r>
          </a:p>
          <a:p>
            <a:pPr marL="0" indent="0" algn="ctr">
              <a:buNone/>
            </a:pPr>
            <a:r>
              <a:rPr lang="fr-FR" dirty="0" smtClean="0"/>
              <a:t>Le ‘Delivery’ est le garant des livraisons sur les environnement, </a:t>
            </a:r>
            <a:r>
              <a:rPr lang="fr-FR" dirty="0"/>
              <a:t>il prend en charge </a:t>
            </a:r>
            <a:r>
              <a:rPr lang="fr-FR" dirty="0" smtClean="0"/>
              <a:t>la création de tag sur la branche ‘master’ et ‘release’, ainsi que le déploiement sur les environnements correspondants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Des branches de </a:t>
            </a:r>
            <a:r>
              <a:rPr lang="fr-FR" dirty="0" err="1" smtClean="0"/>
              <a:t>Feature</a:t>
            </a:r>
            <a:r>
              <a:rPr lang="fr-FR" dirty="0" smtClean="0"/>
              <a:t> à partir de </a:t>
            </a:r>
            <a:r>
              <a:rPr lang="fr-FR" dirty="0" err="1" smtClean="0"/>
              <a:t>develop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Les Evolutions d’un client ou du produit doivent être effectuées dans une branche de </a:t>
            </a:r>
            <a:r>
              <a:rPr lang="fr-FR" dirty="0" err="1" smtClean="0"/>
              <a:t>Feature</a:t>
            </a:r>
            <a:r>
              <a:rPr lang="fr-FR" dirty="0" smtClean="0"/>
              <a:t>, dont le nommage a été décrit ci-avant. Toute branche de </a:t>
            </a:r>
            <a:r>
              <a:rPr lang="fr-FR" dirty="0" err="1" smtClean="0"/>
              <a:t>Feature</a:t>
            </a:r>
            <a:r>
              <a:rPr lang="fr-FR" dirty="0" smtClean="0"/>
              <a:t> doit être associée à une issue </a:t>
            </a:r>
            <a:r>
              <a:rPr lang="fr-FR" dirty="0" err="1" smtClean="0"/>
              <a:t>gitlab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Ainsi une branche de </a:t>
            </a:r>
            <a:r>
              <a:rPr lang="fr-FR" dirty="0" err="1" smtClean="0"/>
              <a:t>Feature</a:t>
            </a:r>
            <a:r>
              <a:rPr lang="fr-FR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Contient un besoin client ou produit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Est relié à une issue </a:t>
            </a:r>
            <a:r>
              <a:rPr lang="fr-FR" dirty="0" err="1" smtClean="0"/>
              <a:t>gitlab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Contient </a:t>
            </a:r>
            <a:r>
              <a:rPr lang="fr-FR" dirty="0"/>
              <a:t>le numéro de l’issue </a:t>
            </a:r>
            <a:r>
              <a:rPr lang="fr-FR" dirty="0" smtClean="0"/>
              <a:t>associée </a:t>
            </a:r>
            <a:r>
              <a:rPr lang="fr-FR" dirty="0"/>
              <a:t>avec un </a:t>
            </a:r>
            <a:r>
              <a:rPr lang="fr-FR" dirty="0" smtClean="0"/>
              <a:t>#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Doit être relue avant d’être </a:t>
            </a:r>
            <a:r>
              <a:rPr lang="fr-FR" dirty="0" err="1" smtClean="0"/>
              <a:t>mergée</a:t>
            </a:r>
            <a:r>
              <a:rPr lang="fr-FR" dirty="0" smtClean="0"/>
              <a:t> sur </a:t>
            </a:r>
            <a:r>
              <a:rPr lang="fr-FR" dirty="0" err="1" smtClean="0"/>
              <a:t>develop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À une date de livraison en production définie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Respecte </a:t>
            </a:r>
            <a:r>
              <a:rPr lang="fr-FR" dirty="0"/>
              <a:t>le nommage </a:t>
            </a:r>
            <a:r>
              <a:rPr lang="fr-FR" dirty="0" err="1" smtClean="0"/>
              <a:t>snake_case</a:t>
            </a:r>
            <a:endParaRPr lang="fr-FR" dirty="0" smtClean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46" y="2269095"/>
            <a:ext cx="6263067" cy="2138147"/>
          </a:xfrm>
        </p:spPr>
      </p:pic>
    </p:spTree>
    <p:extLst>
      <p:ext uri="{BB962C8B-B14F-4D97-AF65-F5344CB8AC3E}">
        <p14:creationId xmlns:p14="http://schemas.microsoft.com/office/powerpoint/2010/main" val="1258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435361"/>
          </a:xfrm>
        </p:spPr>
        <p:txBody>
          <a:bodyPr/>
          <a:lstStyle/>
          <a:p>
            <a:r>
              <a:rPr lang="fr-FR" dirty="0"/>
              <a:t>Ouvrir une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/>
              <a:t>Une fois le développement terminé, cette branche de </a:t>
            </a:r>
            <a:r>
              <a:rPr lang="fr-FR" dirty="0" err="1"/>
              <a:t>Feature</a:t>
            </a:r>
            <a:r>
              <a:rPr lang="fr-FR" dirty="0"/>
              <a:t> doit être relue par un autre développeur avant d’être </a:t>
            </a:r>
            <a:r>
              <a:rPr lang="fr-FR" dirty="0" err="1" smtClean="0"/>
              <a:t>mergée</a:t>
            </a:r>
            <a:r>
              <a:rPr lang="fr-FR" dirty="0" smtClean="0"/>
              <a:t> </a:t>
            </a:r>
            <a:r>
              <a:rPr lang="fr-FR" dirty="0"/>
              <a:t>par le 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/>
              <a:t>gitlab</a:t>
            </a:r>
            <a:r>
              <a:rPr lang="fr-FR" dirty="0"/>
              <a:t> sur ‘</a:t>
            </a:r>
            <a:r>
              <a:rPr lang="fr-FR" dirty="0" err="1"/>
              <a:t>develop</a:t>
            </a:r>
            <a:r>
              <a:rPr lang="fr-FR" dirty="0"/>
              <a:t>’</a:t>
            </a:r>
          </a:p>
          <a:p>
            <a:endParaRPr lang="fr-FR" dirty="0"/>
          </a:p>
          <a:p>
            <a:r>
              <a:rPr lang="fr-FR" dirty="0"/>
              <a:t>Le titre de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Client entre []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titre de </a:t>
            </a:r>
            <a:r>
              <a:rPr lang="fr-FR" dirty="0" smtClean="0"/>
              <a:t>l’issue ou </a:t>
            </a:r>
            <a:r>
              <a:rPr lang="fr-FR" dirty="0"/>
              <a:t>le besoin développé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numéro de l’issue avec un #</a:t>
            </a:r>
          </a:p>
          <a:p>
            <a:endParaRPr lang="fr-FR" dirty="0"/>
          </a:p>
          <a:p>
            <a:r>
              <a:rPr lang="fr-FR" dirty="0"/>
              <a:t>Exemple : </a:t>
            </a:r>
            <a:r>
              <a:rPr lang="fr-FR" dirty="0" smtClean="0"/>
              <a:t>[</a:t>
            </a:r>
            <a:r>
              <a:rPr lang="fr-FR" dirty="0"/>
              <a:t>SRP</a:t>
            </a:r>
            <a:r>
              <a:rPr lang="fr-FR" dirty="0" smtClean="0"/>
              <a:t>] </a:t>
            </a:r>
            <a:r>
              <a:rPr lang="fr-FR" dirty="0"/>
              <a:t>104082 - </a:t>
            </a:r>
            <a:r>
              <a:rPr lang="fr-FR" dirty="0" smtClean="0"/>
              <a:t>Suivi </a:t>
            </a:r>
            <a:r>
              <a:rPr lang="fr-FR" dirty="0"/>
              <a:t>archivage Démarche MAVIERH</a:t>
            </a:r>
            <a:r>
              <a:rPr lang="fr-FR" dirty="0" smtClean="0"/>
              <a:t> </a:t>
            </a:r>
            <a:r>
              <a:rPr lang="fr-FR" dirty="0"/>
              <a:t>(#159)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46" y="2269095"/>
            <a:ext cx="6263067" cy="2138147"/>
          </a:xfrm>
        </p:spPr>
      </p:pic>
    </p:spTree>
    <p:extLst>
      <p:ext uri="{BB962C8B-B14F-4D97-AF65-F5344CB8AC3E}">
        <p14:creationId xmlns:p14="http://schemas.microsoft.com/office/powerpoint/2010/main" val="36120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Ne pas </a:t>
            </a:r>
            <a:r>
              <a:rPr lang="fr-FR" dirty="0" err="1" smtClean="0"/>
              <a:t>merger</a:t>
            </a:r>
            <a:r>
              <a:rPr lang="fr-FR" dirty="0" smtClean="0"/>
              <a:t> les </a:t>
            </a:r>
            <a:r>
              <a:rPr lang="fr-FR" dirty="0" err="1" smtClean="0"/>
              <a:t>Features</a:t>
            </a:r>
            <a:r>
              <a:rPr lang="fr-FR" dirty="0" smtClean="0"/>
              <a:t> qui n’ont pas de date de livraison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Il n’est pas possible de </a:t>
            </a:r>
            <a:r>
              <a:rPr lang="fr-FR" dirty="0" err="1" smtClean="0"/>
              <a:t>merger</a:t>
            </a:r>
            <a:r>
              <a:rPr lang="fr-FR" dirty="0" smtClean="0"/>
              <a:t>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 un besoin qui n’a pas de date de livraison ou dont la date de livraison est pour un lot+1.</a:t>
            </a:r>
          </a:p>
          <a:p>
            <a:endParaRPr lang="fr-FR" dirty="0"/>
          </a:p>
          <a:p>
            <a:r>
              <a:rPr lang="fr-FR" dirty="0" smtClean="0"/>
              <a:t>C’est-à-dire, dans le cas d’une livraison de 8 </a:t>
            </a:r>
            <a:r>
              <a:rPr lang="fr-FR" dirty="0" err="1" smtClean="0"/>
              <a:t>Feature</a:t>
            </a:r>
            <a:r>
              <a:rPr lang="fr-FR" dirty="0" smtClean="0"/>
              <a:t> nommé ‘F for 1.2’. Tant que ces 8 </a:t>
            </a:r>
            <a:r>
              <a:rPr lang="fr-FR" dirty="0" err="1" smtClean="0"/>
              <a:t>Feature</a:t>
            </a:r>
            <a:r>
              <a:rPr lang="fr-FR" dirty="0" smtClean="0"/>
              <a:t> ‘F for 1.2’ ne sont pas terminées et </a:t>
            </a:r>
            <a:r>
              <a:rPr lang="fr-FR" dirty="0" err="1" smtClean="0"/>
              <a:t>mergées</a:t>
            </a:r>
            <a:r>
              <a:rPr lang="fr-FR" dirty="0" smtClean="0"/>
              <a:t> dans la branche ‘release’, il n’est pas possible de </a:t>
            </a:r>
            <a:r>
              <a:rPr lang="fr-FR" dirty="0" err="1" smtClean="0"/>
              <a:t>merger</a:t>
            </a:r>
            <a:r>
              <a:rPr lang="fr-FR" dirty="0" smtClean="0"/>
              <a:t> les </a:t>
            </a:r>
            <a:r>
              <a:rPr lang="fr-FR" dirty="0" err="1" smtClean="0"/>
              <a:t>features</a:t>
            </a:r>
            <a:r>
              <a:rPr lang="fr-FR" dirty="0" smtClean="0"/>
              <a:t> du prochain lot dans la branche ‘</a:t>
            </a:r>
            <a:r>
              <a:rPr lang="fr-FR" dirty="0" err="1" smtClean="0"/>
              <a:t>develop</a:t>
            </a:r>
            <a:r>
              <a:rPr lang="fr-FR" dirty="0" smtClean="0"/>
              <a:t>’, nommée ‘F for 1.3’ ci-contre.</a:t>
            </a:r>
          </a:p>
          <a:p>
            <a:endParaRPr lang="fr-FR" dirty="0"/>
          </a:p>
          <a:p>
            <a:r>
              <a:rPr lang="fr-FR" dirty="0" smtClean="0"/>
              <a:t>Le Chef de projet et Le </a:t>
            </a:r>
            <a:r>
              <a:rPr lang="fr-FR" dirty="0"/>
              <a:t>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 smtClean="0"/>
              <a:t>gitlab</a:t>
            </a:r>
            <a:r>
              <a:rPr lang="fr-FR" dirty="0" smtClean="0"/>
              <a:t> sont garants de la bonne gestion des </a:t>
            </a:r>
            <a:r>
              <a:rPr lang="fr-FR" dirty="0" err="1" smtClean="0"/>
              <a:t>merges</a:t>
            </a:r>
            <a:r>
              <a:rPr lang="fr-FR" dirty="0" smtClean="0"/>
              <a:t>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’.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46" y="2269095"/>
            <a:ext cx="6263067" cy="2138147"/>
          </a:xfrm>
        </p:spPr>
      </p:pic>
    </p:spTree>
    <p:extLst>
      <p:ext uri="{BB962C8B-B14F-4D97-AF65-F5344CB8AC3E}">
        <p14:creationId xmlns:p14="http://schemas.microsoft.com/office/powerpoint/2010/main" val="347260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Intégration continue de la branche ‘</a:t>
            </a:r>
            <a:r>
              <a:rPr lang="fr-FR" b="1" dirty="0" err="1" smtClean="0"/>
              <a:t>develop</a:t>
            </a:r>
            <a:r>
              <a:rPr lang="fr-FR" b="1" dirty="0" smtClean="0"/>
              <a:t>’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la branche ‘</a:t>
            </a:r>
            <a:r>
              <a:rPr lang="fr-FR" dirty="0" err="1" smtClean="0"/>
              <a:t>develop</a:t>
            </a:r>
            <a:r>
              <a:rPr lang="fr-FR" dirty="0" smtClean="0"/>
              <a:t>’, le </a:t>
            </a:r>
            <a:r>
              <a:rPr lang="fr-FR" dirty="0" err="1" smtClean="0"/>
              <a:t>gitlab</a:t>
            </a:r>
            <a:r>
              <a:rPr lang="fr-FR" dirty="0" smtClean="0"/>
              <a:t>-ci permet une livraison du dernier commit de la branche sur les environnements d’intégration.</a:t>
            </a:r>
          </a:p>
          <a:p>
            <a:r>
              <a:rPr lang="fr-FR" dirty="0" smtClean="0"/>
              <a:t>Sur la branche </a:t>
            </a:r>
            <a:r>
              <a:rPr lang="fr-FR" dirty="0" err="1" smtClean="0"/>
              <a:t>develop</a:t>
            </a:r>
            <a:r>
              <a:rPr lang="fr-FR" dirty="0" smtClean="0"/>
              <a:t>, aucun tag n’est possible.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608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La branche ‘Release’ de recette client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merge</a:t>
            </a:r>
            <a:r>
              <a:rPr lang="fr-FR" dirty="0" smtClean="0"/>
              <a:t> de la branche ‘</a:t>
            </a:r>
            <a:r>
              <a:rPr lang="fr-FR" dirty="0" err="1" smtClean="0"/>
              <a:t>develop</a:t>
            </a:r>
            <a:r>
              <a:rPr lang="fr-FR" dirty="0" smtClean="0"/>
              <a:t>’ dans la branche ‘release’ doit être confirmé par le chef de projet, ce </a:t>
            </a:r>
            <a:r>
              <a:rPr lang="fr-FR" dirty="0" err="1" smtClean="0"/>
              <a:t>merge</a:t>
            </a:r>
            <a:r>
              <a:rPr lang="fr-FR" dirty="0" smtClean="0"/>
              <a:t> a pour but de déployer une version du produit sur un environnement de recette client.</a:t>
            </a:r>
          </a:p>
          <a:p>
            <a:endParaRPr lang="fr-FR" dirty="0" smtClean="0"/>
          </a:p>
          <a:p>
            <a:r>
              <a:rPr lang="fr-FR" dirty="0" smtClean="0"/>
              <a:t>Tout </a:t>
            </a:r>
            <a:r>
              <a:rPr lang="fr-FR" dirty="0" err="1" smtClean="0"/>
              <a:t>merge</a:t>
            </a:r>
            <a:r>
              <a:rPr lang="fr-FR" dirty="0" smtClean="0"/>
              <a:t> de la branche ‘</a:t>
            </a:r>
            <a:r>
              <a:rPr lang="fr-FR" dirty="0" err="1" smtClean="0"/>
              <a:t>develop</a:t>
            </a:r>
            <a:r>
              <a:rPr lang="fr-FR" dirty="0" smtClean="0"/>
              <a:t>’ sur la branche ‘release’ déclenche la génération d’un tag, avec une augmentation de l’indice ‘Majeur’.</a:t>
            </a:r>
          </a:p>
          <a:p>
            <a:endParaRPr lang="fr-FR" dirty="0"/>
          </a:p>
          <a:p>
            <a:r>
              <a:rPr lang="fr-FR" dirty="0" smtClean="0"/>
              <a:t>Exemple, une fois les fonctionnalités demandées par des clients et confirmées par le chef de projet, le </a:t>
            </a:r>
            <a:r>
              <a:rPr lang="fr-FR" dirty="0" err="1" smtClean="0"/>
              <a:t>merge</a:t>
            </a:r>
            <a:r>
              <a:rPr lang="fr-FR" dirty="0" smtClean="0"/>
              <a:t> sur la branche ‘release’ de ces fonctionnalités fait passer la version 1.1.8 du produit à la 1.2.0</a:t>
            </a:r>
            <a:endParaRPr lang="fr-FR" dirty="0"/>
          </a:p>
          <a:p>
            <a:endParaRPr lang="fr-FR" b="1" u="sng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193608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Les Fixe de </a:t>
            </a:r>
            <a:r>
              <a:rPr lang="fr-FR" dirty="0" err="1" smtClean="0"/>
              <a:t>Feature</a:t>
            </a:r>
            <a:r>
              <a:rPr lang="fr-FR" dirty="0" smtClean="0"/>
              <a:t> sur la release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6"/>
            <a:ext cx="4028304" cy="570509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branches tirées à partir de la branche ‘Release’ doivent être des corrections de </a:t>
            </a:r>
            <a:r>
              <a:rPr lang="fr-FR" dirty="0" err="1" smtClean="0"/>
              <a:t>features</a:t>
            </a:r>
            <a:r>
              <a:rPr lang="fr-FR" dirty="0" smtClean="0"/>
              <a:t> ajoutées dans la branche ‘</a:t>
            </a:r>
            <a:r>
              <a:rPr lang="fr-FR" dirty="0" err="1" smtClean="0"/>
              <a:t>develop</a:t>
            </a:r>
            <a:r>
              <a:rPr lang="fr-FR" dirty="0" smtClean="0"/>
              <a:t>’. Le chef de projet doit garantir avec le client que toutes ces fonctionnalités ont été définies et ajoutées avant la mise en recette.</a:t>
            </a:r>
          </a:p>
          <a:p>
            <a:endParaRPr lang="fr-FR" dirty="0"/>
          </a:p>
          <a:p>
            <a:r>
              <a:rPr lang="fr-FR" dirty="0"/>
              <a:t>Cette </a:t>
            </a:r>
            <a:r>
              <a:rPr lang="fr-FR" dirty="0" smtClean="0"/>
              <a:t>branche de fixe de </a:t>
            </a:r>
            <a:r>
              <a:rPr lang="fr-FR" dirty="0" err="1" smtClean="0"/>
              <a:t>Feature</a:t>
            </a:r>
            <a:r>
              <a:rPr lang="fr-FR" dirty="0" smtClean="0"/>
              <a:t> sur la banche ‘Release’ doit </a:t>
            </a:r>
            <a:r>
              <a:rPr lang="fr-FR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Respecter le nommage </a:t>
            </a:r>
            <a:r>
              <a:rPr lang="fr-FR" dirty="0" err="1" smtClean="0"/>
              <a:t>snake_case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Etre reliée </a:t>
            </a:r>
            <a:r>
              <a:rPr lang="fr-FR" dirty="0"/>
              <a:t>à une issue </a:t>
            </a:r>
            <a:r>
              <a:rPr lang="fr-FR" dirty="0" err="1" smtClean="0"/>
              <a:t>gitlab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Contenir le titre de l’issue </a:t>
            </a:r>
            <a:r>
              <a:rPr lang="fr-FR" dirty="0" smtClean="0"/>
              <a:t>associée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Contenir le numéro de l’issue </a:t>
            </a:r>
            <a:r>
              <a:rPr lang="fr-FR" dirty="0" smtClean="0"/>
              <a:t>associée </a:t>
            </a:r>
            <a:r>
              <a:rPr lang="fr-FR" dirty="0"/>
              <a:t>avec un </a:t>
            </a:r>
            <a:r>
              <a:rPr lang="fr-FR" dirty="0" smtClean="0"/>
              <a:t>#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Être une correction ou une modification d’une </a:t>
            </a:r>
            <a:r>
              <a:rPr lang="fr-FR" dirty="0" err="1" smtClean="0"/>
              <a:t>Feature</a:t>
            </a:r>
            <a:r>
              <a:rPr lang="fr-FR" dirty="0" smtClean="0"/>
              <a:t> développée en amont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L’issue </a:t>
            </a:r>
            <a:r>
              <a:rPr lang="fr-FR" dirty="0" err="1" smtClean="0"/>
              <a:t>gitlab</a:t>
            </a:r>
            <a:r>
              <a:rPr lang="fr-FR" dirty="0" smtClean="0"/>
              <a:t> peut être l’issue de la </a:t>
            </a:r>
            <a:r>
              <a:rPr lang="fr-FR" dirty="0" err="1" smtClean="0"/>
              <a:t>Feature</a:t>
            </a:r>
            <a:r>
              <a:rPr lang="fr-FR" dirty="0" smtClean="0"/>
              <a:t> développée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 à jour ou une nouvelle issue dont le bug est correctement décrit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342702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Les Fixe de </a:t>
            </a:r>
            <a:r>
              <a:rPr lang="fr-FR" dirty="0" err="1" smtClean="0"/>
              <a:t>Feature</a:t>
            </a:r>
            <a:r>
              <a:rPr lang="fr-FR" dirty="0" smtClean="0"/>
              <a:t> sur la release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6"/>
            <a:ext cx="4028304" cy="5705093"/>
          </a:xfrm>
        </p:spPr>
        <p:txBody>
          <a:bodyPr>
            <a:normAutofit/>
          </a:bodyPr>
          <a:lstStyle/>
          <a:p>
            <a:r>
              <a:rPr lang="fr-FR" dirty="0" smtClean="0"/>
              <a:t>Cette </a:t>
            </a:r>
            <a:r>
              <a:rPr lang="fr-FR" dirty="0"/>
              <a:t>branche </a:t>
            </a:r>
            <a:r>
              <a:rPr lang="fr-FR" dirty="0" smtClean="0"/>
              <a:t>de fixe de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/>
              <a:t>doit être relue par un autre développeur avant d’être </a:t>
            </a:r>
            <a:r>
              <a:rPr lang="fr-FR" dirty="0" err="1" smtClean="0"/>
              <a:t>mergée</a:t>
            </a:r>
            <a:r>
              <a:rPr lang="fr-FR" dirty="0" smtClean="0"/>
              <a:t> </a:t>
            </a:r>
            <a:r>
              <a:rPr lang="fr-FR" dirty="0"/>
              <a:t>par </a:t>
            </a:r>
            <a:r>
              <a:rPr lang="fr-FR" dirty="0" smtClean="0"/>
              <a:t>ce développeur sur ‘Release’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titre de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Client entre []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dirty="0"/>
              <a:t>titre de l’issue, le contenu corrigé ou le besoin développé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numéro de l’issue avec un #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Exemple : [SRP] </a:t>
            </a:r>
            <a:r>
              <a:rPr lang="fr-FR" dirty="0" smtClean="0"/>
              <a:t>Correction des traduction sur le Suivi </a:t>
            </a:r>
            <a:r>
              <a:rPr lang="fr-FR" dirty="0"/>
              <a:t>archivage Démarche MAVIERH (#159)</a:t>
            </a:r>
          </a:p>
          <a:p>
            <a:endParaRPr lang="fr-FR" dirty="0" smtClean="0"/>
          </a:p>
          <a:p>
            <a:r>
              <a:rPr lang="fr-FR" dirty="0" smtClean="0"/>
              <a:t>Chaque </a:t>
            </a:r>
            <a:r>
              <a:rPr lang="fr-FR" dirty="0"/>
              <a:t>branche de fixe de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 smtClean="0"/>
              <a:t>mergée</a:t>
            </a:r>
            <a:r>
              <a:rPr lang="fr-FR" dirty="0" smtClean="0"/>
              <a:t> </a:t>
            </a:r>
            <a:r>
              <a:rPr lang="fr-FR" dirty="0"/>
              <a:t>sur la branche ‘Release’ doit être </a:t>
            </a:r>
            <a:r>
              <a:rPr lang="fr-FR" dirty="0" smtClean="0"/>
              <a:t>redescendue </a:t>
            </a:r>
            <a:r>
              <a:rPr lang="fr-FR" dirty="0"/>
              <a:t>via un cherry-</a:t>
            </a:r>
            <a:r>
              <a:rPr lang="fr-FR" dirty="0" err="1"/>
              <a:t>pick</a:t>
            </a:r>
            <a:r>
              <a:rPr lang="fr-FR" dirty="0"/>
              <a:t> sur la branche ‘</a:t>
            </a:r>
            <a:r>
              <a:rPr lang="fr-FR" dirty="0" err="1"/>
              <a:t>Develop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314622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>
            <a:normAutofit/>
          </a:bodyPr>
          <a:lstStyle/>
          <a:p>
            <a:r>
              <a:rPr lang="fr-FR" dirty="0" smtClean="0"/>
              <a:t>Livraison de la </a:t>
            </a:r>
            <a:r>
              <a:rPr lang="fr-FR" dirty="0"/>
              <a:t>branche ‘</a:t>
            </a:r>
            <a:r>
              <a:rPr lang="fr-FR" dirty="0" smtClean="0"/>
              <a:t>Release’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A chaque livraison de la branche ‘Release’ en recette, un nouveau tag doit être créé au préalable en incrémentant l’indice mineur du tag.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30873199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8111</TotalTime>
  <Words>1459</Words>
  <Application>Microsoft Office PowerPoint</Application>
  <PresentationFormat>Grand écran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Brin</vt:lpstr>
      <vt:lpstr>Règles de nommage </vt:lpstr>
      <vt:lpstr>Des branches de Feature à partir de develop</vt:lpstr>
      <vt:lpstr>Ouvrir une merge request</vt:lpstr>
      <vt:lpstr>Ne pas merger les Features qui n’ont pas de date de livraison</vt:lpstr>
      <vt:lpstr>Intégration continue de la branche ‘develop’</vt:lpstr>
      <vt:lpstr>La branche ‘Release’ de recette client</vt:lpstr>
      <vt:lpstr>Les Fixe de Feature sur la release</vt:lpstr>
      <vt:lpstr>Les Fixe de Feature sur la release</vt:lpstr>
      <vt:lpstr>Livraison de la branche ‘Release’</vt:lpstr>
      <vt:lpstr>Livraison de la branche ‘Release’ en production</vt:lpstr>
      <vt:lpstr>Livraison et tags</vt:lpstr>
      <vt:lpstr>Les HotFixe</vt:lpstr>
      <vt:lpstr>Cas particulier : HotFix</vt:lpstr>
      <vt:lpstr>Le GitFlow Eparapheur v3</vt:lpstr>
      <vt:lpstr>Cas particulier : revert une merge request</vt:lpstr>
      <vt:lpstr>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BAKBACHI Taoufiq</dc:creator>
  <cp:lastModifiedBy>DEBOS Jean-Philippe</cp:lastModifiedBy>
  <cp:revision>79</cp:revision>
  <dcterms:created xsi:type="dcterms:W3CDTF">2021-09-27T09:36:23Z</dcterms:created>
  <dcterms:modified xsi:type="dcterms:W3CDTF">2022-03-02T14:57:25Z</dcterms:modified>
</cp:coreProperties>
</file>