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CC59"/>
    <a:srgbClr val="484DC1"/>
    <a:srgbClr val="41A8BC"/>
    <a:srgbClr val="FFCDF9"/>
    <a:srgbClr val="DD61E3"/>
    <a:srgbClr val="9FECE2"/>
    <a:srgbClr val="294BF4"/>
    <a:srgbClr val="F98A00"/>
    <a:srgbClr val="E33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50"/>
  </p:normalViewPr>
  <p:slideViewPr>
    <p:cSldViewPr snapToGrid="0" snapToObjects="1">
      <p:cViewPr>
        <p:scale>
          <a:sx n="95" d="100"/>
          <a:sy n="95" d="100"/>
        </p:scale>
        <p:origin x="-15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741208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Espace réservé pour une image 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Off val="2019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re 1"/>
          <p:cNvSpPr txBox="1">
            <a:spLocks noGrp="1"/>
          </p:cNvSpPr>
          <p:nvPr>
            <p:ph type="ctrTitle"/>
          </p:nvPr>
        </p:nvSpPr>
        <p:spPr>
          <a:xfrm>
            <a:off x="647700" y="1109662"/>
            <a:ext cx="9144000" cy="2387601"/>
          </a:xfrm>
          <a:prstGeom prst="rect">
            <a:avLst/>
          </a:prstGeom>
        </p:spPr>
        <p:txBody>
          <a:bodyPr/>
          <a:lstStyle>
            <a:lvl1pPr>
              <a:defRPr sz="113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SITE WEB</a:t>
            </a:r>
          </a:p>
        </p:txBody>
      </p:sp>
      <p:sp>
        <p:nvSpPr>
          <p:cNvPr id="113" name="Sous-titre 2"/>
          <p:cNvSpPr txBox="1">
            <a:spLocks noGrp="1"/>
          </p:cNvSpPr>
          <p:nvPr>
            <p:ph type="subTitle" sz="quarter" idx="1"/>
          </p:nvPr>
        </p:nvSpPr>
        <p:spPr>
          <a:xfrm>
            <a:off x="647700" y="3373437"/>
            <a:ext cx="9144000" cy="1655762"/>
          </a:xfrm>
          <a:prstGeom prst="rect">
            <a:avLst/>
          </a:prstGeom>
        </p:spPr>
        <p:txBody>
          <a:bodyPr/>
          <a:lstStyle>
            <a:lvl1pPr>
              <a:defRPr sz="5000" b="1">
                <a:solidFill>
                  <a:srgbClr val="941100"/>
                </a:solidFill>
              </a:defRPr>
            </a:lvl1pPr>
          </a:lstStyle>
          <a:p>
            <a:r>
              <a:t>DETAIL DU HTML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itre 1"/>
          <p:cNvSpPr txBox="1">
            <a:spLocks noGrp="1"/>
          </p:cNvSpPr>
          <p:nvPr>
            <p:ph type="title"/>
          </p:nvPr>
        </p:nvSpPr>
        <p:spPr>
          <a:xfrm>
            <a:off x="838200" y="323655"/>
            <a:ext cx="10515601" cy="1325564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EXEMPLE DE PAGE</a:t>
            </a:r>
          </a:p>
        </p:txBody>
      </p:sp>
      <p:pic>
        <p:nvPicPr>
          <p:cNvPr id="207" name="Espace réservé du contenu 3" descr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508" y="2341686"/>
            <a:ext cx="7508087" cy="3276835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Titre de la page"/>
          <p:cNvSpPr txBox="1"/>
          <p:nvPr/>
        </p:nvSpPr>
        <p:spPr>
          <a:xfrm>
            <a:off x="1472597" y="1698885"/>
            <a:ext cx="1729790" cy="358141"/>
          </a:xfrm>
          <a:prstGeom prst="rect">
            <a:avLst/>
          </a:prstGeom>
          <a:solidFill>
            <a:srgbClr val="FF2600">
              <a:alpha val="60193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Titre de la page</a:t>
            </a:r>
          </a:p>
        </p:txBody>
      </p:sp>
      <p:sp>
        <p:nvSpPr>
          <p:cNvPr id="209" name="Sous-titre de la page"/>
          <p:cNvSpPr txBox="1"/>
          <p:nvPr/>
        </p:nvSpPr>
        <p:spPr>
          <a:xfrm>
            <a:off x="4980404" y="1698885"/>
            <a:ext cx="2231192" cy="358141"/>
          </a:xfrm>
          <a:prstGeom prst="rect">
            <a:avLst/>
          </a:prstGeom>
          <a:solidFill>
            <a:srgbClr val="FF9300">
              <a:alpha val="8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Sous-titre de la page</a:t>
            </a:r>
          </a:p>
        </p:txBody>
      </p:sp>
      <p:sp>
        <p:nvSpPr>
          <p:cNvPr id="210" name="Container de…"/>
          <p:cNvSpPr txBox="1"/>
          <p:nvPr/>
        </p:nvSpPr>
        <p:spPr>
          <a:xfrm>
            <a:off x="7679182" y="1425276"/>
            <a:ext cx="1561466" cy="624841"/>
          </a:xfrm>
          <a:prstGeom prst="rect">
            <a:avLst/>
          </a:prstGeom>
          <a:solidFill>
            <a:srgbClr val="FF40FF">
              <a:alpha val="5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Container de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texte + image</a:t>
            </a:r>
          </a:p>
        </p:txBody>
      </p:sp>
      <p:sp>
        <p:nvSpPr>
          <p:cNvPr id="211" name="Image avec description"/>
          <p:cNvSpPr txBox="1"/>
          <p:nvPr/>
        </p:nvSpPr>
        <p:spPr>
          <a:xfrm>
            <a:off x="9393250" y="2595347"/>
            <a:ext cx="2467271" cy="358141"/>
          </a:xfrm>
          <a:prstGeom prst="rect">
            <a:avLst/>
          </a:prstGeom>
          <a:solidFill>
            <a:srgbClr val="009193">
              <a:alpha val="66754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Image avec description</a:t>
            </a:r>
          </a:p>
        </p:txBody>
      </p:sp>
      <p:sp>
        <p:nvSpPr>
          <p:cNvPr id="212" name="Texte de la sous-partie"/>
          <p:cNvSpPr txBox="1"/>
          <p:nvPr/>
        </p:nvSpPr>
        <p:spPr>
          <a:xfrm>
            <a:off x="8950909" y="3899617"/>
            <a:ext cx="2442492" cy="358141"/>
          </a:xfrm>
          <a:prstGeom prst="rect">
            <a:avLst/>
          </a:prstGeom>
          <a:solidFill>
            <a:srgbClr val="531B93">
              <a:alpha val="68907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Texte de la sous-partie</a:t>
            </a:r>
          </a:p>
        </p:txBody>
      </p:sp>
      <p:sp>
        <p:nvSpPr>
          <p:cNvPr id="213" name="Deuxième sous…"/>
          <p:cNvSpPr txBox="1"/>
          <p:nvPr/>
        </p:nvSpPr>
        <p:spPr>
          <a:xfrm>
            <a:off x="34991" y="3222283"/>
            <a:ext cx="1854025" cy="624841"/>
          </a:xfrm>
          <a:prstGeom prst="rect">
            <a:avLst/>
          </a:prstGeom>
          <a:solidFill>
            <a:srgbClr val="FFD47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Deuxième sous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partie de la page</a:t>
            </a:r>
          </a:p>
        </p:txBody>
      </p:sp>
      <p:sp>
        <p:nvSpPr>
          <p:cNvPr id="220" name="Connection Line"/>
          <p:cNvSpPr/>
          <p:nvPr/>
        </p:nvSpPr>
        <p:spPr>
          <a:xfrm>
            <a:off x="3240289" y="1951245"/>
            <a:ext cx="697872" cy="4839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3" h="19796" extrusionOk="0">
                <a:moveTo>
                  <a:pt x="0" y="431"/>
                </a:moveTo>
                <a:cubicBezTo>
                  <a:pt x="14478" y="-1804"/>
                  <a:pt x="21600" y="4651"/>
                  <a:pt x="21367" y="19796"/>
                </a:cubicBezTo>
              </a:path>
            </a:pathLst>
          </a:custGeom>
          <a:ln w="38100">
            <a:solidFill>
              <a:srgbClr val="FF2600">
                <a:alpha val="60000"/>
              </a:srgbClr>
            </a:solidFill>
            <a:miter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15" name="Line"/>
          <p:cNvSpPr/>
          <p:nvPr/>
        </p:nvSpPr>
        <p:spPr>
          <a:xfrm flipV="1">
            <a:off x="4670170" y="2098030"/>
            <a:ext cx="827902" cy="827902"/>
          </a:xfrm>
          <a:prstGeom prst="line">
            <a:avLst/>
          </a:prstGeom>
          <a:ln w="38100">
            <a:solidFill>
              <a:srgbClr val="FF9300">
                <a:alpha val="80000"/>
              </a:srgbClr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6" name="Line"/>
          <p:cNvSpPr/>
          <p:nvPr/>
        </p:nvSpPr>
        <p:spPr>
          <a:xfrm flipV="1">
            <a:off x="5133893" y="2112768"/>
            <a:ext cx="2841813" cy="1128397"/>
          </a:xfrm>
          <a:prstGeom prst="line">
            <a:avLst/>
          </a:prstGeom>
          <a:ln w="38100">
            <a:solidFill>
              <a:srgbClr val="FF40FF">
                <a:alpha val="50000"/>
              </a:srgbClr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7" name="Line"/>
          <p:cNvSpPr/>
          <p:nvPr/>
        </p:nvSpPr>
        <p:spPr>
          <a:xfrm flipV="1">
            <a:off x="7590624" y="2833265"/>
            <a:ext cx="1738581" cy="478231"/>
          </a:xfrm>
          <a:prstGeom prst="line">
            <a:avLst/>
          </a:prstGeom>
          <a:ln w="38100">
            <a:solidFill>
              <a:srgbClr val="009193">
                <a:alpha val="77325"/>
              </a:srgbClr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8" name="Line"/>
          <p:cNvSpPr/>
          <p:nvPr/>
        </p:nvSpPr>
        <p:spPr>
          <a:xfrm>
            <a:off x="7059531" y="3710914"/>
            <a:ext cx="1851288" cy="415931"/>
          </a:xfrm>
          <a:prstGeom prst="line">
            <a:avLst/>
          </a:prstGeom>
          <a:ln w="38100">
            <a:solidFill>
              <a:srgbClr val="531B93">
                <a:alpha val="70328"/>
              </a:srgbClr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9" name="Line"/>
          <p:cNvSpPr/>
          <p:nvPr/>
        </p:nvSpPr>
        <p:spPr>
          <a:xfrm flipH="1" flipV="1">
            <a:off x="1473025" y="3975919"/>
            <a:ext cx="1069626" cy="443865"/>
          </a:xfrm>
          <a:prstGeom prst="line">
            <a:avLst/>
          </a:prstGeom>
          <a:ln w="38100">
            <a:solidFill>
              <a:srgbClr val="FFD479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5E7CF9-71A7-4E49-9795-A5E990F5EF24}"/>
              </a:ext>
            </a:extLst>
          </p:cNvPr>
          <p:cNvSpPr txBox="1"/>
          <p:nvPr/>
        </p:nvSpPr>
        <p:spPr>
          <a:xfrm>
            <a:off x="596899" y="1738840"/>
            <a:ext cx="2803918" cy="954105"/>
          </a:xfrm>
          <a:prstGeom prst="rect">
            <a:avLst/>
          </a:prstGeom>
          <a:solidFill>
            <a:srgbClr val="484DC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HTML (Hypertext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Markup Language)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CE50DAD-0764-8B49-A8DC-BBBE1B9EC4BA}"/>
              </a:ext>
            </a:extLst>
          </p:cNvPr>
          <p:cNvSpPr txBox="1"/>
          <p:nvPr/>
        </p:nvSpPr>
        <p:spPr>
          <a:xfrm>
            <a:off x="4991300" y="1756453"/>
            <a:ext cx="2328862" cy="954105"/>
          </a:xfrm>
          <a:prstGeom prst="rect">
            <a:avLst/>
          </a:prstGeom>
          <a:solidFill>
            <a:srgbClr val="41A8B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CSS (Cascading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Style Sheets)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94C9138-A60C-2D4C-8517-E9EB89A74A43}"/>
              </a:ext>
            </a:extLst>
          </p:cNvPr>
          <p:cNvSpPr txBox="1"/>
          <p:nvPr/>
        </p:nvSpPr>
        <p:spPr>
          <a:xfrm>
            <a:off x="9396417" y="1738840"/>
            <a:ext cx="1575196" cy="523218"/>
          </a:xfrm>
          <a:prstGeom prst="rect">
            <a:avLst/>
          </a:prstGeom>
          <a:solidFill>
            <a:srgbClr val="8FCC5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JavaScript</a:t>
            </a:r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xmlns="" id="{DCC1DB23-1D49-B84E-914D-BBA82ABC82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84272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LES LANGUAGES DU SITE</a:t>
            </a:r>
            <a:endParaRPr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8BD34CD-D11F-E244-AF11-4DC0E68CA0C8}"/>
              </a:ext>
            </a:extLst>
          </p:cNvPr>
          <p:cNvSpPr txBox="1"/>
          <p:nvPr/>
        </p:nvSpPr>
        <p:spPr>
          <a:xfrm>
            <a:off x="4912712" y="3245963"/>
            <a:ext cx="2657475" cy="923328"/>
          </a:xfrm>
          <a:prstGeom prst="rect">
            <a:avLst/>
          </a:prstGeom>
          <a:solidFill>
            <a:srgbClr val="41A8BC">
              <a:alpha val="67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language </a:t>
            </a:r>
            <a:r>
              <a:rPr lang="en-GB" dirty="0">
                <a:solidFill>
                  <a:schemeClr val="bg1"/>
                </a:solidFill>
              </a:rPr>
              <a:t>de styles </a:t>
            </a:r>
            <a:r>
              <a:rPr lang="en-GB" dirty="0" err="1">
                <a:solidFill>
                  <a:schemeClr val="bg1"/>
                </a:solidFill>
              </a:rPr>
              <a:t>incorporé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dans doc HTML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BA85822-C6A9-1144-A8E4-440E8EBDF7E1}"/>
              </a:ext>
            </a:extLst>
          </p:cNvPr>
          <p:cNvSpPr txBox="1"/>
          <p:nvPr/>
        </p:nvSpPr>
        <p:spPr>
          <a:xfrm>
            <a:off x="5162746" y="4320272"/>
            <a:ext cx="2085976" cy="1477325"/>
          </a:xfrm>
          <a:prstGeom prst="rect">
            <a:avLst/>
          </a:prstGeom>
          <a:solidFill>
            <a:srgbClr val="41A8BC">
              <a:alpha val="67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permet</a:t>
            </a:r>
            <a:r>
              <a:rPr lang="en-GB" dirty="0">
                <a:solidFill>
                  <a:schemeClr val="bg1"/>
                </a:solidFill>
              </a:rPr>
              <a:t> de modifier </a:t>
            </a:r>
            <a:r>
              <a:rPr lang="en-GB" dirty="0" err="1">
                <a:solidFill>
                  <a:schemeClr val="bg1"/>
                </a:solidFill>
              </a:rPr>
              <a:t>l’apparence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nos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contenus</a:t>
            </a:r>
            <a:r>
              <a:rPr lang="en-GB" dirty="0">
                <a:solidFill>
                  <a:schemeClr val="bg1"/>
                </a:solidFill>
              </a:rPr>
              <a:t> HTML et </a:t>
            </a:r>
            <a:r>
              <a:rPr lang="en-GB" dirty="0" err="1">
                <a:solidFill>
                  <a:schemeClr val="bg1"/>
                </a:solidFill>
              </a:rPr>
              <a:t>donc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nos</a:t>
            </a:r>
            <a:r>
              <a:rPr lang="en-GB" dirty="0">
                <a:solidFill>
                  <a:schemeClr val="bg1"/>
                </a:solidFill>
              </a:rPr>
              <a:t> pages web.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2AB1F2C-3831-614A-B9BB-F36B6B9E035D}"/>
              </a:ext>
            </a:extLst>
          </p:cNvPr>
          <p:cNvSpPr txBox="1"/>
          <p:nvPr/>
        </p:nvSpPr>
        <p:spPr>
          <a:xfrm>
            <a:off x="440128" y="3128621"/>
            <a:ext cx="2960689" cy="646329"/>
          </a:xfrm>
          <a:prstGeom prst="rect">
            <a:avLst/>
          </a:prstGeom>
          <a:solidFill>
            <a:srgbClr val="484DC1">
              <a:alpha val="67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language </a:t>
            </a:r>
            <a:r>
              <a:rPr lang="en-GB" dirty="0">
                <a:solidFill>
                  <a:schemeClr val="bg1"/>
                </a:solidFill>
              </a:rPr>
              <a:t>de </a:t>
            </a:r>
            <a:r>
              <a:rPr lang="en-GB" dirty="0" err="1" smtClean="0">
                <a:solidFill>
                  <a:schemeClr val="bg1"/>
                </a:solidFill>
              </a:rPr>
              <a:t>balises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qui </a:t>
            </a:r>
            <a:r>
              <a:rPr lang="en-GB" dirty="0" err="1">
                <a:solidFill>
                  <a:schemeClr val="bg1"/>
                </a:solidFill>
              </a:rPr>
              <a:t>définit</a:t>
            </a:r>
            <a:r>
              <a:rPr lang="en-GB" dirty="0">
                <a:solidFill>
                  <a:schemeClr val="bg1"/>
                </a:solidFill>
              </a:rPr>
              <a:t> la structure du </a:t>
            </a:r>
            <a:r>
              <a:rPr lang="en-GB" dirty="0" err="1">
                <a:solidFill>
                  <a:schemeClr val="bg1"/>
                </a:solidFill>
              </a:rPr>
              <a:t>contenu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02EEAD7-D135-C146-93B6-5300E8D68BEF}"/>
              </a:ext>
            </a:extLst>
          </p:cNvPr>
          <p:cNvSpPr txBox="1"/>
          <p:nvPr/>
        </p:nvSpPr>
        <p:spPr>
          <a:xfrm>
            <a:off x="596899" y="4103728"/>
            <a:ext cx="2446339" cy="2031322"/>
          </a:xfrm>
          <a:prstGeom prst="rect">
            <a:avLst/>
          </a:prstGeom>
          <a:solidFill>
            <a:srgbClr val="484DC1">
              <a:alpha val="67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permet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d’indiquer</a:t>
            </a:r>
            <a:r>
              <a:rPr lang="en-GB" dirty="0">
                <a:solidFill>
                  <a:schemeClr val="bg1"/>
                </a:solidFill>
              </a:rPr>
              <a:t> au </a:t>
            </a:r>
            <a:r>
              <a:rPr lang="en-GB" dirty="0" err="1">
                <a:solidFill>
                  <a:schemeClr val="bg1"/>
                </a:solidFill>
              </a:rPr>
              <a:t>navigateur</a:t>
            </a:r>
            <a:r>
              <a:rPr lang="en-GB" dirty="0">
                <a:solidFill>
                  <a:schemeClr val="bg1"/>
                </a:solidFill>
              </a:rPr>
              <a:t> la nature du </a:t>
            </a:r>
            <a:r>
              <a:rPr lang="en-GB" dirty="0" err="1">
                <a:solidFill>
                  <a:schemeClr val="bg1"/>
                </a:solidFill>
              </a:rPr>
              <a:t>contenu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GB" dirty="0" err="1">
                <a:solidFill>
                  <a:schemeClr val="bg1"/>
                </a:solidFill>
              </a:rPr>
              <a:t>navigateur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ensuite</a:t>
            </a:r>
            <a:r>
              <a:rPr lang="en-GB" dirty="0">
                <a:solidFill>
                  <a:schemeClr val="bg1"/>
                </a:solidFill>
              </a:rPr>
              <a:t> se baser sur </a:t>
            </a:r>
            <a:r>
              <a:rPr lang="en-GB" dirty="0" err="1">
                <a:solidFill>
                  <a:schemeClr val="bg1"/>
                </a:solidFill>
              </a:rPr>
              <a:t>ces</a:t>
            </a:r>
            <a:r>
              <a:rPr lang="en-GB" dirty="0">
                <a:solidFill>
                  <a:schemeClr val="bg1"/>
                </a:solidFill>
              </a:rPr>
              <a:t> indications pour </a:t>
            </a:r>
            <a:r>
              <a:rPr lang="en-GB" dirty="0" err="1">
                <a:solidFill>
                  <a:schemeClr val="bg1"/>
                </a:solidFill>
              </a:rPr>
              <a:t>afficher</a:t>
            </a:r>
            <a:r>
              <a:rPr lang="en-GB" dirty="0">
                <a:solidFill>
                  <a:schemeClr val="bg1"/>
                </a:solidFill>
              </a:rPr>
              <a:t> les </a:t>
            </a:r>
            <a:r>
              <a:rPr lang="en-GB" dirty="0" err="1">
                <a:solidFill>
                  <a:schemeClr val="bg1"/>
                </a:solidFill>
              </a:rPr>
              <a:t>contenus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83ED6C83-238C-1D48-8636-75F7B60ED65A}"/>
              </a:ext>
            </a:extLst>
          </p:cNvPr>
          <p:cNvSpPr/>
          <p:nvPr/>
        </p:nvSpPr>
        <p:spPr>
          <a:xfrm>
            <a:off x="8906471" y="2922797"/>
            <a:ext cx="2803918" cy="923330"/>
          </a:xfrm>
          <a:prstGeom prst="rect">
            <a:avLst/>
          </a:prstGeom>
          <a:solidFill>
            <a:srgbClr val="8FCC59">
              <a:alpha val="67000"/>
            </a:srgbClr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language </a:t>
            </a:r>
            <a:r>
              <a:rPr lang="en-GB" dirty="0">
                <a:solidFill>
                  <a:schemeClr val="bg1"/>
                </a:solidFill>
              </a:rPr>
              <a:t>de </a:t>
            </a:r>
            <a:r>
              <a:rPr lang="en-GB" dirty="0" smtClean="0">
                <a:solidFill>
                  <a:schemeClr val="bg1"/>
                </a:solidFill>
              </a:rPr>
              <a:t>scripts </a:t>
            </a:r>
            <a:r>
              <a:rPr lang="en-GB" dirty="0" err="1">
                <a:solidFill>
                  <a:schemeClr val="bg1"/>
                </a:solidFill>
              </a:rPr>
              <a:t>incorporé</a:t>
            </a:r>
            <a:r>
              <a:rPr lang="en-GB" dirty="0">
                <a:solidFill>
                  <a:schemeClr val="bg1"/>
                </a:solidFill>
              </a:rPr>
              <a:t> dans un document HTML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9E93936-9851-8B4A-8B09-DB28165BA215}"/>
              </a:ext>
            </a:extLst>
          </p:cNvPr>
          <p:cNvSpPr txBox="1"/>
          <p:nvPr/>
        </p:nvSpPr>
        <p:spPr>
          <a:xfrm>
            <a:off x="8801098" y="4043272"/>
            <a:ext cx="3014663" cy="2031323"/>
          </a:xfrm>
          <a:prstGeom prst="rect">
            <a:avLst/>
          </a:prstGeom>
          <a:solidFill>
            <a:srgbClr val="8FCC59">
              <a:alpha val="67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langage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programmation</a:t>
            </a:r>
            <a:r>
              <a:rPr lang="en-GB" dirty="0">
                <a:solidFill>
                  <a:schemeClr val="bg1"/>
                </a:solidFill>
              </a:rPr>
              <a:t> qui </a:t>
            </a:r>
            <a:r>
              <a:rPr lang="en-GB" dirty="0" err="1">
                <a:solidFill>
                  <a:schemeClr val="bg1"/>
                </a:solidFill>
              </a:rPr>
              <a:t>permet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d'apporter</a:t>
            </a:r>
            <a:r>
              <a:rPr lang="en-GB" dirty="0">
                <a:solidFill>
                  <a:schemeClr val="bg1"/>
                </a:solidFill>
              </a:rPr>
              <a:t> des </a:t>
            </a:r>
            <a:r>
              <a:rPr lang="en-GB" dirty="0" err="1">
                <a:solidFill>
                  <a:schemeClr val="bg1"/>
                </a:solidFill>
              </a:rPr>
              <a:t>améliorations</a:t>
            </a:r>
            <a:r>
              <a:rPr lang="en-GB" dirty="0">
                <a:solidFill>
                  <a:schemeClr val="bg1"/>
                </a:solidFill>
              </a:rPr>
              <a:t> au </a:t>
            </a:r>
            <a:r>
              <a:rPr lang="en-GB" dirty="0" err="1">
                <a:solidFill>
                  <a:schemeClr val="bg1"/>
                </a:solidFill>
              </a:rPr>
              <a:t>langage</a:t>
            </a:r>
            <a:r>
              <a:rPr lang="en-GB" dirty="0">
                <a:solidFill>
                  <a:schemeClr val="bg1"/>
                </a:solidFill>
              </a:rPr>
              <a:t> HTML </a:t>
            </a:r>
            <a:r>
              <a:rPr lang="en-GB" dirty="0" err="1">
                <a:solidFill>
                  <a:schemeClr val="bg1"/>
                </a:solidFill>
              </a:rPr>
              <a:t>en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permettant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d'exécuter</a:t>
            </a:r>
            <a:r>
              <a:rPr lang="en-GB" dirty="0">
                <a:solidFill>
                  <a:schemeClr val="bg1"/>
                </a:solidFill>
              </a:rPr>
              <a:t> des </a:t>
            </a:r>
            <a:r>
              <a:rPr lang="en-GB" dirty="0" err="1">
                <a:solidFill>
                  <a:schemeClr val="bg1"/>
                </a:solidFill>
              </a:rPr>
              <a:t>commandes</a:t>
            </a:r>
            <a:r>
              <a:rPr lang="en-GB" dirty="0">
                <a:solidFill>
                  <a:schemeClr val="bg1"/>
                </a:solidFill>
              </a:rPr>
              <a:t> au </a:t>
            </a:r>
            <a:r>
              <a:rPr lang="en-GB" dirty="0" err="1">
                <a:solidFill>
                  <a:schemeClr val="bg1"/>
                </a:solidFill>
              </a:rPr>
              <a:t>niveau</a:t>
            </a:r>
            <a:r>
              <a:rPr lang="en-GB" dirty="0">
                <a:solidFill>
                  <a:schemeClr val="bg1"/>
                </a:solidFill>
              </a:rPr>
              <a:t> du </a:t>
            </a:r>
            <a:r>
              <a:rPr lang="en-GB" dirty="0" err="1">
                <a:solidFill>
                  <a:schemeClr val="bg1"/>
                </a:solidFill>
              </a:rPr>
              <a:t>navigateur</a:t>
            </a:r>
            <a:r>
              <a:rPr lang="en-GB" dirty="0">
                <a:solidFill>
                  <a:schemeClr val="bg1"/>
                </a:solidFill>
              </a:rPr>
              <a:t> et non du </a:t>
            </a:r>
            <a:r>
              <a:rPr lang="en-GB" dirty="0" err="1">
                <a:solidFill>
                  <a:schemeClr val="bg1"/>
                </a:solidFill>
              </a:rPr>
              <a:t>serveur</a:t>
            </a:r>
            <a:r>
              <a:rPr lang="en-GB" dirty="0">
                <a:solidFill>
                  <a:schemeClr val="bg1"/>
                </a:solidFill>
              </a:rPr>
              <a:t> web</a:t>
            </a:r>
            <a:r>
              <a:rPr lang="en-GB" dirty="0">
                <a:solidFill>
                  <a:srgbClr val="303030"/>
                </a:solidFill>
                <a:latin typeface="Roboto"/>
              </a:rPr>
              <a:t>.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809094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0E3F2D-6A64-E148-8CF9-36CA33E1F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856" y="138346"/>
            <a:ext cx="10515600" cy="1325563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dirty="0"/>
              <a:t>CONSTITUTION DU SITE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1126477-8F34-814B-9A73-98A714B80925}"/>
              </a:ext>
            </a:extLst>
          </p:cNvPr>
          <p:cNvSpPr txBox="1"/>
          <p:nvPr/>
        </p:nvSpPr>
        <p:spPr>
          <a:xfrm>
            <a:off x="5342336" y="1539710"/>
            <a:ext cx="1251346" cy="461663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Serveur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1806403-5800-6C44-9339-2822595C6DA6}"/>
              </a:ext>
            </a:extLst>
          </p:cNvPr>
          <p:cNvSpPr txBox="1"/>
          <p:nvPr/>
        </p:nvSpPr>
        <p:spPr>
          <a:xfrm>
            <a:off x="7033171" y="5318290"/>
            <a:ext cx="1843087" cy="400108"/>
          </a:xfrm>
          <a:prstGeom prst="rect">
            <a:avLst/>
          </a:prstGeom>
          <a:solidFill>
            <a:srgbClr val="41A8B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bg1"/>
                </a:solidFill>
              </a:rPr>
              <a:t>Page 3 : Food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E7263DA-5DF4-234C-BCCC-E40458B86212}"/>
              </a:ext>
            </a:extLst>
          </p:cNvPr>
          <p:cNvSpPr txBox="1"/>
          <p:nvPr/>
        </p:nvSpPr>
        <p:spPr>
          <a:xfrm>
            <a:off x="3953476" y="5305098"/>
            <a:ext cx="2094904" cy="400108"/>
          </a:xfrm>
          <a:prstGeom prst="rect">
            <a:avLst/>
          </a:prstGeom>
          <a:solidFill>
            <a:srgbClr val="41A8B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bg1"/>
                </a:solidFill>
              </a:rPr>
              <a:t>Page 2 : Museums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964E9E9-CA88-E041-A7C9-A157648D03DF}"/>
              </a:ext>
            </a:extLst>
          </p:cNvPr>
          <p:cNvSpPr txBox="1"/>
          <p:nvPr/>
        </p:nvSpPr>
        <p:spPr>
          <a:xfrm>
            <a:off x="276523" y="5318290"/>
            <a:ext cx="2237181" cy="400108"/>
          </a:xfrm>
          <a:prstGeom prst="rect">
            <a:avLst/>
          </a:prstGeom>
          <a:solidFill>
            <a:srgbClr val="41A8B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Page 1 : Monuments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D29B871-D16B-BC44-A785-0C932AC16B71}"/>
              </a:ext>
            </a:extLst>
          </p:cNvPr>
          <p:cNvSpPr txBox="1"/>
          <p:nvPr/>
        </p:nvSpPr>
        <p:spPr>
          <a:xfrm>
            <a:off x="9678296" y="5318290"/>
            <a:ext cx="2237181" cy="400108"/>
          </a:xfrm>
          <a:prstGeom prst="rect">
            <a:avLst/>
          </a:prstGeom>
          <a:solidFill>
            <a:srgbClr val="41A8B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bg1"/>
                </a:solidFill>
              </a:rPr>
              <a:t>Page 4 : Geography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D147AC92-BFCC-934F-BE1D-BEB4656F6E0B}"/>
              </a:ext>
            </a:extLst>
          </p:cNvPr>
          <p:cNvCxnSpPr/>
          <p:nvPr/>
        </p:nvCxnSpPr>
        <p:spPr>
          <a:xfrm>
            <a:off x="1302543" y="4945421"/>
            <a:ext cx="9586913" cy="0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88614B9-8A2A-5C48-9DCB-C95952839ADB}"/>
              </a:ext>
            </a:extLst>
          </p:cNvPr>
          <p:cNvCxnSpPr>
            <a:cxnSpLocks/>
          </p:cNvCxnSpPr>
          <p:nvPr/>
        </p:nvCxnSpPr>
        <p:spPr>
          <a:xfrm>
            <a:off x="1302543" y="4944869"/>
            <a:ext cx="0" cy="373421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6652387-AB46-944A-8631-87CE613E1025}"/>
              </a:ext>
            </a:extLst>
          </p:cNvPr>
          <p:cNvCxnSpPr>
            <a:cxnSpLocks/>
          </p:cNvCxnSpPr>
          <p:nvPr/>
        </p:nvCxnSpPr>
        <p:spPr>
          <a:xfrm>
            <a:off x="5138737" y="4931677"/>
            <a:ext cx="0" cy="373421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E60527E-F906-1548-9364-D621F391444B}"/>
              </a:ext>
            </a:extLst>
          </p:cNvPr>
          <p:cNvCxnSpPr>
            <a:cxnSpLocks/>
          </p:cNvCxnSpPr>
          <p:nvPr/>
        </p:nvCxnSpPr>
        <p:spPr>
          <a:xfrm>
            <a:off x="7949654" y="4944868"/>
            <a:ext cx="0" cy="373421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5B267B1F-E2DA-4F47-97D2-2422A8535789}"/>
              </a:ext>
            </a:extLst>
          </p:cNvPr>
          <p:cNvCxnSpPr>
            <a:cxnSpLocks/>
          </p:cNvCxnSpPr>
          <p:nvPr/>
        </p:nvCxnSpPr>
        <p:spPr>
          <a:xfrm>
            <a:off x="10889456" y="4944869"/>
            <a:ext cx="0" cy="373421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0B9CC86D-40BE-A246-A5F8-0494E4EB77CB}"/>
              </a:ext>
            </a:extLst>
          </p:cNvPr>
          <p:cNvCxnSpPr>
            <a:cxnSpLocks/>
          </p:cNvCxnSpPr>
          <p:nvPr/>
        </p:nvCxnSpPr>
        <p:spPr>
          <a:xfrm>
            <a:off x="5968009" y="2001373"/>
            <a:ext cx="0" cy="341777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38485E4-59DA-6742-9F4C-71AD8B6F478B}"/>
              </a:ext>
            </a:extLst>
          </p:cNvPr>
          <p:cNvSpPr txBox="1"/>
          <p:nvPr/>
        </p:nvSpPr>
        <p:spPr>
          <a:xfrm>
            <a:off x="5452617" y="2313500"/>
            <a:ext cx="1030784" cy="461663"/>
          </a:xfrm>
          <a:prstGeom prst="rect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WWW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8F6E7D6-4212-274E-8934-E5567C3A1ACF}"/>
              </a:ext>
            </a:extLst>
          </p:cNvPr>
          <p:cNvSpPr txBox="1"/>
          <p:nvPr/>
        </p:nvSpPr>
        <p:spPr>
          <a:xfrm>
            <a:off x="619586" y="3318025"/>
            <a:ext cx="1175439" cy="400108"/>
          </a:xfrm>
          <a:prstGeom prst="rect">
            <a:avLst/>
          </a:prstGeom>
          <a:solidFill>
            <a:srgbClr val="484DC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JavaScript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4657C5E-E1EC-5840-B7F3-D9F6B13AAB79}"/>
              </a:ext>
            </a:extLst>
          </p:cNvPr>
          <p:cNvSpPr txBox="1"/>
          <p:nvPr/>
        </p:nvSpPr>
        <p:spPr>
          <a:xfrm>
            <a:off x="3930616" y="3322883"/>
            <a:ext cx="589652" cy="400108"/>
          </a:xfrm>
          <a:prstGeom prst="rect">
            <a:avLst/>
          </a:prstGeom>
          <a:solidFill>
            <a:srgbClr val="484DC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IMG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DA1997F-FF9E-7442-A420-95B8AD00804A}"/>
              </a:ext>
            </a:extLst>
          </p:cNvPr>
          <p:cNvSpPr txBox="1"/>
          <p:nvPr/>
        </p:nvSpPr>
        <p:spPr>
          <a:xfrm>
            <a:off x="6609994" y="3316008"/>
            <a:ext cx="699188" cy="400108"/>
          </a:xfrm>
          <a:prstGeom prst="rect">
            <a:avLst/>
          </a:prstGeom>
          <a:solidFill>
            <a:srgbClr val="484DC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HTML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A0705D1-359D-6A44-A872-A9D4DD5D92A6}"/>
              </a:ext>
            </a:extLst>
          </p:cNvPr>
          <p:cNvSpPr txBox="1"/>
          <p:nvPr/>
        </p:nvSpPr>
        <p:spPr>
          <a:xfrm>
            <a:off x="10602220" y="3320043"/>
            <a:ext cx="574472" cy="400108"/>
          </a:xfrm>
          <a:prstGeom prst="rect">
            <a:avLst/>
          </a:prstGeom>
          <a:solidFill>
            <a:srgbClr val="484DC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CSS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D0AA47F4-D160-A34B-972D-D11293A61924}"/>
              </a:ext>
            </a:extLst>
          </p:cNvPr>
          <p:cNvCxnSpPr>
            <a:cxnSpLocks/>
          </p:cNvCxnSpPr>
          <p:nvPr/>
        </p:nvCxnSpPr>
        <p:spPr>
          <a:xfrm>
            <a:off x="1207305" y="3100896"/>
            <a:ext cx="9682151" cy="0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D526784A-C3ED-A242-940E-0AFD9F3C672D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207305" y="3100896"/>
            <a:ext cx="1" cy="217129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E4DA973A-3338-8443-A756-8152F7BE5A29}"/>
              </a:ext>
            </a:extLst>
          </p:cNvPr>
          <p:cNvCxnSpPr>
            <a:cxnSpLocks/>
          </p:cNvCxnSpPr>
          <p:nvPr/>
        </p:nvCxnSpPr>
        <p:spPr>
          <a:xfrm>
            <a:off x="4257682" y="3091525"/>
            <a:ext cx="1" cy="217129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A29E29C1-CEB2-5D4F-B9E1-7F1ACCAE9B56}"/>
              </a:ext>
            </a:extLst>
          </p:cNvPr>
          <p:cNvCxnSpPr>
            <a:cxnSpLocks/>
          </p:cNvCxnSpPr>
          <p:nvPr/>
        </p:nvCxnSpPr>
        <p:spPr>
          <a:xfrm>
            <a:off x="6959588" y="3098879"/>
            <a:ext cx="1" cy="217129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D842CF9C-0A23-AA46-9C01-785B024DAA04}"/>
              </a:ext>
            </a:extLst>
          </p:cNvPr>
          <p:cNvCxnSpPr>
            <a:cxnSpLocks/>
          </p:cNvCxnSpPr>
          <p:nvPr/>
        </p:nvCxnSpPr>
        <p:spPr>
          <a:xfrm>
            <a:off x="10889456" y="3110467"/>
            <a:ext cx="0" cy="232030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9F7BF0E5-5892-9C4C-979E-D03477370AFD}"/>
              </a:ext>
            </a:extLst>
          </p:cNvPr>
          <p:cNvSpPr txBox="1"/>
          <p:nvPr/>
        </p:nvSpPr>
        <p:spPr>
          <a:xfrm>
            <a:off x="6593682" y="4089537"/>
            <a:ext cx="878979" cy="461635"/>
          </a:xfrm>
          <a:prstGeom prst="rect">
            <a:avLst/>
          </a:prstGeom>
          <a:solidFill>
            <a:srgbClr val="DD61E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Index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1555415E-C780-2541-BA14-2B47211233C2}"/>
              </a:ext>
            </a:extLst>
          </p:cNvPr>
          <p:cNvCxnSpPr>
            <a:cxnSpLocks/>
          </p:cNvCxnSpPr>
          <p:nvPr/>
        </p:nvCxnSpPr>
        <p:spPr>
          <a:xfrm>
            <a:off x="6954825" y="3722991"/>
            <a:ext cx="0" cy="373421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5662130F-42C0-2041-85B8-8AECDAD32A4A}"/>
              </a:ext>
            </a:extLst>
          </p:cNvPr>
          <p:cNvCxnSpPr>
            <a:cxnSpLocks/>
          </p:cNvCxnSpPr>
          <p:nvPr/>
        </p:nvCxnSpPr>
        <p:spPr>
          <a:xfrm>
            <a:off x="6954825" y="4551172"/>
            <a:ext cx="0" cy="373421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E4EB3958-EF9C-0C44-AEFA-758142648F6D}"/>
              </a:ext>
            </a:extLst>
          </p:cNvPr>
          <p:cNvCxnSpPr>
            <a:cxnSpLocks/>
          </p:cNvCxnSpPr>
          <p:nvPr/>
        </p:nvCxnSpPr>
        <p:spPr>
          <a:xfrm>
            <a:off x="10889456" y="3716116"/>
            <a:ext cx="0" cy="373421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B412165-44F4-914A-9E3F-6E7C73F84CD2}"/>
              </a:ext>
            </a:extLst>
          </p:cNvPr>
          <p:cNvSpPr txBox="1"/>
          <p:nvPr/>
        </p:nvSpPr>
        <p:spPr>
          <a:xfrm>
            <a:off x="10421538" y="4070610"/>
            <a:ext cx="878979" cy="461635"/>
          </a:xfrm>
          <a:prstGeom prst="rect">
            <a:avLst/>
          </a:prstGeom>
          <a:solidFill>
            <a:srgbClr val="FFCDF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err="1">
                <a:solidFill>
                  <a:schemeClr val="bg1"/>
                </a:solidFill>
              </a:rPr>
              <a:t>all.css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82B26675-46F1-FD40-956E-CEDCC1FAF115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968009" y="2775163"/>
            <a:ext cx="0" cy="316362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24895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re 1"/>
          <p:cNvSpPr txBox="1">
            <a:spLocks noGrp="1"/>
          </p:cNvSpPr>
          <p:nvPr>
            <p:ph type="title"/>
          </p:nvPr>
        </p:nvSpPr>
        <p:spPr>
          <a:xfrm>
            <a:off x="1079500" y="2508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dirty="0"/>
              <a:t>INDEX : STRUCTURE</a:t>
            </a:r>
          </a:p>
        </p:txBody>
      </p:sp>
      <p:pic>
        <p:nvPicPr>
          <p:cNvPr id="116" name="Espace réservé du contenu 3" descr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743" y="2228131"/>
            <a:ext cx="6884114" cy="3134731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Line"/>
          <p:cNvSpPr/>
          <p:nvPr/>
        </p:nvSpPr>
        <p:spPr>
          <a:xfrm flipH="1">
            <a:off x="6939358" y="2006743"/>
            <a:ext cx="1838456" cy="576080"/>
          </a:xfrm>
          <a:prstGeom prst="line">
            <a:avLst/>
          </a:prstGeom>
          <a:ln w="38100">
            <a:solidFill>
              <a:schemeClr val="accent2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8" name="Définition du type…"/>
          <p:cNvSpPr txBox="1"/>
          <p:nvPr/>
        </p:nvSpPr>
        <p:spPr>
          <a:xfrm>
            <a:off x="8862182" y="1723189"/>
            <a:ext cx="2095350" cy="6248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Définition du type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de document</a:t>
            </a:r>
          </a:p>
        </p:txBody>
      </p:sp>
      <p:sp>
        <p:nvSpPr>
          <p:cNvPr id="119" name="Line"/>
          <p:cNvSpPr/>
          <p:nvPr/>
        </p:nvSpPr>
        <p:spPr>
          <a:xfrm flipH="1">
            <a:off x="1432179" y="3994805"/>
            <a:ext cx="1165070" cy="294731"/>
          </a:xfrm>
          <a:prstGeom prst="line">
            <a:avLst/>
          </a:prstGeom>
          <a:ln w="38100">
            <a:solidFill>
              <a:srgbClr val="44A5A5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0" name="Corps du…"/>
          <p:cNvSpPr txBox="1"/>
          <p:nvPr/>
        </p:nvSpPr>
        <p:spPr>
          <a:xfrm>
            <a:off x="222635" y="4066099"/>
            <a:ext cx="1131166" cy="624841"/>
          </a:xfrm>
          <a:prstGeom prst="rect">
            <a:avLst/>
          </a:prstGeom>
          <a:solidFill>
            <a:srgbClr val="4EA59E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Corps du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document</a:t>
            </a:r>
          </a:p>
        </p:txBody>
      </p:sp>
      <p:sp>
        <p:nvSpPr>
          <p:cNvPr id="121" name="Line"/>
          <p:cNvSpPr/>
          <p:nvPr/>
        </p:nvSpPr>
        <p:spPr>
          <a:xfrm>
            <a:off x="7615053" y="3473756"/>
            <a:ext cx="1612391" cy="328500"/>
          </a:xfrm>
          <a:prstGeom prst="line">
            <a:avLst/>
          </a:prstGeom>
          <a:ln w="38100">
            <a:solidFill>
              <a:schemeClr val="accent6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Entête du document"/>
          <p:cNvSpPr txBox="1"/>
          <p:nvPr/>
        </p:nvSpPr>
        <p:spPr>
          <a:xfrm>
            <a:off x="9309478" y="3707130"/>
            <a:ext cx="2190228" cy="35814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Entête du document</a:t>
            </a:r>
          </a:p>
        </p:txBody>
      </p:sp>
      <p:sp>
        <p:nvSpPr>
          <p:cNvPr id="123" name="Line"/>
          <p:cNvSpPr/>
          <p:nvPr/>
        </p:nvSpPr>
        <p:spPr>
          <a:xfrm flipH="1" flipV="1">
            <a:off x="2331189" y="2342232"/>
            <a:ext cx="420110" cy="675168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4" name="Balise ouvrant le…"/>
          <p:cNvSpPr txBox="1"/>
          <p:nvPr/>
        </p:nvSpPr>
        <p:spPr>
          <a:xfrm>
            <a:off x="260729" y="1570249"/>
            <a:ext cx="1955042" cy="115824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dirty="0" err="1"/>
              <a:t>Balise</a:t>
            </a:r>
            <a:r>
              <a:rPr dirty="0"/>
              <a:t> </a:t>
            </a:r>
            <a:r>
              <a:rPr dirty="0" err="1"/>
              <a:t>ouvrant</a:t>
            </a:r>
            <a:r>
              <a:rPr dirty="0"/>
              <a:t> le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dirty="0"/>
              <a:t>document + def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dirty="0"/>
              <a:t>de la langue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rPr dirty="0"/>
              <a:t>du document</a:t>
            </a:r>
          </a:p>
        </p:txBody>
      </p:sp>
      <p:sp>
        <p:nvSpPr>
          <p:cNvPr id="125" name="Line"/>
          <p:cNvSpPr/>
          <p:nvPr/>
        </p:nvSpPr>
        <p:spPr>
          <a:xfrm>
            <a:off x="8547704" y="4444793"/>
            <a:ext cx="1306159" cy="312051"/>
          </a:xfrm>
          <a:prstGeom prst="line">
            <a:avLst/>
          </a:prstGeom>
          <a:ln w="38100">
            <a:solidFill>
              <a:schemeClr val="accent4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6" name="Pied de page"/>
          <p:cNvSpPr txBox="1"/>
          <p:nvPr/>
        </p:nvSpPr>
        <p:spPr>
          <a:xfrm>
            <a:off x="9928981" y="4608829"/>
            <a:ext cx="1414796" cy="35814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Pied de page</a:t>
            </a:r>
          </a:p>
        </p:txBody>
      </p:sp>
      <p:sp>
        <p:nvSpPr>
          <p:cNvPr id="127" name="Balise fermant le document"/>
          <p:cNvSpPr txBox="1"/>
          <p:nvPr/>
        </p:nvSpPr>
        <p:spPr>
          <a:xfrm>
            <a:off x="5296703" y="5408478"/>
            <a:ext cx="2943670" cy="358141"/>
          </a:xfrm>
          <a:prstGeom prst="rect">
            <a:avLst/>
          </a:prstGeom>
          <a:solidFill>
            <a:srgbClr val="EA322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Balise fermant le document</a:t>
            </a:r>
          </a:p>
        </p:txBody>
      </p:sp>
      <p:sp>
        <p:nvSpPr>
          <p:cNvPr id="128" name="Line"/>
          <p:cNvSpPr/>
          <p:nvPr/>
        </p:nvSpPr>
        <p:spPr>
          <a:xfrm>
            <a:off x="4313537" y="5134715"/>
            <a:ext cx="837335" cy="353755"/>
          </a:xfrm>
          <a:prstGeom prst="line">
            <a:avLst/>
          </a:prstGeom>
          <a:ln w="38100">
            <a:solidFill>
              <a:srgbClr val="D52E29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r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INDEX : HEAD </a:t>
            </a:r>
          </a:p>
        </p:txBody>
      </p:sp>
      <p:pic>
        <p:nvPicPr>
          <p:cNvPr id="131" name="Image 8" descr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1808"/>
            <a:ext cx="10515601" cy="4291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re 1"/>
          <p:cNvSpPr txBox="1"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INDEX : DETAIL HEAD </a:t>
            </a:r>
          </a:p>
        </p:txBody>
      </p:sp>
      <p:pic>
        <p:nvPicPr>
          <p:cNvPr id="134" name="Espace réservé du contenu 3" descr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67" y="3097110"/>
            <a:ext cx="10347866" cy="1837613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Line"/>
          <p:cNvSpPr/>
          <p:nvPr/>
        </p:nvSpPr>
        <p:spPr>
          <a:xfrm flipH="1" flipV="1">
            <a:off x="1774563" y="2606144"/>
            <a:ext cx="286148" cy="486222"/>
          </a:xfrm>
          <a:prstGeom prst="line">
            <a:avLst/>
          </a:prstGeom>
          <a:ln w="38100">
            <a:solidFill>
              <a:srgbClr val="CE62D5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6" name="Line"/>
          <p:cNvSpPr/>
          <p:nvPr/>
        </p:nvSpPr>
        <p:spPr>
          <a:xfrm flipV="1">
            <a:off x="4782573" y="2830620"/>
            <a:ext cx="1" cy="639969"/>
          </a:xfrm>
          <a:prstGeom prst="line">
            <a:avLst/>
          </a:prstGeom>
          <a:ln w="381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7" name="Line"/>
          <p:cNvSpPr/>
          <p:nvPr/>
        </p:nvSpPr>
        <p:spPr>
          <a:xfrm>
            <a:off x="2020274" y="4947422"/>
            <a:ext cx="278554" cy="725487"/>
          </a:xfrm>
          <a:prstGeom prst="line">
            <a:avLst/>
          </a:prstGeom>
          <a:ln w="38100">
            <a:solidFill>
              <a:srgbClr val="6ABDD5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8" name="Line"/>
          <p:cNvSpPr/>
          <p:nvPr/>
        </p:nvSpPr>
        <p:spPr>
          <a:xfrm flipV="1">
            <a:off x="6632018" y="2582980"/>
            <a:ext cx="1" cy="1135249"/>
          </a:xfrm>
          <a:prstGeom prst="line">
            <a:avLst/>
          </a:prstGeom>
          <a:ln w="38100">
            <a:solidFill>
              <a:schemeClr val="accent6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9" name="Line"/>
          <p:cNvSpPr/>
          <p:nvPr/>
        </p:nvSpPr>
        <p:spPr>
          <a:xfrm flipV="1">
            <a:off x="10398308" y="2745393"/>
            <a:ext cx="1" cy="1157891"/>
          </a:xfrm>
          <a:prstGeom prst="line">
            <a:avLst/>
          </a:prstGeom>
          <a:ln w="38100">
            <a:solidFill>
              <a:srgbClr val="8580D5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0" name="Line"/>
          <p:cNvSpPr/>
          <p:nvPr/>
        </p:nvSpPr>
        <p:spPr>
          <a:xfrm>
            <a:off x="4090643" y="4601072"/>
            <a:ext cx="1" cy="807353"/>
          </a:xfrm>
          <a:prstGeom prst="line">
            <a:avLst/>
          </a:prstGeom>
          <a:ln w="38100">
            <a:solidFill>
              <a:schemeClr val="accent4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1" name="Titre du doc, affiché sur l’onglé en haut du navigateur"/>
          <p:cNvSpPr txBox="1"/>
          <p:nvPr/>
        </p:nvSpPr>
        <p:spPr>
          <a:xfrm>
            <a:off x="3410282" y="1852879"/>
            <a:ext cx="2349871" cy="8915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Titre du doc, affiché sur l’onglé en haut du navigateur</a:t>
            </a:r>
          </a:p>
        </p:txBody>
      </p:sp>
      <p:sp>
        <p:nvSpPr>
          <p:cNvPr id="142" name="Encodage du texte"/>
          <p:cNvSpPr txBox="1"/>
          <p:nvPr/>
        </p:nvSpPr>
        <p:spPr>
          <a:xfrm>
            <a:off x="6177085" y="2128537"/>
            <a:ext cx="2009401" cy="358141"/>
          </a:xfrm>
          <a:prstGeom prst="rect">
            <a:avLst/>
          </a:prstGeom>
          <a:solidFill>
            <a:srgbClr val="49980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Encodage du texte</a:t>
            </a:r>
          </a:p>
        </p:txBody>
      </p:sp>
      <p:sp>
        <p:nvSpPr>
          <p:cNvPr id="143" name="Feuille de style CSS"/>
          <p:cNvSpPr txBox="1"/>
          <p:nvPr/>
        </p:nvSpPr>
        <p:spPr>
          <a:xfrm>
            <a:off x="869517" y="2119579"/>
            <a:ext cx="2101712" cy="358141"/>
          </a:xfrm>
          <a:prstGeom prst="rect">
            <a:avLst/>
          </a:prstGeom>
          <a:solidFill>
            <a:srgbClr val="E579ED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Feuille de style CSS</a:t>
            </a:r>
          </a:p>
        </p:txBody>
      </p:sp>
      <p:sp>
        <p:nvSpPr>
          <p:cNvPr id="144" name="Jcquery"/>
          <p:cNvSpPr txBox="1"/>
          <p:nvPr/>
        </p:nvSpPr>
        <p:spPr>
          <a:xfrm>
            <a:off x="1852128" y="5678505"/>
            <a:ext cx="904799" cy="358141"/>
          </a:xfrm>
          <a:prstGeom prst="rect">
            <a:avLst/>
          </a:prstGeom>
          <a:solidFill>
            <a:srgbClr val="85E1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Jcquery</a:t>
            </a:r>
          </a:p>
        </p:txBody>
      </p:sp>
      <p:sp>
        <p:nvSpPr>
          <p:cNvPr id="145" name="Importation de Jquery,…"/>
          <p:cNvSpPr txBox="1"/>
          <p:nvPr/>
        </p:nvSpPr>
        <p:spPr>
          <a:xfrm>
            <a:off x="3102723" y="5545155"/>
            <a:ext cx="2964989" cy="624841"/>
          </a:xfrm>
          <a:prstGeom prst="rect">
            <a:avLst/>
          </a:prstGeom>
          <a:solidFill>
            <a:srgbClr val="FFC93E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Importation de Jquery,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une bibliothèque JavaScript</a:t>
            </a:r>
          </a:p>
        </p:txBody>
      </p:sp>
      <p:sp>
        <p:nvSpPr>
          <p:cNvPr id="146" name="Icon du site/favicon"/>
          <p:cNvSpPr txBox="1"/>
          <p:nvPr/>
        </p:nvSpPr>
        <p:spPr>
          <a:xfrm>
            <a:off x="9321333" y="2242030"/>
            <a:ext cx="2153951" cy="358141"/>
          </a:xfrm>
          <a:prstGeom prst="rect">
            <a:avLst/>
          </a:prstGeom>
          <a:solidFill>
            <a:srgbClr val="9893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Icon du site/favicon</a:t>
            </a:r>
          </a:p>
        </p:txBody>
      </p:sp>
      <p:sp>
        <p:nvSpPr>
          <p:cNvPr id="147" name="Line"/>
          <p:cNvSpPr/>
          <p:nvPr/>
        </p:nvSpPr>
        <p:spPr>
          <a:xfrm>
            <a:off x="7922214" y="4372900"/>
            <a:ext cx="1" cy="1003256"/>
          </a:xfrm>
          <a:prstGeom prst="line">
            <a:avLst/>
          </a:prstGeom>
          <a:ln w="38100">
            <a:solidFill>
              <a:srgbClr val="D56E72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" name="Largeur nominale…"/>
          <p:cNvSpPr txBox="1"/>
          <p:nvPr/>
        </p:nvSpPr>
        <p:spPr>
          <a:xfrm>
            <a:off x="6632018" y="5424045"/>
            <a:ext cx="2028266" cy="624841"/>
          </a:xfrm>
          <a:prstGeom prst="rect">
            <a:avLst/>
          </a:prstGeom>
          <a:solidFill>
            <a:srgbClr val="D7594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Largeur nominale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de la page</a:t>
            </a:r>
          </a:p>
        </p:txBody>
      </p:sp>
      <p:sp>
        <p:nvSpPr>
          <p:cNvPr id="149" name="Line"/>
          <p:cNvSpPr/>
          <p:nvPr/>
        </p:nvSpPr>
        <p:spPr>
          <a:xfrm>
            <a:off x="8967958" y="4140199"/>
            <a:ext cx="1" cy="910610"/>
          </a:xfrm>
          <a:prstGeom prst="line">
            <a:avLst/>
          </a:prstGeom>
          <a:ln w="38100">
            <a:solidFill>
              <a:srgbClr val="415AD5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" name="Icon sur les…"/>
          <p:cNvSpPr txBox="1"/>
          <p:nvPr/>
        </p:nvSpPr>
        <p:spPr>
          <a:xfrm>
            <a:off x="8837072" y="5098773"/>
            <a:ext cx="1394928" cy="624841"/>
          </a:xfrm>
          <a:prstGeom prst="rect">
            <a:avLst/>
          </a:prstGeom>
          <a:solidFill>
            <a:srgbClr val="446C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Icon sur les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favoris iOS</a:t>
            </a:r>
          </a:p>
        </p:txBody>
      </p:sp>
      <p:sp>
        <p:nvSpPr>
          <p:cNvPr id="151" name="Line"/>
          <p:cNvSpPr/>
          <p:nvPr/>
        </p:nvSpPr>
        <p:spPr>
          <a:xfrm>
            <a:off x="7390883" y="4374284"/>
            <a:ext cx="538235" cy="1"/>
          </a:xfrm>
          <a:prstGeom prst="line">
            <a:avLst/>
          </a:prstGeom>
          <a:ln w="50800">
            <a:solidFill>
              <a:srgbClr val="D5666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2" name="Line"/>
          <p:cNvSpPr/>
          <p:nvPr/>
        </p:nvSpPr>
        <p:spPr>
          <a:xfrm>
            <a:off x="7217817" y="4138303"/>
            <a:ext cx="1770910" cy="1"/>
          </a:xfrm>
          <a:prstGeom prst="line">
            <a:avLst/>
          </a:prstGeom>
          <a:ln w="38100">
            <a:solidFill>
              <a:srgbClr val="4259D5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e"/>
          <p:cNvSpPr/>
          <p:nvPr/>
        </p:nvSpPr>
        <p:spPr>
          <a:xfrm>
            <a:off x="7745522" y="3897357"/>
            <a:ext cx="2664555" cy="1"/>
          </a:xfrm>
          <a:prstGeom prst="line">
            <a:avLst/>
          </a:prstGeom>
          <a:ln w="38100">
            <a:solidFill>
              <a:srgbClr val="8572D5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e"/>
          <p:cNvSpPr/>
          <p:nvPr/>
        </p:nvSpPr>
        <p:spPr>
          <a:xfrm>
            <a:off x="4284116" y="3719203"/>
            <a:ext cx="2349871" cy="1"/>
          </a:xfrm>
          <a:prstGeom prst="line">
            <a:avLst/>
          </a:prstGeom>
          <a:ln w="3810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e"/>
          <p:cNvSpPr/>
          <p:nvPr/>
        </p:nvSpPr>
        <p:spPr>
          <a:xfrm>
            <a:off x="4138433" y="3468163"/>
            <a:ext cx="646684" cy="1"/>
          </a:xfrm>
          <a:prstGeom prst="line">
            <a:avLst/>
          </a:prstGeom>
          <a:ln w="50800">
            <a:solidFill>
              <a:schemeClr val="accent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e"/>
          <p:cNvSpPr/>
          <p:nvPr/>
        </p:nvSpPr>
        <p:spPr>
          <a:xfrm>
            <a:off x="3564542" y="4595503"/>
            <a:ext cx="538235" cy="1"/>
          </a:xfrm>
          <a:prstGeom prst="line">
            <a:avLst/>
          </a:prstGeom>
          <a:ln w="38100">
            <a:solidFill>
              <a:schemeClr val="accent4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re 1"/>
          <p:cNvSpPr txBox="1">
            <a:spLocks noGrp="1"/>
          </p:cNvSpPr>
          <p:nvPr>
            <p:ph type="title"/>
          </p:nvPr>
        </p:nvSpPr>
        <p:spPr>
          <a:xfrm>
            <a:off x="749300" y="1873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INDEX : DETAIL HEAD SUITE</a:t>
            </a:r>
          </a:p>
        </p:txBody>
      </p:sp>
      <p:pic>
        <p:nvPicPr>
          <p:cNvPr id="159" name="Espace réservé du contenu 3" descr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03" y="2653982"/>
            <a:ext cx="10628594" cy="2183564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Line"/>
          <p:cNvSpPr/>
          <p:nvPr/>
        </p:nvSpPr>
        <p:spPr>
          <a:xfrm flipV="1">
            <a:off x="7302500" y="2118002"/>
            <a:ext cx="459404" cy="777599"/>
          </a:xfrm>
          <a:prstGeom prst="line">
            <a:avLst/>
          </a:prstGeom>
          <a:ln w="38100">
            <a:solidFill>
              <a:srgbClr val="D57F0B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1" name="Second container contenant le…"/>
          <p:cNvSpPr txBox="1"/>
          <p:nvPr/>
        </p:nvSpPr>
        <p:spPr>
          <a:xfrm>
            <a:off x="7847478" y="1560521"/>
            <a:ext cx="3451435" cy="891541"/>
          </a:xfrm>
          <a:prstGeom prst="rect">
            <a:avLst/>
          </a:prstGeom>
          <a:solidFill>
            <a:srgbClr val="E6851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Second container contenant le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logo du site, clickable (redirigé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vers l’acceuil lors du click)</a:t>
            </a:r>
          </a:p>
        </p:txBody>
      </p:sp>
      <p:sp>
        <p:nvSpPr>
          <p:cNvPr id="162" name="Line"/>
          <p:cNvSpPr/>
          <p:nvPr/>
        </p:nvSpPr>
        <p:spPr>
          <a:xfrm flipV="1">
            <a:off x="1140172" y="2258395"/>
            <a:ext cx="917228" cy="490709"/>
          </a:xfrm>
          <a:prstGeom prst="line">
            <a:avLst/>
          </a:prstGeom>
          <a:ln w="38100">
            <a:solidFill>
              <a:srgbClr val="1FBED5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3" name="Ouverture d’un container…"/>
          <p:cNvSpPr txBox="1"/>
          <p:nvPr/>
        </p:nvSpPr>
        <p:spPr>
          <a:xfrm>
            <a:off x="365882" y="1341772"/>
            <a:ext cx="2825910" cy="891541"/>
          </a:xfrm>
          <a:prstGeom prst="rect">
            <a:avLst/>
          </a:prstGeom>
          <a:solidFill>
            <a:srgbClr val="10C4D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Ouverture d’un container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(div) formant l’entête de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la page en haut du site</a:t>
            </a:r>
          </a:p>
        </p:txBody>
      </p:sp>
      <p:sp>
        <p:nvSpPr>
          <p:cNvPr id="164" name="}"/>
          <p:cNvSpPr txBox="1"/>
          <p:nvPr/>
        </p:nvSpPr>
        <p:spPr>
          <a:xfrm>
            <a:off x="8836782" y="3364075"/>
            <a:ext cx="369948" cy="94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700">
                <a:solidFill>
                  <a:srgbClr val="CF6BCF"/>
                </a:solidFill>
              </a:defRPr>
            </a:lvl1pPr>
          </a:lstStyle>
          <a:p>
            <a:r>
              <a:t>}</a:t>
            </a:r>
          </a:p>
        </p:txBody>
      </p:sp>
      <p:sp>
        <p:nvSpPr>
          <p:cNvPr id="165" name="Line"/>
          <p:cNvSpPr/>
          <p:nvPr/>
        </p:nvSpPr>
        <p:spPr>
          <a:xfrm flipV="1">
            <a:off x="4495800" y="2333227"/>
            <a:ext cx="1" cy="1121173"/>
          </a:xfrm>
          <a:prstGeom prst="line">
            <a:avLst/>
          </a:prstGeom>
          <a:ln w="38100">
            <a:solidFill>
              <a:srgbClr val="D54647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6" name="Line"/>
          <p:cNvSpPr/>
          <p:nvPr/>
        </p:nvSpPr>
        <p:spPr>
          <a:xfrm>
            <a:off x="3293999" y="3454400"/>
            <a:ext cx="1215682" cy="1"/>
          </a:xfrm>
          <a:prstGeom prst="line">
            <a:avLst/>
          </a:prstGeom>
          <a:ln w="38100">
            <a:solidFill>
              <a:srgbClr val="D5413C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7" name="Ouverture d’un troisième container formant la barre de navigation du site"/>
          <p:cNvSpPr txBox="1"/>
          <p:nvPr/>
        </p:nvSpPr>
        <p:spPr>
          <a:xfrm>
            <a:off x="3862265" y="1381557"/>
            <a:ext cx="2969162" cy="891541"/>
          </a:xfrm>
          <a:prstGeom prst="rect">
            <a:avLst/>
          </a:prstGeom>
          <a:solidFill>
            <a:srgbClr val="DA445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Ouverture d’un troisième container formant la barre de navigation du site</a:t>
            </a:r>
          </a:p>
        </p:txBody>
      </p:sp>
      <p:sp>
        <p:nvSpPr>
          <p:cNvPr id="168" name="Lien vers les différentes pages du site,…"/>
          <p:cNvSpPr txBox="1"/>
          <p:nvPr/>
        </p:nvSpPr>
        <p:spPr>
          <a:xfrm>
            <a:off x="7033382" y="5218430"/>
            <a:ext cx="4388717" cy="891540"/>
          </a:xfrm>
          <a:prstGeom prst="rect">
            <a:avLst/>
          </a:prstGeom>
          <a:solidFill>
            <a:srgbClr val="E26ED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Lien vers les différentes pages du site,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Lors du click une fonction JavaScript est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appelée et charge le nouveau contenu</a:t>
            </a:r>
          </a:p>
        </p:txBody>
      </p:sp>
      <p:sp>
        <p:nvSpPr>
          <p:cNvPr id="174" name="Connection Line"/>
          <p:cNvSpPr/>
          <p:nvPr/>
        </p:nvSpPr>
        <p:spPr>
          <a:xfrm>
            <a:off x="9206729" y="3966371"/>
            <a:ext cx="327469" cy="1173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79" h="21600" extrusionOk="0">
                <a:moveTo>
                  <a:pt x="0" y="0"/>
                </a:moveTo>
                <a:cubicBezTo>
                  <a:pt x="15260" y="4358"/>
                  <a:pt x="21600" y="11558"/>
                  <a:pt x="19020" y="21600"/>
                </a:cubicBezTo>
              </a:path>
            </a:pathLst>
          </a:custGeom>
          <a:ln w="50800">
            <a:solidFill>
              <a:srgbClr val="D55FCC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70" name="Fermeture du…"/>
          <p:cNvSpPr txBox="1"/>
          <p:nvPr/>
        </p:nvSpPr>
        <p:spPr>
          <a:xfrm>
            <a:off x="3297250" y="5689201"/>
            <a:ext cx="2112316" cy="624841"/>
          </a:xfrm>
          <a:prstGeom prst="rect">
            <a:avLst/>
          </a:prstGeom>
          <a:solidFill>
            <a:srgbClr val="E3D96A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Fermeture du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troisième container</a:t>
            </a:r>
          </a:p>
        </p:txBody>
      </p:sp>
      <p:sp>
        <p:nvSpPr>
          <p:cNvPr id="171" name="Fermeture du…"/>
          <p:cNvSpPr txBox="1"/>
          <p:nvPr/>
        </p:nvSpPr>
        <p:spPr>
          <a:xfrm>
            <a:off x="314046" y="5655010"/>
            <a:ext cx="1957497" cy="624841"/>
          </a:xfrm>
          <a:prstGeom prst="rect">
            <a:avLst/>
          </a:prstGeom>
          <a:solidFill>
            <a:srgbClr val="5472E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Fermeture du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premier container</a:t>
            </a:r>
          </a:p>
        </p:txBody>
      </p:sp>
      <p:sp>
        <p:nvSpPr>
          <p:cNvPr id="172" name="Line"/>
          <p:cNvSpPr/>
          <p:nvPr/>
        </p:nvSpPr>
        <p:spPr>
          <a:xfrm flipH="1">
            <a:off x="1215977" y="4867476"/>
            <a:ext cx="752141" cy="752141"/>
          </a:xfrm>
          <a:prstGeom prst="line">
            <a:avLst/>
          </a:prstGeom>
          <a:ln w="38100">
            <a:solidFill>
              <a:srgbClr val="455ED5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3" name="Line"/>
          <p:cNvSpPr/>
          <p:nvPr/>
        </p:nvSpPr>
        <p:spPr>
          <a:xfrm>
            <a:off x="3521366" y="4638092"/>
            <a:ext cx="359057" cy="939843"/>
          </a:xfrm>
          <a:prstGeom prst="line">
            <a:avLst/>
          </a:prstGeom>
          <a:ln w="38100">
            <a:solidFill>
              <a:srgbClr val="DECE66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itre 1"/>
          <p:cNvSpPr txBox="1">
            <a:spLocks noGrp="1"/>
          </p:cNvSpPr>
          <p:nvPr>
            <p:ph type="title"/>
          </p:nvPr>
        </p:nvSpPr>
        <p:spPr>
          <a:xfrm>
            <a:off x="727614" y="240716"/>
            <a:ext cx="10515601" cy="1325564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INDEX : BODY</a:t>
            </a:r>
          </a:p>
        </p:txBody>
      </p:sp>
      <p:pic>
        <p:nvPicPr>
          <p:cNvPr id="177" name="Espace réservé du contenu 5" descr="Espace réservé du contenu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664" y="2431036"/>
            <a:ext cx="6862447" cy="3048583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Line"/>
          <p:cNvSpPr/>
          <p:nvPr/>
        </p:nvSpPr>
        <p:spPr>
          <a:xfrm flipV="1">
            <a:off x="5804723" y="2282996"/>
            <a:ext cx="1702522" cy="610358"/>
          </a:xfrm>
          <a:prstGeom prst="line">
            <a:avLst/>
          </a:prstGeom>
          <a:ln w="38100">
            <a:solidFill>
              <a:srgbClr val="D554BE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9" name="Def de la fonction…"/>
          <p:cNvSpPr txBox="1"/>
          <p:nvPr/>
        </p:nvSpPr>
        <p:spPr>
          <a:xfrm>
            <a:off x="7559093" y="1461347"/>
            <a:ext cx="2227509" cy="1424941"/>
          </a:xfrm>
          <a:prstGeom prst="rect">
            <a:avLst/>
          </a:prstGeom>
          <a:solidFill>
            <a:srgbClr val="E157C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Def de la fonction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charger_contenu qui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charge le nouveau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contenu de la page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lors de son appel</a:t>
            </a:r>
          </a:p>
        </p:txBody>
      </p:sp>
      <p:sp>
        <p:nvSpPr>
          <p:cNvPr id="180" name="Actualisation du…"/>
          <p:cNvSpPr txBox="1"/>
          <p:nvPr/>
        </p:nvSpPr>
        <p:spPr>
          <a:xfrm>
            <a:off x="111882" y="1624330"/>
            <a:ext cx="1826455" cy="624840"/>
          </a:xfrm>
          <a:prstGeom prst="rect">
            <a:avLst/>
          </a:prstGeom>
          <a:solidFill>
            <a:srgbClr val="7277D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DFDFD"/>
                </a:solidFill>
              </a:defRPr>
            </a:pPr>
            <a:r>
              <a:t>Actualisation du</a:t>
            </a:r>
          </a:p>
          <a:p>
            <a:pPr>
              <a:defRPr>
                <a:solidFill>
                  <a:srgbClr val="FDFDFD"/>
                </a:solidFill>
              </a:defRPr>
            </a:pPr>
            <a:r>
              <a:t>titre du doc</a:t>
            </a:r>
          </a:p>
        </p:txBody>
      </p:sp>
      <p:sp>
        <p:nvSpPr>
          <p:cNvPr id="181" name="Line"/>
          <p:cNvSpPr/>
          <p:nvPr/>
        </p:nvSpPr>
        <p:spPr>
          <a:xfrm flipH="1" flipV="1">
            <a:off x="1255331" y="2335609"/>
            <a:ext cx="1997812" cy="1320196"/>
          </a:xfrm>
          <a:prstGeom prst="line">
            <a:avLst/>
          </a:prstGeom>
          <a:ln w="38100">
            <a:solidFill>
              <a:srgbClr val="757DD5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2" name="Line"/>
          <p:cNvSpPr/>
          <p:nvPr/>
        </p:nvSpPr>
        <p:spPr>
          <a:xfrm>
            <a:off x="4345732" y="4798872"/>
            <a:ext cx="4329245" cy="1"/>
          </a:xfrm>
          <a:prstGeom prst="line">
            <a:avLst/>
          </a:prstGeom>
          <a:ln w="38100">
            <a:solidFill>
              <a:srgbClr val="69C6D5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3" name="Line"/>
          <p:cNvSpPr/>
          <p:nvPr/>
        </p:nvSpPr>
        <p:spPr>
          <a:xfrm flipH="1" flipV="1">
            <a:off x="1311347" y="3452799"/>
            <a:ext cx="899896" cy="574840"/>
          </a:xfrm>
          <a:prstGeom prst="line">
            <a:avLst/>
          </a:prstGeom>
          <a:ln w="38100">
            <a:solidFill>
              <a:srgbClr val="AC2F5C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4" name="Container qui contient…"/>
          <p:cNvSpPr txBox="1"/>
          <p:nvPr/>
        </p:nvSpPr>
        <p:spPr>
          <a:xfrm>
            <a:off x="9134077" y="3836809"/>
            <a:ext cx="2782154" cy="1158241"/>
          </a:xfrm>
          <a:prstGeom prst="rect">
            <a:avLst/>
          </a:prstGeom>
          <a:solidFill>
            <a:srgbClr val="64BCC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Container qui contient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le corps de la page et qui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 est actualisé par la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Fonction charger_contenu</a:t>
            </a:r>
          </a:p>
        </p:txBody>
      </p:sp>
      <p:sp>
        <p:nvSpPr>
          <p:cNvPr id="185" name="Corps du site"/>
          <p:cNvSpPr txBox="1"/>
          <p:nvPr/>
        </p:nvSpPr>
        <p:spPr>
          <a:xfrm>
            <a:off x="3103034" y="1453571"/>
            <a:ext cx="1435334" cy="358141"/>
          </a:xfrm>
          <a:prstGeom prst="rect">
            <a:avLst/>
          </a:prstGeom>
          <a:solidFill>
            <a:srgbClr val="FFAE0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Corps du site</a:t>
            </a:r>
          </a:p>
        </p:txBody>
      </p:sp>
      <p:sp>
        <p:nvSpPr>
          <p:cNvPr id="186" name="Line"/>
          <p:cNvSpPr/>
          <p:nvPr/>
        </p:nvSpPr>
        <p:spPr>
          <a:xfrm flipV="1">
            <a:off x="2834605" y="1846000"/>
            <a:ext cx="642164" cy="642164"/>
          </a:xfrm>
          <a:prstGeom prst="line">
            <a:avLst/>
          </a:prstGeom>
          <a:ln w="38100">
            <a:solidFill>
              <a:srgbClr val="F2A406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7" name="Changer de page…"/>
          <p:cNvSpPr txBox="1"/>
          <p:nvPr/>
        </p:nvSpPr>
        <p:spPr>
          <a:xfrm>
            <a:off x="4790618" y="1495040"/>
            <a:ext cx="1975803" cy="624841"/>
          </a:xfrm>
          <a:prstGeom prst="rect">
            <a:avLst/>
          </a:prstGeom>
          <a:solidFill>
            <a:srgbClr val="07A68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Changer de page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sans changer d’url</a:t>
            </a:r>
          </a:p>
        </p:txBody>
      </p:sp>
      <p:sp>
        <p:nvSpPr>
          <p:cNvPr id="188" name="Line"/>
          <p:cNvSpPr/>
          <p:nvPr/>
        </p:nvSpPr>
        <p:spPr>
          <a:xfrm flipV="1">
            <a:off x="4213677" y="2265144"/>
            <a:ext cx="855702" cy="338761"/>
          </a:xfrm>
          <a:prstGeom prst="line">
            <a:avLst/>
          </a:prstGeom>
          <a:ln w="38100">
            <a:solidFill>
              <a:srgbClr val="00A77D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9" name="Lorsque la…"/>
          <p:cNvSpPr txBox="1"/>
          <p:nvPr/>
        </p:nvSpPr>
        <p:spPr>
          <a:xfrm>
            <a:off x="30600" y="2849879"/>
            <a:ext cx="1226156" cy="1158241"/>
          </a:xfrm>
          <a:prstGeom prst="rect">
            <a:avLst/>
          </a:prstGeom>
          <a:solidFill>
            <a:srgbClr val="B825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Lorsque la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page est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chargée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en totalité</a:t>
            </a:r>
          </a:p>
        </p:txBody>
      </p:sp>
      <p:sp>
        <p:nvSpPr>
          <p:cNvPr id="190" name="Texte initial qui…"/>
          <p:cNvSpPr txBox="1"/>
          <p:nvPr/>
        </p:nvSpPr>
        <p:spPr>
          <a:xfrm>
            <a:off x="6735875" y="5593923"/>
            <a:ext cx="2073137" cy="1158241"/>
          </a:xfrm>
          <a:prstGeom prst="rect">
            <a:avLst/>
          </a:prstGeom>
          <a:solidFill>
            <a:srgbClr val="942192">
              <a:alpha val="80353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Texte initial qui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s’affiche durant le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chargement de la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page d’accueil</a:t>
            </a:r>
          </a:p>
        </p:txBody>
      </p:sp>
      <p:sp>
        <p:nvSpPr>
          <p:cNvPr id="191" name="Line"/>
          <p:cNvSpPr/>
          <p:nvPr/>
        </p:nvSpPr>
        <p:spPr>
          <a:xfrm>
            <a:off x="4259718" y="5115830"/>
            <a:ext cx="2428151" cy="741459"/>
          </a:xfrm>
          <a:prstGeom prst="line">
            <a:avLst/>
          </a:prstGeom>
          <a:ln w="38100">
            <a:solidFill>
              <a:srgbClr val="942192">
                <a:alpha val="80000"/>
              </a:srgbClr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2" name="Fermeture du…"/>
          <p:cNvSpPr txBox="1"/>
          <p:nvPr/>
        </p:nvSpPr>
        <p:spPr>
          <a:xfrm>
            <a:off x="3387964" y="5593923"/>
            <a:ext cx="1826454" cy="115824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Fermeture du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container qui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contient le corps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de la page</a:t>
            </a:r>
          </a:p>
        </p:txBody>
      </p:sp>
      <p:sp>
        <p:nvSpPr>
          <p:cNvPr id="193" name="Line"/>
          <p:cNvSpPr/>
          <p:nvPr/>
        </p:nvSpPr>
        <p:spPr>
          <a:xfrm flipV="1">
            <a:off x="8644200" y="4491694"/>
            <a:ext cx="305259" cy="305259"/>
          </a:xfrm>
          <a:prstGeom prst="line">
            <a:avLst/>
          </a:prstGeom>
          <a:ln w="38100">
            <a:solidFill>
              <a:srgbClr val="69C6D5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7" name="Connection Line"/>
          <p:cNvSpPr/>
          <p:nvPr/>
        </p:nvSpPr>
        <p:spPr>
          <a:xfrm>
            <a:off x="3240281" y="5190245"/>
            <a:ext cx="470258" cy="29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918" extrusionOk="0">
                <a:moveTo>
                  <a:pt x="0" y="1107"/>
                </a:moveTo>
                <a:cubicBezTo>
                  <a:pt x="12102" y="-2682"/>
                  <a:pt x="19302" y="3255"/>
                  <a:pt x="21600" y="18918"/>
                </a:cubicBezTo>
              </a:path>
            </a:pathLst>
          </a:custGeom>
          <a:ln w="38100">
            <a:solidFill>
              <a:schemeClr val="accent6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95" name="Fermeture…"/>
          <p:cNvSpPr txBox="1"/>
          <p:nvPr/>
        </p:nvSpPr>
        <p:spPr>
          <a:xfrm>
            <a:off x="234210" y="5018183"/>
            <a:ext cx="1250044" cy="6248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Fermeture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du doc</a:t>
            </a:r>
          </a:p>
        </p:txBody>
      </p:sp>
      <p:sp>
        <p:nvSpPr>
          <p:cNvPr id="196" name="Line"/>
          <p:cNvSpPr/>
          <p:nvPr/>
        </p:nvSpPr>
        <p:spPr>
          <a:xfrm flipH="1">
            <a:off x="1585055" y="5363564"/>
            <a:ext cx="626188" cy="1"/>
          </a:xfrm>
          <a:prstGeom prst="line">
            <a:avLst/>
          </a:prstGeom>
          <a:ln w="381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tr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INDEX : FOOTER</a:t>
            </a:r>
          </a:p>
        </p:txBody>
      </p:sp>
      <p:pic>
        <p:nvPicPr>
          <p:cNvPr id="200" name="Espace réservé du contenu 3" descr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53" y="2541943"/>
            <a:ext cx="10850992" cy="1371150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Pied de page"/>
          <p:cNvSpPr txBox="1"/>
          <p:nvPr/>
        </p:nvSpPr>
        <p:spPr>
          <a:xfrm>
            <a:off x="3360490" y="1830553"/>
            <a:ext cx="1414796" cy="3581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Pied de page</a:t>
            </a:r>
          </a:p>
        </p:txBody>
      </p:sp>
      <p:sp>
        <p:nvSpPr>
          <p:cNvPr id="202" name="Line"/>
          <p:cNvSpPr/>
          <p:nvPr/>
        </p:nvSpPr>
        <p:spPr>
          <a:xfrm flipV="1">
            <a:off x="2390942" y="2016812"/>
            <a:ext cx="878970" cy="486825"/>
          </a:xfrm>
          <a:prstGeom prst="line">
            <a:avLst/>
          </a:prstGeom>
          <a:ln w="381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3" name="Copyright"/>
          <p:cNvSpPr txBox="1"/>
          <p:nvPr/>
        </p:nvSpPr>
        <p:spPr>
          <a:xfrm>
            <a:off x="5413784" y="4148433"/>
            <a:ext cx="1087969" cy="35814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Copyright</a:t>
            </a:r>
          </a:p>
        </p:txBody>
      </p:sp>
      <p:sp>
        <p:nvSpPr>
          <p:cNvPr id="204" name="Line"/>
          <p:cNvSpPr/>
          <p:nvPr/>
        </p:nvSpPr>
        <p:spPr>
          <a:xfrm>
            <a:off x="4809990" y="3585298"/>
            <a:ext cx="585554" cy="585554"/>
          </a:xfrm>
          <a:prstGeom prst="line">
            <a:avLst/>
          </a:prstGeom>
          <a:ln w="38100">
            <a:solidFill>
              <a:schemeClr val="accent6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Thème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Thème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{58AA7236-4C55-8D44-8270-D67263B5A215}tf16401378</Template>
  <TotalTime>131</TotalTime>
  <Words>409</Words>
  <Application>Microsoft Office PowerPoint</Application>
  <PresentationFormat>Personnalisé</PresentationFormat>
  <Paragraphs>111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SITE WEB</vt:lpstr>
      <vt:lpstr>LES LANGUAGES DU SITE</vt:lpstr>
      <vt:lpstr>CONSTITUTION DU SITE</vt:lpstr>
      <vt:lpstr>INDEX : STRUCTURE</vt:lpstr>
      <vt:lpstr>INDEX : HEAD </vt:lpstr>
      <vt:lpstr>INDEX : DETAIL HEAD </vt:lpstr>
      <vt:lpstr>INDEX : DETAIL HEAD SUITE</vt:lpstr>
      <vt:lpstr>INDEX : BODY</vt:lpstr>
      <vt:lpstr>INDEX : FOOTER</vt:lpstr>
      <vt:lpstr>EXEMPLE DE PAGE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WEB</dc:title>
  <dc:creator>Pascal</dc:creator>
  <cp:lastModifiedBy>Pascal</cp:lastModifiedBy>
  <cp:revision>11</cp:revision>
  <dcterms:modified xsi:type="dcterms:W3CDTF">2021-03-08T18:40:04Z</dcterms:modified>
</cp:coreProperties>
</file>