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sldIdLst>
    <p:sldId id="256" r:id="rId2"/>
    <p:sldId id="257" r:id="rId3"/>
    <p:sldId id="259" r:id="rId4"/>
    <p:sldId id="260" r:id="rId5"/>
    <p:sldId id="261" r:id="rId6"/>
    <p:sldId id="258" r:id="rId7"/>
    <p:sldId id="262" r:id="rId8"/>
    <p:sldId id="273" r:id="rId9"/>
    <p:sldId id="272" r:id="rId10"/>
    <p:sldId id="263" r:id="rId11"/>
    <p:sldId id="264" r:id="rId12"/>
    <p:sldId id="265" r:id="rId13"/>
    <p:sldId id="266" r:id="rId14"/>
    <p:sldId id="267" r:id="rId15"/>
    <p:sldId id="268" r:id="rId16"/>
    <p:sldId id="270" r:id="rId17"/>
    <p:sldId id="269" r:id="rId18"/>
    <p:sldId id="277" r:id="rId19"/>
    <p:sldId id="271"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63" autoAdjust="0"/>
    <p:restoredTop sz="87310" autoAdjust="0"/>
  </p:normalViewPr>
  <p:slideViewPr>
    <p:cSldViewPr snapToGrid="0">
      <p:cViewPr varScale="1">
        <p:scale>
          <a:sx n="109" d="100"/>
          <a:sy n="109" d="100"/>
        </p:scale>
        <p:origin x="488" y="192"/>
      </p:cViewPr>
      <p:guideLst/>
    </p:cSldViewPr>
  </p:slideViewPr>
  <p:notesTextViewPr>
    <p:cViewPr>
      <p:scale>
        <a:sx n="1" d="1"/>
        <a:sy n="1" d="1"/>
      </p:scale>
      <p:origin x="0" y="0"/>
    </p:cViewPr>
  </p:notesTextViewPr>
  <p:notesViewPr>
    <p:cSldViewPr snapToGrid="0">
      <p:cViewPr varScale="1">
        <p:scale>
          <a:sx n="87" d="100"/>
          <a:sy n="87" d="100"/>
        </p:scale>
        <p:origin x="324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ACB6C-93F6-4C40-ACB9-47752889C01B}" type="datetimeFigureOut">
              <a:rPr lang="nb-NO" smtClean="0"/>
              <a:t>29.12.2016</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65706-0728-4B07-8600-DD764452B05B}" type="slidenum">
              <a:rPr lang="nb-NO" smtClean="0"/>
              <a:t>‹#›</a:t>
            </a:fld>
            <a:endParaRPr lang="nb-NO"/>
          </a:p>
        </p:txBody>
      </p:sp>
    </p:spTree>
    <p:extLst>
      <p:ext uri="{BB962C8B-B14F-4D97-AF65-F5344CB8AC3E}">
        <p14:creationId xmlns:p14="http://schemas.microsoft.com/office/powerpoint/2010/main" val="395315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SQL er et av verdens mest brukte databasespråk, og i forbindelse med PHP er SQL dominerende som database-valg. Man</a:t>
            </a:r>
            <a:r>
              <a:rPr lang="nb-NO" baseline="0" dirty="0"/>
              <a:t> kan sammenligne fremgangsmåten i PHP med hvordan vi brukte .</a:t>
            </a:r>
            <a:r>
              <a:rPr lang="nb-NO" baseline="0" dirty="0" err="1"/>
              <a:t>txt</a:t>
            </a:r>
            <a:r>
              <a:rPr lang="nb-NO" baseline="0" dirty="0"/>
              <a:t>-filer, men vi har vesentlig flere muligheter, og noen flere utfordringer. Vi ser mer på PHP sin bruk av databaser siden, og da DBHS-en "MySQL" som ofte er i bruk når man bruker PHP sammen med SQL.</a:t>
            </a:r>
          </a:p>
          <a:p>
            <a:endParaRPr lang="nb-NO" baseline="0" dirty="0"/>
          </a:p>
          <a:p>
            <a:r>
              <a:rPr lang="nb-NO" baseline="0" dirty="0"/>
              <a:t>Man kan anse DBHS som et lag mellom programmet og dataene. Et lag som blant annet autentiserer brukeren og autoriserer hva brukeren kan gjøre med databasen. For eksempel kan en databasebruker kun </a:t>
            </a:r>
            <a:r>
              <a:rPr lang="nb-NO" baseline="0"/>
              <a:t>ha lese-tilgang, eller </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2</a:t>
            </a:fld>
            <a:endParaRPr lang="nb-NO"/>
          </a:p>
        </p:txBody>
      </p:sp>
    </p:spTree>
    <p:extLst>
      <p:ext uri="{BB962C8B-B14F-4D97-AF65-F5344CB8AC3E}">
        <p14:creationId xmlns:p14="http://schemas.microsoft.com/office/powerpoint/2010/main" val="166630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 pensumbok side 60-61 for utfyllende informasjon.</a:t>
            </a:r>
          </a:p>
        </p:txBody>
      </p:sp>
      <p:sp>
        <p:nvSpPr>
          <p:cNvPr id="4" name="Slide Number Placeholder 3"/>
          <p:cNvSpPr>
            <a:spLocks noGrp="1"/>
          </p:cNvSpPr>
          <p:nvPr>
            <p:ph type="sldNum" sz="quarter" idx="10"/>
          </p:nvPr>
        </p:nvSpPr>
        <p:spPr/>
        <p:txBody>
          <a:bodyPr/>
          <a:lstStyle/>
          <a:p>
            <a:fld id="{62865706-0728-4B07-8600-DD764452B05B}" type="slidenum">
              <a:rPr lang="nb-NO" smtClean="0"/>
              <a:t>15</a:t>
            </a:fld>
            <a:endParaRPr lang="nb-NO"/>
          </a:p>
        </p:txBody>
      </p:sp>
    </p:spTree>
    <p:extLst>
      <p:ext uri="{BB962C8B-B14F-4D97-AF65-F5344CB8AC3E}">
        <p14:creationId xmlns:p14="http://schemas.microsoft.com/office/powerpoint/2010/main" val="208377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a:t>
            </a:r>
            <a:r>
              <a:rPr lang="nb-NO" baseline="0" dirty="0"/>
              <a:t> pensumbok </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16</a:t>
            </a:fld>
            <a:endParaRPr lang="nb-NO"/>
          </a:p>
        </p:txBody>
      </p:sp>
    </p:spTree>
    <p:extLst>
      <p:ext uri="{BB962C8B-B14F-4D97-AF65-F5344CB8AC3E}">
        <p14:creationId xmlns:p14="http://schemas.microsoft.com/office/powerpoint/2010/main" val="176940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 pensumbok side 60-61 for utfyllende informasjon.</a:t>
            </a:r>
          </a:p>
        </p:txBody>
      </p:sp>
      <p:sp>
        <p:nvSpPr>
          <p:cNvPr id="4" name="Slide Number Placeholder 3"/>
          <p:cNvSpPr>
            <a:spLocks noGrp="1"/>
          </p:cNvSpPr>
          <p:nvPr>
            <p:ph type="sldNum" sz="quarter" idx="10"/>
          </p:nvPr>
        </p:nvSpPr>
        <p:spPr/>
        <p:txBody>
          <a:bodyPr/>
          <a:lstStyle/>
          <a:p>
            <a:fld id="{62865706-0728-4B07-8600-DD764452B05B}" type="slidenum">
              <a:rPr lang="nb-NO" smtClean="0"/>
              <a:t>17</a:t>
            </a:fld>
            <a:endParaRPr lang="nb-NO"/>
          </a:p>
        </p:txBody>
      </p:sp>
    </p:spTree>
    <p:extLst>
      <p:ext uri="{BB962C8B-B14F-4D97-AF65-F5344CB8AC3E}">
        <p14:creationId xmlns:p14="http://schemas.microsoft.com/office/powerpoint/2010/main" val="69386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 pensumbok side 60-61 for utfyllende informasjon.</a:t>
            </a:r>
          </a:p>
        </p:txBody>
      </p:sp>
      <p:sp>
        <p:nvSpPr>
          <p:cNvPr id="4" name="Slide Number Placeholder 3"/>
          <p:cNvSpPr>
            <a:spLocks noGrp="1"/>
          </p:cNvSpPr>
          <p:nvPr>
            <p:ph type="sldNum" sz="quarter" idx="10"/>
          </p:nvPr>
        </p:nvSpPr>
        <p:spPr/>
        <p:txBody>
          <a:bodyPr/>
          <a:lstStyle/>
          <a:p>
            <a:fld id="{62865706-0728-4B07-8600-DD764452B05B}" type="slidenum">
              <a:rPr lang="nb-NO" smtClean="0"/>
              <a:t>18</a:t>
            </a:fld>
            <a:endParaRPr lang="nb-NO"/>
          </a:p>
        </p:txBody>
      </p:sp>
    </p:spTree>
    <p:extLst>
      <p:ext uri="{BB962C8B-B14F-4D97-AF65-F5344CB8AC3E}">
        <p14:creationId xmlns:p14="http://schemas.microsoft.com/office/powerpoint/2010/main" val="1078492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 pensumbok side 62.</a:t>
            </a:r>
          </a:p>
        </p:txBody>
      </p:sp>
      <p:sp>
        <p:nvSpPr>
          <p:cNvPr id="4" name="Slide Number Placeholder 3"/>
          <p:cNvSpPr>
            <a:spLocks noGrp="1"/>
          </p:cNvSpPr>
          <p:nvPr>
            <p:ph type="sldNum" sz="quarter" idx="10"/>
          </p:nvPr>
        </p:nvSpPr>
        <p:spPr/>
        <p:txBody>
          <a:bodyPr/>
          <a:lstStyle/>
          <a:p>
            <a:fld id="{62865706-0728-4B07-8600-DD764452B05B}" type="slidenum">
              <a:rPr lang="nb-NO" smtClean="0"/>
              <a:t>19</a:t>
            </a:fld>
            <a:endParaRPr lang="nb-NO"/>
          </a:p>
        </p:txBody>
      </p:sp>
    </p:spTree>
    <p:extLst>
      <p:ext uri="{BB962C8B-B14F-4D97-AF65-F5344CB8AC3E}">
        <p14:creationId xmlns:p14="http://schemas.microsoft.com/office/powerpoint/2010/main" val="308176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Se pensumbok side 62.</a:t>
            </a:r>
          </a:p>
        </p:txBody>
      </p:sp>
      <p:sp>
        <p:nvSpPr>
          <p:cNvPr id="4" name="Slide Number Placeholder 3"/>
          <p:cNvSpPr>
            <a:spLocks noGrp="1"/>
          </p:cNvSpPr>
          <p:nvPr>
            <p:ph type="sldNum" sz="quarter" idx="10"/>
          </p:nvPr>
        </p:nvSpPr>
        <p:spPr/>
        <p:txBody>
          <a:bodyPr/>
          <a:lstStyle/>
          <a:p>
            <a:fld id="{62865706-0728-4B07-8600-DD764452B05B}" type="slidenum">
              <a:rPr lang="nb-NO" smtClean="0"/>
              <a:t>20</a:t>
            </a:fld>
            <a:endParaRPr lang="nb-NO"/>
          </a:p>
        </p:txBody>
      </p:sp>
    </p:spTree>
    <p:extLst>
      <p:ext uri="{BB962C8B-B14F-4D97-AF65-F5344CB8AC3E}">
        <p14:creationId xmlns:p14="http://schemas.microsoft.com/office/powerpoint/2010/main" val="361334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Kontakt meg gjerne</a:t>
            </a:r>
            <a:r>
              <a:rPr lang="nb-NO" baseline="0" dirty="0"/>
              <a:t> på e-post, jean@iotgruppa.com</a:t>
            </a:r>
            <a:br>
              <a:rPr lang="nb-NO" baseline="0" dirty="0"/>
            </a:br>
            <a:endParaRPr lang="nb-NO" baseline="0" dirty="0"/>
          </a:p>
          <a:p>
            <a:r>
              <a:rPr lang="nb-NO" baseline="0" dirty="0"/>
              <a:t>Ev. kontakt meg via </a:t>
            </a:r>
            <a:r>
              <a:rPr lang="nb-NO" baseline="0" dirty="0" err="1"/>
              <a:t>skype</a:t>
            </a:r>
            <a:r>
              <a:rPr lang="nb-NO" baseline="0" dirty="0"/>
              <a:t>, ved å søke brukernavn </a:t>
            </a:r>
            <a:r>
              <a:rPr lang="nb-NO" baseline="0" dirty="0" err="1"/>
              <a:t>jean.oedegaard</a:t>
            </a:r>
            <a:r>
              <a:rPr lang="nb-NO" baseline="0" dirty="0"/>
              <a:t> ev. ved å søke på epost jean.oedegaard@gmail.com</a:t>
            </a:r>
          </a:p>
          <a:p>
            <a:r>
              <a:rPr lang="nb-NO" baseline="0" dirty="0"/>
              <a:t>Du må dog legge meg til som venn på </a:t>
            </a:r>
            <a:r>
              <a:rPr lang="nb-NO" baseline="0" dirty="0" err="1"/>
              <a:t>skype</a:t>
            </a:r>
            <a:r>
              <a:rPr lang="nb-NO" baseline="0" dirty="0"/>
              <a:t>, da jeg blokkerer meldinger fra de som ikke er på </a:t>
            </a:r>
            <a:r>
              <a:rPr lang="nb-NO" baseline="0" dirty="0" err="1"/>
              <a:t>vennelisten</a:t>
            </a:r>
            <a:r>
              <a:rPr lang="nb-NO" baseline="0" dirty="0"/>
              <a:t>, hvis du ønsker å kontakte meg der.</a:t>
            </a:r>
          </a:p>
        </p:txBody>
      </p:sp>
      <p:sp>
        <p:nvSpPr>
          <p:cNvPr id="4" name="Slide Number Placeholder 3"/>
          <p:cNvSpPr>
            <a:spLocks noGrp="1"/>
          </p:cNvSpPr>
          <p:nvPr>
            <p:ph type="sldNum" sz="quarter" idx="10"/>
          </p:nvPr>
        </p:nvSpPr>
        <p:spPr/>
        <p:txBody>
          <a:bodyPr/>
          <a:lstStyle/>
          <a:p>
            <a:fld id="{62865706-0728-4B07-8600-DD764452B05B}" type="slidenum">
              <a:rPr lang="nb-NO" smtClean="0"/>
              <a:t>22</a:t>
            </a:fld>
            <a:endParaRPr lang="nb-NO"/>
          </a:p>
        </p:txBody>
      </p:sp>
    </p:spTree>
    <p:extLst>
      <p:ext uri="{BB962C8B-B14F-4D97-AF65-F5344CB8AC3E}">
        <p14:creationId xmlns:p14="http://schemas.microsoft.com/office/powerpoint/2010/main" val="401046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kommer tilbake til datatyper, da dette er en</a:t>
            </a:r>
            <a:r>
              <a:rPr lang="nb-NO" baseline="0" dirty="0"/>
              <a:t> viktig del av oppbyggingen til en database.</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3</a:t>
            </a:fld>
            <a:endParaRPr lang="nb-NO"/>
          </a:p>
        </p:txBody>
      </p:sp>
    </p:spTree>
    <p:extLst>
      <p:ext uri="{BB962C8B-B14F-4D97-AF65-F5344CB8AC3E}">
        <p14:creationId xmlns:p14="http://schemas.microsoft.com/office/powerpoint/2010/main" val="94857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 færreste har brukt MS Office sitt Access-program.</a:t>
            </a:r>
            <a:r>
              <a:rPr lang="nb-NO" baseline="0" dirty="0"/>
              <a:t> Dette er et rent databaseprogram som faktisk benytter seg av SQL til lagring av data.</a:t>
            </a:r>
          </a:p>
          <a:p>
            <a:r>
              <a:rPr lang="nb-NO" baseline="0" dirty="0"/>
              <a:t>Det er dermed en mye, mye bedre sammenligning, men mange flere er kjent med hvordan Excel-ark ser ut</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4</a:t>
            </a:fld>
            <a:endParaRPr lang="nb-NO"/>
          </a:p>
        </p:txBody>
      </p:sp>
    </p:spTree>
    <p:extLst>
      <p:ext uri="{BB962C8B-B14F-4D97-AF65-F5344CB8AC3E}">
        <p14:creationId xmlns:p14="http://schemas.microsoft.com/office/powerpoint/2010/main" val="351904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Primærnøkkelen</a:t>
            </a:r>
            <a:r>
              <a:rPr lang="nb-NO" baseline="0" dirty="0"/>
              <a:t> må være unik for hver rad, og brukes til å identifisere raden og dermed de andre feltene som hører til raden.</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5</a:t>
            </a:fld>
            <a:endParaRPr lang="nb-NO"/>
          </a:p>
        </p:txBody>
      </p:sp>
    </p:spTree>
    <p:extLst>
      <p:ext uri="{BB962C8B-B14F-4D97-AF65-F5344CB8AC3E}">
        <p14:creationId xmlns:p14="http://schemas.microsoft.com/office/powerpoint/2010/main" val="392642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Her</a:t>
            </a:r>
            <a:r>
              <a:rPr lang="nb-NO" baseline="0" dirty="0"/>
              <a:t> brukes studentnummeret som primærnøkkel da det regnes som unikt. Vi kunne dog også brukt e-post som primærnøkkel, da e-postadresser også er unike i seg selv. Poenget er å ha noe som kan identifisere raden og dermed resten av dataene, som i dette tilfellet er epost, navn og karakter.</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6</a:t>
            </a:fld>
            <a:endParaRPr lang="nb-NO"/>
          </a:p>
        </p:txBody>
      </p:sp>
    </p:spTree>
    <p:extLst>
      <p:ext uri="{BB962C8B-B14F-4D97-AF65-F5344CB8AC3E}">
        <p14:creationId xmlns:p14="http://schemas.microsoft.com/office/powerpoint/2010/main" val="212957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Mer</a:t>
            </a:r>
            <a:r>
              <a:rPr lang="nb-NO" baseline="0" dirty="0"/>
              <a:t> detaljert forklaring av forrige slide. Jeg kommer til å ta utgangspunkt i denne databasen for eksemplene videre.</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7</a:t>
            </a:fld>
            <a:endParaRPr lang="nb-NO"/>
          </a:p>
        </p:txBody>
      </p:sp>
    </p:spTree>
    <p:extLst>
      <p:ext uri="{BB962C8B-B14F-4D97-AF65-F5344CB8AC3E}">
        <p14:creationId xmlns:p14="http://schemas.microsoft.com/office/powerpoint/2010/main" val="230099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JavaScript</a:t>
            </a:r>
            <a:r>
              <a:rPr lang="nb-NO" baseline="0" dirty="0"/>
              <a:t> brukte vi et godt eksempel på å sjekke om et felt var verken "" (altså tomt for synlige karakterer), eller NULL. Dette viser at et felt kan være ikke NULL til tross for at vi oppfatter det som tomt. Dette kan være grunnet en skjult karakter som for eksempel \n som gir en ny linje, eller \t (tab) og lignende andre spesielle, skjulte karakterer. </a:t>
            </a:r>
            <a:r>
              <a:rPr lang="nb-NO" b="1" baseline="0" dirty="0"/>
              <a:t>Eksisterer en slik karakter er ikke et felt å regne for NULL.</a:t>
            </a:r>
            <a:r>
              <a:rPr lang="nb-NO" baseline="0" dirty="0"/>
              <a:t/>
            </a:r>
            <a:br>
              <a:rPr lang="nb-NO" baseline="0" dirty="0"/>
            </a:br>
            <a:r>
              <a:rPr lang="nb-NO" baseline="0" dirty="0"/>
              <a:t> </a:t>
            </a:r>
          </a:p>
          <a:p>
            <a:r>
              <a:rPr lang="nb-NO" baseline="0" dirty="0" err="1"/>
              <a:t>if</a:t>
            </a:r>
            <a:r>
              <a:rPr lang="nb-NO" baseline="0" dirty="0"/>
              <a:t> (</a:t>
            </a:r>
            <a:r>
              <a:rPr lang="nb-NO" baseline="0" dirty="0" err="1"/>
              <a:t>variabelNavn</a:t>
            </a:r>
            <a:r>
              <a:rPr lang="nb-NO" baseline="0" dirty="0"/>
              <a:t> == "" || </a:t>
            </a:r>
            <a:r>
              <a:rPr lang="nb-NO" baseline="0" dirty="0" err="1"/>
              <a:t>variabelNavn</a:t>
            </a:r>
            <a:r>
              <a:rPr lang="nb-NO" baseline="0" dirty="0"/>
              <a:t> == null) {}</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9</a:t>
            </a:fld>
            <a:endParaRPr lang="nb-NO"/>
          </a:p>
        </p:txBody>
      </p:sp>
    </p:spTree>
    <p:extLst>
      <p:ext uri="{BB962C8B-B14F-4D97-AF65-F5344CB8AC3E}">
        <p14:creationId xmlns:p14="http://schemas.microsoft.com/office/powerpoint/2010/main" val="3474899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Dette er en representasjon av </a:t>
            </a:r>
            <a:r>
              <a:rPr lang="nb-NO" i="1" dirty="0"/>
              <a:t>strukturen</a:t>
            </a:r>
            <a:r>
              <a:rPr lang="nb-NO" i="0" dirty="0"/>
              <a:t> til databasen</a:t>
            </a:r>
            <a:r>
              <a:rPr lang="nb-NO" i="0" baseline="0" dirty="0"/>
              <a:t> som vi tidligere så på slide 6, der vi ser databasen i bruk i stedet for å se på strukturen som her.</a:t>
            </a:r>
            <a:endParaRPr lang="nb-NO" dirty="0"/>
          </a:p>
        </p:txBody>
      </p:sp>
      <p:sp>
        <p:nvSpPr>
          <p:cNvPr id="4" name="Slide Number Placeholder 3"/>
          <p:cNvSpPr>
            <a:spLocks noGrp="1"/>
          </p:cNvSpPr>
          <p:nvPr>
            <p:ph type="sldNum" sz="quarter" idx="10"/>
          </p:nvPr>
        </p:nvSpPr>
        <p:spPr/>
        <p:txBody>
          <a:bodyPr/>
          <a:lstStyle/>
          <a:p>
            <a:fld id="{62865706-0728-4B07-8600-DD764452B05B}" type="slidenum">
              <a:rPr lang="nb-NO" smtClean="0"/>
              <a:t>12</a:t>
            </a:fld>
            <a:endParaRPr lang="nb-NO"/>
          </a:p>
        </p:txBody>
      </p:sp>
    </p:spTree>
    <p:extLst>
      <p:ext uri="{BB962C8B-B14F-4D97-AF65-F5344CB8AC3E}">
        <p14:creationId xmlns:p14="http://schemas.microsoft.com/office/powerpoint/2010/main" val="1231480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Kort forklart så brukes</a:t>
            </a:r>
            <a:r>
              <a:rPr lang="nb-NO" baseline="0" dirty="0"/>
              <a:t> VARCHAR når man ikke vet hvor stor datamengde man kan få inn, men man definerer altså et maksimalt antall karakterer. CHAR brukes når vi vet hvor stor datamengden er, i dette tilfellet en karakter(bokstav), data karakterer kun består av A til F - altså </a:t>
            </a:r>
            <a:r>
              <a:rPr lang="nb-NO" i="1" baseline="0" dirty="0"/>
              <a:t>(1)</a:t>
            </a:r>
            <a:r>
              <a:rPr lang="nb-NO" i="0" baseline="0" dirty="0"/>
              <a:t> karakter. Pensumbok side 60-61.</a:t>
            </a:r>
            <a:endParaRPr lang="nb-NO" i="1" dirty="0"/>
          </a:p>
        </p:txBody>
      </p:sp>
      <p:sp>
        <p:nvSpPr>
          <p:cNvPr id="4" name="Slide Number Placeholder 3"/>
          <p:cNvSpPr>
            <a:spLocks noGrp="1"/>
          </p:cNvSpPr>
          <p:nvPr>
            <p:ph type="sldNum" sz="quarter" idx="10"/>
          </p:nvPr>
        </p:nvSpPr>
        <p:spPr/>
        <p:txBody>
          <a:bodyPr/>
          <a:lstStyle/>
          <a:p>
            <a:fld id="{62865706-0728-4B07-8600-DD764452B05B}" type="slidenum">
              <a:rPr lang="nb-NO" smtClean="0"/>
              <a:t>13</a:t>
            </a:fld>
            <a:endParaRPr lang="nb-NO"/>
          </a:p>
        </p:txBody>
      </p:sp>
    </p:spTree>
    <p:extLst>
      <p:ext uri="{BB962C8B-B14F-4D97-AF65-F5344CB8AC3E}">
        <p14:creationId xmlns:p14="http://schemas.microsoft.com/office/powerpoint/2010/main" val="188483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12/29/16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12/29/16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12/29/16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12/29/16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a:t>Introduksjon til </a:t>
            </a:r>
            <a:r>
              <a:rPr lang="nb-NO" dirty="0" err="1"/>
              <a:t>sql</a:t>
            </a:r>
            <a:endParaRPr lang="nb-NO" dirty="0"/>
          </a:p>
        </p:txBody>
      </p:sp>
      <p:sp>
        <p:nvSpPr>
          <p:cNvPr id="3" name="Subtitle 2"/>
          <p:cNvSpPr>
            <a:spLocks noGrp="1"/>
          </p:cNvSpPr>
          <p:nvPr>
            <p:ph type="subTitle" idx="1"/>
          </p:nvPr>
        </p:nvSpPr>
        <p:spPr/>
        <p:txBody>
          <a:bodyPr/>
          <a:lstStyle/>
          <a:p>
            <a:r>
              <a:rPr lang="nb-NO" dirty="0"/>
              <a:t>Introduksjon til SQL med fokus på PHP</a:t>
            </a:r>
          </a:p>
        </p:txBody>
      </p:sp>
    </p:spTree>
    <p:extLst>
      <p:ext uri="{BB962C8B-B14F-4D97-AF65-F5344CB8AC3E}">
        <p14:creationId xmlns:p14="http://schemas.microsoft.com/office/powerpoint/2010/main" val="3612528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Datatyper</a:t>
            </a:r>
          </a:p>
        </p:txBody>
      </p:sp>
      <p:sp>
        <p:nvSpPr>
          <p:cNvPr id="3" name="Content Placeholder 2"/>
          <p:cNvSpPr>
            <a:spLocks noGrp="1"/>
          </p:cNvSpPr>
          <p:nvPr>
            <p:ph idx="1"/>
          </p:nvPr>
        </p:nvSpPr>
        <p:spPr/>
        <p:txBody>
          <a:bodyPr/>
          <a:lstStyle/>
          <a:p>
            <a:r>
              <a:rPr lang="nb-NO" dirty="0"/>
              <a:t>At man definerer datatyper er en stor grunn til at en database er vesentlig mer effektiv enn behandling av .</a:t>
            </a:r>
            <a:r>
              <a:rPr lang="nb-NO" dirty="0" err="1"/>
              <a:t>txt</a:t>
            </a:r>
            <a:r>
              <a:rPr lang="nb-NO" dirty="0"/>
              <a:t>-filer</a:t>
            </a:r>
          </a:p>
          <a:p>
            <a:r>
              <a:rPr lang="nb-NO" dirty="0"/>
              <a:t>Dette har med ressursallokering å gjøre, som for eksempel reservering av plass i minnet. (for eks. RAM)</a:t>
            </a:r>
          </a:p>
          <a:p>
            <a:r>
              <a:rPr lang="nb-NO" dirty="0"/>
              <a:t>Dette er også svært vanlig å gjøre i de fleste programmeringsspråk når man lager variabler. PHP er "</a:t>
            </a:r>
            <a:r>
              <a:rPr lang="nb-NO" dirty="0" err="1"/>
              <a:t>loosley</a:t>
            </a:r>
            <a:r>
              <a:rPr lang="nb-NO" dirty="0"/>
              <a:t> </a:t>
            </a:r>
            <a:r>
              <a:rPr lang="nb-NO" dirty="0" err="1"/>
              <a:t>typed</a:t>
            </a:r>
            <a:r>
              <a:rPr lang="nb-NO" dirty="0"/>
              <a:t>", og tar seg av dette for oss.</a:t>
            </a:r>
          </a:p>
          <a:p>
            <a:pPr lvl="1"/>
            <a:r>
              <a:rPr lang="nb-NO" dirty="0"/>
              <a:t>PHP ser altså på hvilken data vi setter i en variabel, og definerer datatype for oss. </a:t>
            </a:r>
            <a:r>
              <a:rPr lang="nb-NO" i="1" dirty="0"/>
              <a:t>I en SQL-database må vi altså gjøre dette selv når vi oppretter kolonner.</a:t>
            </a:r>
          </a:p>
        </p:txBody>
      </p:sp>
    </p:spTree>
    <p:extLst>
      <p:ext uri="{BB962C8B-B14F-4D97-AF65-F5344CB8AC3E}">
        <p14:creationId xmlns:p14="http://schemas.microsoft.com/office/powerpoint/2010/main" val="676932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mer om datatyper</a:t>
            </a:r>
          </a:p>
        </p:txBody>
      </p:sp>
      <p:sp>
        <p:nvSpPr>
          <p:cNvPr id="3" name="Content Placeholder 2"/>
          <p:cNvSpPr>
            <a:spLocks noGrp="1"/>
          </p:cNvSpPr>
          <p:nvPr>
            <p:ph idx="1"/>
          </p:nvPr>
        </p:nvSpPr>
        <p:spPr/>
        <p:txBody>
          <a:bodyPr/>
          <a:lstStyle/>
          <a:p>
            <a:r>
              <a:rPr lang="nb-NO" dirty="0"/>
              <a:t>Definerer man en datatype etterfølges det som oftest av et tall i parentes </a:t>
            </a:r>
            <a:r>
              <a:rPr lang="nb-NO" i="1" dirty="0"/>
              <a:t>(n)</a:t>
            </a:r>
          </a:p>
          <a:p>
            <a:r>
              <a:rPr lang="nb-NO" i="1" dirty="0"/>
              <a:t>(n) </a:t>
            </a:r>
            <a:r>
              <a:rPr lang="nb-NO" dirty="0"/>
              <a:t>står da som regel for </a:t>
            </a:r>
            <a:r>
              <a:rPr lang="nb-NO" b="1" dirty="0"/>
              <a:t>antall karakterer</a:t>
            </a:r>
            <a:r>
              <a:rPr lang="nb-NO" dirty="0"/>
              <a:t> man kan sette inn i feltene i kolonnen</a:t>
            </a:r>
          </a:p>
          <a:p>
            <a:r>
              <a:rPr lang="nb-NO" dirty="0"/>
              <a:t>Noen datatyper kan kun ta imot siffer, mens andre kan lagre alle typer karakterer</a:t>
            </a:r>
          </a:p>
          <a:p>
            <a:r>
              <a:rPr lang="nb-NO" dirty="0"/>
              <a:t>Til slutt har man dannet en struktur over tabellen i databasen, ved å definere hva som kan skrives inn hvor, navn på kolonner og primærnøkler for rader</a:t>
            </a:r>
          </a:p>
          <a:p>
            <a:r>
              <a:rPr lang="nb-NO" dirty="0"/>
              <a:t>Neste slide viser et eksempel på dette. Legg merke til nøkkelen ved </a:t>
            </a:r>
            <a:r>
              <a:rPr lang="nb-NO" dirty="0" err="1"/>
              <a:t>studentnr</a:t>
            </a:r>
            <a:r>
              <a:rPr lang="nb-NO" dirty="0"/>
              <a:t> som representerer at denne kolonnen brukes som primærnøkkel</a:t>
            </a:r>
          </a:p>
        </p:txBody>
      </p:sp>
    </p:spTree>
    <p:extLst>
      <p:ext uri="{BB962C8B-B14F-4D97-AF65-F5344CB8AC3E}">
        <p14:creationId xmlns:p14="http://schemas.microsoft.com/office/powerpoint/2010/main" val="500762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chemeClr val="bg1"/>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26" y="964523"/>
            <a:ext cx="9933348" cy="4928954"/>
          </a:xfrm>
          <a:prstGeom prst="rect">
            <a:avLst/>
          </a:prstGeom>
        </p:spPr>
      </p:pic>
    </p:spTree>
    <p:extLst>
      <p:ext uri="{BB962C8B-B14F-4D97-AF65-F5344CB8AC3E}">
        <p14:creationId xmlns:p14="http://schemas.microsoft.com/office/powerpoint/2010/main" val="43497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datatyper i student-tabellen</a:t>
            </a:r>
          </a:p>
        </p:txBody>
      </p:sp>
      <p:sp>
        <p:nvSpPr>
          <p:cNvPr id="3" name="Content Placeholder 2"/>
          <p:cNvSpPr>
            <a:spLocks noGrp="1"/>
          </p:cNvSpPr>
          <p:nvPr>
            <p:ph idx="1"/>
          </p:nvPr>
        </p:nvSpPr>
        <p:spPr/>
        <p:txBody>
          <a:bodyPr/>
          <a:lstStyle/>
          <a:p>
            <a:r>
              <a:rPr lang="nb-NO" dirty="0"/>
              <a:t>Dette er </a:t>
            </a:r>
            <a:r>
              <a:rPr lang="nb-NO" i="1" dirty="0"/>
              <a:t>ikke</a:t>
            </a:r>
            <a:r>
              <a:rPr lang="nb-NO" dirty="0"/>
              <a:t> en svært effektivt strukturert tabell, noe vi skal lære mer om siden</a:t>
            </a:r>
          </a:p>
          <a:p>
            <a:r>
              <a:rPr lang="nb-NO" dirty="0"/>
              <a:t>Den illustrerer likevel bruken av to datatyper, INT og VARCHAR</a:t>
            </a:r>
          </a:p>
          <a:p>
            <a:r>
              <a:rPr lang="nb-NO" dirty="0"/>
              <a:t>I eksempelet sier vi at studentnummeret ikke kan overstige fire siffer </a:t>
            </a:r>
            <a:r>
              <a:rPr lang="nb-NO" i="1" dirty="0"/>
              <a:t>(4)</a:t>
            </a:r>
          </a:p>
          <a:p>
            <a:r>
              <a:rPr lang="nb-NO" dirty="0"/>
              <a:t>Epost og navn kan begge bestå av 128 karakterer hver</a:t>
            </a:r>
          </a:p>
          <a:p>
            <a:r>
              <a:rPr lang="nb-NO" dirty="0"/>
              <a:t>Karakter er definert til kun en karakter, og her burde CHAR vært brukt i stedet for VARCHAR - grunnen til dette skal vi se på siden</a:t>
            </a:r>
          </a:p>
          <a:p>
            <a:pPr lvl="1"/>
            <a:r>
              <a:rPr lang="nb-NO" dirty="0"/>
              <a:t>(se kommentarfeltet til sliden for et kort forklaring)</a:t>
            </a:r>
          </a:p>
        </p:txBody>
      </p:sp>
    </p:spTree>
    <p:extLst>
      <p:ext uri="{BB962C8B-B14F-4D97-AF65-F5344CB8AC3E}">
        <p14:creationId xmlns:p14="http://schemas.microsoft.com/office/powerpoint/2010/main" val="253835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VARCHAR</a:t>
            </a:r>
            <a:endParaRPr lang="nb-NO" i="1" u="sng" dirty="0"/>
          </a:p>
        </p:txBody>
      </p:sp>
      <p:sp>
        <p:nvSpPr>
          <p:cNvPr id="3" name="Content Placeholder 2"/>
          <p:cNvSpPr>
            <a:spLocks noGrp="1"/>
          </p:cNvSpPr>
          <p:nvPr>
            <p:ph idx="1"/>
          </p:nvPr>
        </p:nvSpPr>
        <p:spPr/>
        <p:txBody>
          <a:bodyPr>
            <a:normAutofit lnSpcReduction="10000"/>
          </a:bodyPr>
          <a:lstStyle/>
          <a:p>
            <a:r>
              <a:rPr lang="nb-NO" b="1" dirty="0"/>
              <a:t>VARCHAR</a:t>
            </a:r>
            <a:r>
              <a:rPr lang="nb-NO" i="1" dirty="0"/>
              <a:t>(n) </a:t>
            </a:r>
            <a:r>
              <a:rPr lang="nb-NO" dirty="0"/>
              <a:t>- Mye brukt datatype som kan ta imot alle typer karakterer</a:t>
            </a:r>
          </a:p>
          <a:p>
            <a:pPr lvl="1"/>
            <a:r>
              <a:rPr lang="nb-NO" dirty="0"/>
              <a:t>Altså siffer, bokstaver og andre karakterer</a:t>
            </a:r>
          </a:p>
          <a:p>
            <a:r>
              <a:rPr lang="nb-NO" dirty="0"/>
              <a:t>Kan egentlig kun ta imot maksimalt 255 karakterer (altså 8 bit), men:</a:t>
            </a:r>
          </a:p>
          <a:p>
            <a:pPr lvl="1"/>
            <a:r>
              <a:rPr lang="nb-NO" dirty="0"/>
              <a:t>Hvis du legger inn mer enn 255 karakterer konverterer automatisk MySQL datatypen fra VARCHAR til TEXT, som kan lagre vesentlig flere karakterer</a:t>
            </a:r>
          </a:p>
          <a:p>
            <a:r>
              <a:rPr lang="nb-NO" i="1" dirty="0"/>
              <a:t>(n)</a:t>
            </a:r>
            <a:r>
              <a:rPr lang="nb-NO" dirty="0"/>
              <a:t> er det maksimale antall karakterer du definerer at kolonnen skal akseptere i et felt (i </a:t>
            </a:r>
            <a:r>
              <a:rPr lang="nb-NO" dirty="0" err="1"/>
              <a:t>èn</a:t>
            </a:r>
            <a:r>
              <a:rPr lang="nb-NO" dirty="0"/>
              <a:t> rad).</a:t>
            </a:r>
          </a:p>
          <a:p>
            <a:r>
              <a:rPr lang="nb-NO" dirty="0"/>
              <a:t>VARCHAR brukes når vi ikke vet hvor mye data vi får inn i databasen, i motsetning til CHAR.</a:t>
            </a:r>
          </a:p>
        </p:txBody>
      </p:sp>
    </p:spTree>
    <p:extLst>
      <p:ext uri="{BB962C8B-B14F-4D97-AF65-F5344CB8AC3E}">
        <p14:creationId xmlns:p14="http://schemas.microsoft.com/office/powerpoint/2010/main" val="255354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CHAR</a:t>
            </a:r>
            <a:endParaRPr lang="nb-NO" i="1" u="sng" dirty="0"/>
          </a:p>
        </p:txBody>
      </p:sp>
      <p:sp>
        <p:nvSpPr>
          <p:cNvPr id="3" name="Content Placeholder 2"/>
          <p:cNvSpPr>
            <a:spLocks noGrp="1"/>
          </p:cNvSpPr>
          <p:nvPr>
            <p:ph idx="1"/>
          </p:nvPr>
        </p:nvSpPr>
        <p:spPr/>
        <p:txBody>
          <a:bodyPr/>
          <a:lstStyle/>
          <a:p>
            <a:r>
              <a:rPr lang="nb-NO" b="1" dirty="0"/>
              <a:t>CHAR</a:t>
            </a:r>
            <a:r>
              <a:rPr lang="nb-NO" i="1" dirty="0"/>
              <a:t>(n) </a:t>
            </a:r>
            <a:r>
              <a:rPr lang="nb-NO" dirty="0"/>
              <a:t>- Kan lagre samme type data som VARCHAR</a:t>
            </a:r>
          </a:p>
          <a:p>
            <a:pPr lvl="1"/>
            <a:r>
              <a:rPr lang="nb-NO" dirty="0"/>
              <a:t>Altså siffer, bokstaver og andre karakterer</a:t>
            </a:r>
          </a:p>
          <a:p>
            <a:r>
              <a:rPr lang="nb-NO" dirty="0"/>
              <a:t>CHAR brukes når du vet antallet karakterer som kommer inn, og CHAR reserverer dermed hele dette antallet i minnet</a:t>
            </a:r>
          </a:p>
          <a:p>
            <a:r>
              <a:rPr lang="nb-NO" dirty="0"/>
              <a:t>VARCHAR tar ikke mer plass enn den trenger</a:t>
            </a:r>
          </a:p>
          <a:p>
            <a:r>
              <a:rPr lang="nb-NO" i="1" dirty="0"/>
              <a:t>(n)</a:t>
            </a:r>
            <a:r>
              <a:rPr lang="nb-NO" dirty="0"/>
              <a:t> er det maksimale antall karakterer du definerer at kolonnen skal akseptere i et felt (i </a:t>
            </a:r>
            <a:r>
              <a:rPr lang="nb-NO" dirty="0" err="1"/>
              <a:t>èn</a:t>
            </a:r>
            <a:r>
              <a:rPr lang="nb-NO" dirty="0"/>
              <a:t> rad).</a:t>
            </a:r>
          </a:p>
          <a:p>
            <a:r>
              <a:rPr lang="nb-NO" dirty="0"/>
              <a:t>Kan ikke brukes til utregninger da det ikke er en numerisk datatype</a:t>
            </a:r>
          </a:p>
        </p:txBody>
      </p:sp>
    </p:spTree>
    <p:extLst>
      <p:ext uri="{BB962C8B-B14F-4D97-AF65-F5344CB8AC3E}">
        <p14:creationId xmlns:p14="http://schemas.microsoft.com/office/powerpoint/2010/main" val="1875754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TEXT</a:t>
            </a:r>
            <a:endParaRPr lang="nb-NO" dirty="0"/>
          </a:p>
        </p:txBody>
      </p:sp>
      <p:sp>
        <p:nvSpPr>
          <p:cNvPr id="3" name="Content Placeholder 2"/>
          <p:cNvSpPr>
            <a:spLocks noGrp="1"/>
          </p:cNvSpPr>
          <p:nvPr>
            <p:ph idx="1"/>
          </p:nvPr>
        </p:nvSpPr>
        <p:spPr/>
        <p:txBody>
          <a:bodyPr/>
          <a:lstStyle/>
          <a:p>
            <a:r>
              <a:rPr lang="nb-NO" dirty="0"/>
              <a:t>Kan inneholde alle typer karakterer, som CHAR og VARCHAR, og har en maksimal lengde på 65,535 tegn (16 bit).</a:t>
            </a:r>
            <a:r>
              <a:rPr lang="en-GB" dirty="0"/>
              <a:t> </a:t>
            </a:r>
          </a:p>
          <a:p>
            <a:pPr lvl="1"/>
            <a:r>
              <a:rPr lang="en-GB" dirty="0" err="1"/>
              <a:t>Siffer</a:t>
            </a:r>
            <a:r>
              <a:rPr lang="en-GB" dirty="0"/>
              <a:t>, </a:t>
            </a:r>
            <a:r>
              <a:rPr lang="en-GB" dirty="0" err="1"/>
              <a:t>bokstaver</a:t>
            </a:r>
            <a:r>
              <a:rPr lang="en-GB" dirty="0"/>
              <a:t>, </a:t>
            </a:r>
            <a:r>
              <a:rPr lang="en-GB" dirty="0" err="1"/>
              <a:t>andre</a:t>
            </a:r>
            <a:r>
              <a:rPr lang="en-GB" dirty="0"/>
              <a:t> </a:t>
            </a:r>
            <a:r>
              <a:rPr lang="en-GB" dirty="0" err="1"/>
              <a:t>karakterer</a:t>
            </a:r>
            <a:endParaRPr lang="en-GB" dirty="0"/>
          </a:p>
          <a:p>
            <a:r>
              <a:rPr lang="en-GB" dirty="0" err="1"/>
              <a:t>Det</a:t>
            </a:r>
            <a:r>
              <a:rPr lang="en-GB" dirty="0"/>
              <a:t> </a:t>
            </a:r>
            <a:r>
              <a:rPr lang="en-GB" dirty="0" err="1"/>
              <a:t>finnes</a:t>
            </a:r>
            <a:r>
              <a:rPr lang="en-GB" dirty="0"/>
              <a:t> </a:t>
            </a:r>
            <a:r>
              <a:rPr lang="en-GB" dirty="0" err="1"/>
              <a:t>flere</a:t>
            </a:r>
            <a:r>
              <a:rPr lang="en-GB" dirty="0"/>
              <a:t> </a:t>
            </a:r>
            <a:r>
              <a:rPr lang="en-GB" dirty="0" err="1"/>
              <a:t>varianter</a:t>
            </a:r>
            <a:r>
              <a:rPr lang="en-GB" dirty="0"/>
              <a:t> </a:t>
            </a:r>
            <a:r>
              <a:rPr lang="en-GB" dirty="0" err="1"/>
              <a:t>av</a:t>
            </a:r>
            <a:r>
              <a:rPr lang="en-GB" dirty="0"/>
              <a:t> </a:t>
            </a:r>
            <a:r>
              <a:rPr lang="en-GB" dirty="0" err="1"/>
              <a:t>typen</a:t>
            </a:r>
            <a:r>
              <a:rPr lang="en-GB" dirty="0"/>
              <a:t> TEXT</a:t>
            </a:r>
          </a:p>
          <a:p>
            <a:pPr lvl="1"/>
            <a:r>
              <a:rPr lang="nb-NO" b="1" dirty="0"/>
              <a:t>TINYTEXT</a:t>
            </a:r>
            <a:r>
              <a:rPr lang="nb-NO" dirty="0"/>
              <a:t> tar 255</a:t>
            </a:r>
            <a:r>
              <a:rPr lang="en-GB" dirty="0"/>
              <a:t> </a:t>
            </a:r>
            <a:r>
              <a:rPr lang="en-GB" dirty="0" err="1"/>
              <a:t>tegn</a:t>
            </a:r>
            <a:r>
              <a:rPr lang="en-GB" dirty="0"/>
              <a:t> (8 bit)</a:t>
            </a:r>
            <a:endParaRPr lang="nb-NO" dirty="0"/>
          </a:p>
          <a:p>
            <a:pPr lvl="1"/>
            <a:r>
              <a:rPr lang="nb-NO" b="1" dirty="0"/>
              <a:t>MEDIUMTEXT</a:t>
            </a:r>
            <a:r>
              <a:rPr lang="nb-NO" dirty="0"/>
              <a:t> tar 16,777,215 tegn (24 bit)</a:t>
            </a:r>
            <a:endParaRPr lang="en-GB" dirty="0"/>
          </a:p>
          <a:p>
            <a:pPr lvl="1"/>
            <a:r>
              <a:rPr lang="nb-NO" b="1" dirty="0"/>
              <a:t>LONGTEXT</a:t>
            </a:r>
            <a:r>
              <a:rPr lang="nb-NO" dirty="0"/>
              <a:t> tar 4,294,967,295 tegn (32 bit).</a:t>
            </a:r>
            <a:r>
              <a:rPr lang="en-GB" dirty="0"/>
              <a:t> </a:t>
            </a:r>
            <a:endParaRPr lang="nb-NO" dirty="0"/>
          </a:p>
        </p:txBody>
      </p:sp>
    </p:spTree>
    <p:extLst>
      <p:ext uri="{BB962C8B-B14F-4D97-AF65-F5344CB8AC3E}">
        <p14:creationId xmlns:p14="http://schemas.microsoft.com/office/powerpoint/2010/main" val="1597137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INT</a:t>
            </a:r>
            <a:endParaRPr lang="nb-NO" i="1" u="sng" dirty="0"/>
          </a:p>
        </p:txBody>
      </p:sp>
      <p:sp>
        <p:nvSpPr>
          <p:cNvPr id="3" name="Content Placeholder 2"/>
          <p:cNvSpPr>
            <a:spLocks noGrp="1"/>
          </p:cNvSpPr>
          <p:nvPr>
            <p:ph idx="1"/>
          </p:nvPr>
        </p:nvSpPr>
        <p:spPr/>
        <p:txBody>
          <a:bodyPr/>
          <a:lstStyle/>
          <a:p>
            <a:r>
              <a:rPr lang="nb-NO" dirty="0"/>
              <a:t>Brukes til lagring av tall heltall mellom -8388608 to 8388607 (24 bit)</a:t>
            </a:r>
          </a:p>
          <a:p>
            <a:r>
              <a:rPr lang="nb-NO" dirty="0"/>
              <a:t>Maksimalt antall tegn spesifiseres ved å bytte ut (</a:t>
            </a:r>
            <a:r>
              <a:rPr lang="nb-NO" i="1" dirty="0"/>
              <a:t>n)</a:t>
            </a:r>
            <a:r>
              <a:rPr lang="nb-NO" dirty="0"/>
              <a:t> i parentesene</a:t>
            </a:r>
          </a:p>
          <a:p>
            <a:r>
              <a:rPr lang="nb-NO" dirty="0"/>
              <a:t>INT har flere </a:t>
            </a:r>
            <a:r>
              <a:rPr lang="nb-NO" i="1" dirty="0"/>
              <a:t>andre</a:t>
            </a:r>
            <a:r>
              <a:rPr lang="nb-NO" dirty="0"/>
              <a:t> varianter som tar imot forskjellige mengder - UNSIGNED</a:t>
            </a:r>
          </a:p>
          <a:p>
            <a:pPr lvl="1"/>
            <a:r>
              <a:rPr lang="nb-NO" dirty="0"/>
              <a:t>TINYINT, SMALLINT, </a:t>
            </a:r>
            <a:r>
              <a:rPr lang="en-GB" dirty="0"/>
              <a:t>MEDIUMINT, BIGINT’</a:t>
            </a:r>
          </a:p>
          <a:p>
            <a:r>
              <a:rPr lang="en-GB" b="1" dirty="0" err="1"/>
              <a:t>Kan</a:t>
            </a:r>
            <a:r>
              <a:rPr lang="en-GB" b="1" dirty="0"/>
              <a:t> </a:t>
            </a:r>
            <a:r>
              <a:rPr lang="en-GB" b="1" dirty="0" err="1"/>
              <a:t>brukes</a:t>
            </a:r>
            <a:r>
              <a:rPr lang="en-GB" b="1" dirty="0"/>
              <a:t> til </a:t>
            </a:r>
            <a:r>
              <a:rPr lang="en-GB" b="1" dirty="0" err="1"/>
              <a:t>kalulasjoner</a:t>
            </a:r>
            <a:r>
              <a:rPr lang="en-GB" b="1" dirty="0"/>
              <a:t>, et </a:t>
            </a:r>
            <a:r>
              <a:rPr lang="en-GB" b="1" dirty="0" err="1"/>
              <a:t>viktig</a:t>
            </a:r>
            <a:r>
              <a:rPr lang="en-GB" b="1" dirty="0"/>
              <a:t> </a:t>
            </a:r>
            <a:r>
              <a:rPr lang="en-GB" b="1" dirty="0" err="1"/>
              <a:t>poeng</a:t>
            </a:r>
            <a:endParaRPr lang="en-GB" b="1" dirty="0"/>
          </a:p>
          <a:p>
            <a:r>
              <a:rPr lang="en-GB" dirty="0"/>
              <a:t>FLOAT </a:t>
            </a:r>
            <a:r>
              <a:rPr lang="en-GB" dirty="0" err="1"/>
              <a:t>og</a:t>
            </a:r>
            <a:r>
              <a:rPr lang="en-GB" dirty="0"/>
              <a:t> DOUBLE </a:t>
            </a:r>
            <a:r>
              <a:rPr lang="en-GB" dirty="0" err="1"/>
              <a:t>lærer</a:t>
            </a:r>
            <a:r>
              <a:rPr lang="en-GB" dirty="0"/>
              <a:t> vi </a:t>
            </a:r>
            <a:r>
              <a:rPr lang="en-GB" dirty="0" err="1"/>
              <a:t>sannsynlig</a:t>
            </a:r>
            <a:r>
              <a:rPr lang="en-GB" dirty="0"/>
              <a:t> om </a:t>
            </a:r>
            <a:r>
              <a:rPr lang="en-GB" dirty="0" err="1"/>
              <a:t>mer</a:t>
            </a:r>
            <a:r>
              <a:rPr lang="en-GB" dirty="0"/>
              <a:t> </a:t>
            </a:r>
            <a:r>
              <a:rPr lang="en-GB" dirty="0" err="1"/>
              <a:t>siden</a:t>
            </a:r>
            <a:r>
              <a:rPr lang="en-GB" dirty="0"/>
              <a:t> </a:t>
            </a:r>
            <a:r>
              <a:rPr lang="en-GB" dirty="0" err="1"/>
              <a:t>i</a:t>
            </a:r>
            <a:r>
              <a:rPr lang="en-GB" dirty="0"/>
              <a:t> </a:t>
            </a:r>
            <a:r>
              <a:rPr lang="en-GB" dirty="0" err="1"/>
              <a:t>studiet</a:t>
            </a:r>
            <a:r>
              <a:rPr lang="en-GB" dirty="0"/>
              <a:t>, men de </a:t>
            </a:r>
            <a:r>
              <a:rPr lang="en-GB" dirty="0" err="1"/>
              <a:t>er</a:t>
            </a:r>
            <a:r>
              <a:rPr lang="en-GB" dirty="0"/>
              <a:t> </a:t>
            </a:r>
            <a:r>
              <a:rPr lang="en-GB" dirty="0" err="1"/>
              <a:t>også</a:t>
            </a:r>
            <a:r>
              <a:rPr lang="en-GB" dirty="0"/>
              <a:t> </a:t>
            </a:r>
            <a:r>
              <a:rPr lang="en-GB" dirty="0" err="1"/>
              <a:t>svært</a:t>
            </a:r>
            <a:r>
              <a:rPr lang="en-GB" dirty="0"/>
              <a:t> </a:t>
            </a:r>
            <a:r>
              <a:rPr lang="en-GB" dirty="0" err="1"/>
              <a:t>relevante</a:t>
            </a:r>
            <a:r>
              <a:rPr lang="en-GB" dirty="0"/>
              <a:t> </a:t>
            </a:r>
            <a:r>
              <a:rPr lang="en-GB" dirty="0" err="1"/>
              <a:t>i</a:t>
            </a:r>
            <a:r>
              <a:rPr lang="en-GB" dirty="0"/>
              <a:t> </a:t>
            </a:r>
            <a:r>
              <a:rPr lang="en-GB" dirty="0" err="1"/>
              <a:t>numerisk</a:t>
            </a:r>
            <a:r>
              <a:rPr lang="en-GB" dirty="0"/>
              <a:t> </a:t>
            </a:r>
            <a:r>
              <a:rPr lang="en-GB" dirty="0" err="1"/>
              <a:t>sammenheng</a:t>
            </a:r>
            <a:r>
              <a:rPr lang="en-GB" dirty="0"/>
              <a:t> (de </a:t>
            </a:r>
            <a:r>
              <a:rPr lang="en-GB" dirty="0" err="1"/>
              <a:t>er</a:t>
            </a:r>
            <a:r>
              <a:rPr lang="en-GB" dirty="0"/>
              <a:t> </a:t>
            </a:r>
            <a:r>
              <a:rPr lang="en-GB" dirty="0" err="1"/>
              <a:t>flyttall</a:t>
            </a:r>
            <a:r>
              <a:rPr lang="en-GB" dirty="0"/>
              <a:t>)</a:t>
            </a:r>
            <a:endParaRPr lang="nb-NO" dirty="0"/>
          </a:p>
        </p:txBody>
      </p:sp>
    </p:spTree>
    <p:extLst>
      <p:ext uri="{BB962C8B-B14F-4D97-AF65-F5344CB8AC3E}">
        <p14:creationId xmlns:p14="http://schemas.microsoft.com/office/powerpoint/2010/main" val="581920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DATE og timestamp</a:t>
            </a:r>
            <a:endParaRPr lang="nb-NO" i="1" u="sng" dirty="0"/>
          </a:p>
        </p:txBody>
      </p:sp>
      <p:sp>
        <p:nvSpPr>
          <p:cNvPr id="3" name="Content Placeholder 2"/>
          <p:cNvSpPr>
            <a:spLocks noGrp="1"/>
          </p:cNvSpPr>
          <p:nvPr>
            <p:ph idx="1"/>
          </p:nvPr>
        </p:nvSpPr>
        <p:spPr/>
        <p:txBody>
          <a:bodyPr/>
          <a:lstStyle/>
          <a:p>
            <a:r>
              <a:rPr lang="nb-NO" dirty="0"/>
              <a:t>Brukes til å legge til en dato-kolonne</a:t>
            </a:r>
          </a:p>
          <a:p>
            <a:r>
              <a:rPr lang="nb-NO" dirty="0"/>
              <a:t>Datoen må holde formatet ÅÅÅÅ-MM-DD</a:t>
            </a:r>
          </a:p>
          <a:p>
            <a:endParaRPr lang="nb-NO" dirty="0"/>
          </a:p>
          <a:p>
            <a:r>
              <a:rPr lang="nb-NO" dirty="0"/>
              <a:t>TIMESTAMP er basert på UNIX-tid, som viser antall sekunder som har gått siden 1. januar 1970 </a:t>
            </a:r>
            <a:r>
              <a:rPr lang="nb-NO" dirty="0" err="1"/>
              <a:t>kl</a:t>
            </a:r>
            <a:r>
              <a:rPr lang="nb-NO" dirty="0"/>
              <a:t> 00:00:00</a:t>
            </a:r>
          </a:p>
          <a:p>
            <a:pPr lvl="1"/>
            <a:r>
              <a:rPr lang="nb-NO" dirty="0"/>
              <a:t>Dette lar deg enkelt utføre kalkulasjoner vedr. tid, og er en av flere standardmåter å håndtere tid på</a:t>
            </a:r>
          </a:p>
        </p:txBody>
      </p:sp>
    </p:spTree>
    <p:extLst>
      <p:ext uri="{BB962C8B-B14F-4D97-AF65-F5344CB8AC3E}">
        <p14:creationId xmlns:p14="http://schemas.microsoft.com/office/powerpoint/2010/main" val="2951739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err="1"/>
              <a:t>DECIMAl</a:t>
            </a:r>
            <a:endParaRPr lang="nb-NO" dirty="0"/>
          </a:p>
        </p:txBody>
      </p:sp>
      <p:sp>
        <p:nvSpPr>
          <p:cNvPr id="3" name="Content Placeholder 2"/>
          <p:cNvSpPr>
            <a:spLocks noGrp="1"/>
          </p:cNvSpPr>
          <p:nvPr>
            <p:ph idx="1"/>
          </p:nvPr>
        </p:nvSpPr>
        <p:spPr/>
        <p:txBody>
          <a:bodyPr/>
          <a:lstStyle/>
          <a:p>
            <a:r>
              <a:rPr lang="nb-NO" i="1" dirty="0"/>
              <a:t>maksimalverdi</a:t>
            </a:r>
            <a:r>
              <a:rPr lang="nb-NO" dirty="0"/>
              <a:t> og </a:t>
            </a:r>
            <a:r>
              <a:rPr lang="nb-NO" i="1" dirty="0"/>
              <a:t>presisjon (n, p)</a:t>
            </a:r>
          </a:p>
          <a:p>
            <a:r>
              <a:rPr lang="nb-NO" dirty="0"/>
              <a:t>presisjon er maksimalverdien til høyre for kommaet</a:t>
            </a:r>
          </a:p>
          <a:p>
            <a:pPr lvl="1"/>
            <a:r>
              <a:rPr lang="nb-NO" i="1" dirty="0"/>
              <a:t> For avrunding, se SQL sin ROUND-funksjon</a:t>
            </a:r>
          </a:p>
          <a:p>
            <a:endParaRPr lang="nb-NO" dirty="0"/>
          </a:p>
          <a:p>
            <a:r>
              <a:rPr lang="nb-NO" dirty="0"/>
              <a:t>Eksempel: pi, altså 3.14159265359 (osv...), satt til DECIMAL(1,5) gir svaret:</a:t>
            </a:r>
          </a:p>
          <a:p>
            <a:pPr lvl="1"/>
            <a:r>
              <a:rPr lang="nb-NO" dirty="0"/>
              <a:t>"3.14159" på grunn av vi har definert maksimalt ett heltall og fem desimaler</a:t>
            </a:r>
          </a:p>
          <a:p>
            <a:pPr lvl="1"/>
            <a:r>
              <a:rPr lang="nb-NO" dirty="0"/>
              <a:t>DECIMAL(1,2) ville gitt den mer "huskbare" pi-utgaven, "3.14"</a:t>
            </a:r>
          </a:p>
        </p:txBody>
      </p:sp>
    </p:spTree>
    <p:extLst>
      <p:ext uri="{BB962C8B-B14F-4D97-AF65-F5344CB8AC3E}">
        <p14:creationId xmlns:p14="http://schemas.microsoft.com/office/powerpoint/2010/main" val="46071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Structured</a:t>
            </a:r>
            <a:r>
              <a:rPr lang="nb-NO" dirty="0"/>
              <a:t> </a:t>
            </a:r>
            <a:r>
              <a:rPr lang="nb-NO" dirty="0" err="1"/>
              <a:t>query</a:t>
            </a:r>
            <a:r>
              <a:rPr lang="nb-NO" dirty="0"/>
              <a:t> </a:t>
            </a:r>
            <a:r>
              <a:rPr lang="nb-NO" dirty="0" err="1"/>
              <a:t>language</a:t>
            </a:r>
            <a:endParaRPr lang="nb-NO" dirty="0"/>
          </a:p>
        </p:txBody>
      </p:sp>
      <p:sp>
        <p:nvSpPr>
          <p:cNvPr id="3" name="Content Placeholder 2"/>
          <p:cNvSpPr>
            <a:spLocks noGrp="1"/>
          </p:cNvSpPr>
          <p:nvPr>
            <p:ph idx="1"/>
          </p:nvPr>
        </p:nvSpPr>
        <p:spPr/>
        <p:txBody>
          <a:bodyPr>
            <a:normAutofit/>
          </a:bodyPr>
          <a:lstStyle/>
          <a:p>
            <a:r>
              <a:rPr lang="nb-NO" dirty="0"/>
              <a:t>SQL er et språk som blir brukt for å lagre og hente data i databaser</a:t>
            </a:r>
          </a:p>
          <a:p>
            <a:r>
              <a:rPr lang="nb-NO" dirty="0"/>
              <a:t>Mye mer effektivt enn å bruke .</a:t>
            </a:r>
            <a:r>
              <a:rPr lang="nb-NO" dirty="0" err="1"/>
              <a:t>txt</a:t>
            </a:r>
            <a:r>
              <a:rPr lang="nb-NO" dirty="0"/>
              <a:t>-filer, skalerbart og raskt</a:t>
            </a:r>
          </a:p>
          <a:p>
            <a:r>
              <a:rPr lang="nb-NO" dirty="0"/>
              <a:t>Man blir avhengig av en server, en tjener mellom deg og databasen</a:t>
            </a:r>
          </a:p>
          <a:p>
            <a:pPr lvl="1"/>
            <a:r>
              <a:rPr lang="nb-NO" dirty="0"/>
              <a:t>Denne kalles DBMS på engelsk, DBHS på </a:t>
            </a:r>
            <a:r>
              <a:rPr lang="nb-NO" dirty="0" err="1"/>
              <a:t>norsk.Til</a:t>
            </a:r>
            <a:r>
              <a:rPr lang="nb-NO" dirty="0"/>
              <a:t> tider blir det også referert til som en RDBMS (</a:t>
            </a:r>
            <a:r>
              <a:rPr lang="nb-NO" dirty="0" err="1"/>
              <a:t>relational</a:t>
            </a:r>
            <a:r>
              <a:rPr lang="nb-NO" dirty="0"/>
              <a:t> DBMS) - alle tre er tilsvarende hverandre</a:t>
            </a:r>
          </a:p>
          <a:p>
            <a:r>
              <a:rPr lang="nb-NO" dirty="0"/>
              <a:t>Svært vanlig å bruke i kombinasjon med blant annet PHP</a:t>
            </a:r>
          </a:p>
          <a:p>
            <a:r>
              <a:rPr lang="nb-NO" dirty="0"/>
              <a:t>Språket er standardisert med både ANSI og ISO-standarder, dog flere av de store DBHS-ene har egne tilleggsfunksjoner lagt til språket.</a:t>
            </a:r>
          </a:p>
        </p:txBody>
      </p:sp>
    </p:spTree>
    <p:extLst>
      <p:ext uri="{BB962C8B-B14F-4D97-AF65-F5344CB8AC3E}">
        <p14:creationId xmlns:p14="http://schemas.microsoft.com/office/powerpoint/2010/main" val="684352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mye brukte datatyper</a:t>
            </a:r>
            <a:br>
              <a:rPr lang="nb-NO" dirty="0"/>
            </a:br>
            <a:r>
              <a:rPr lang="nb-NO" u="sng" dirty="0"/>
              <a:t>BOOLEAN</a:t>
            </a:r>
            <a:endParaRPr lang="nb-NO" dirty="0"/>
          </a:p>
        </p:txBody>
      </p:sp>
      <p:sp>
        <p:nvSpPr>
          <p:cNvPr id="3" name="Content Placeholder 2"/>
          <p:cNvSpPr>
            <a:spLocks noGrp="1"/>
          </p:cNvSpPr>
          <p:nvPr>
            <p:ph idx="1"/>
          </p:nvPr>
        </p:nvSpPr>
        <p:spPr/>
        <p:txBody>
          <a:bodyPr/>
          <a:lstStyle/>
          <a:p>
            <a:r>
              <a:rPr lang="nb-NO" dirty="0"/>
              <a:t>Verdt å lære seg, da dette er relevant for de fleste programmeringsspråk</a:t>
            </a:r>
          </a:p>
          <a:p>
            <a:r>
              <a:rPr lang="nb-NO" dirty="0"/>
              <a:t>BOOLEAN brukes for å sjekke sannhet, altså:</a:t>
            </a:r>
          </a:p>
          <a:p>
            <a:pPr lvl="1"/>
            <a:r>
              <a:rPr lang="nb-NO" dirty="0"/>
              <a:t>BOOLEAN er enten true eller false, ved å være 1 eller 0</a:t>
            </a:r>
          </a:p>
          <a:p>
            <a:r>
              <a:rPr lang="nb-NO" dirty="0"/>
              <a:t>I MySQL er BOOLEAN et synonym for TINYINT(1), der 0 er FALSE og andre verdier er TRUE</a:t>
            </a:r>
          </a:p>
          <a:p>
            <a:r>
              <a:rPr lang="nb-NO" dirty="0"/>
              <a:t>Andre DBHS-er kan oppføre seg ulikt</a:t>
            </a:r>
          </a:p>
        </p:txBody>
      </p:sp>
    </p:spTree>
    <p:extLst>
      <p:ext uri="{BB962C8B-B14F-4D97-AF65-F5344CB8AC3E}">
        <p14:creationId xmlns:p14="http://schemas.microsoft.com/office/powerpoint/2010/main" val="250786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FORTSETTELSE</a:t>
            </a:r>
          </a:p>
        </p:txBody>
      </p:sp>
      <p:sp>
        <p:nvSpPr>
          <p:cNvPr id="3" name="Content Placeholder 2"/>
          <p:cNvSpPr>
            <a:spLocks noGrp="1"/>
          </p:cNvSpPr>
          <p:nvPr>
            <p:ph idx="1"/>
          </p:nvPr>
        </p:nvSpPr>
        <p:spPr/>
        <p:txBody>
          <a:bodyPr/>
          <a:lstStyle/>
          <a:p>
            <a:r>
              <a:rPr lang="nb-NO" dirty="0"/>
              <a:t>I en annen presentasjon ser vi mer på introduksjon til SQL. </a:t>
            </a:r>
          </a:p>
          <a:p>
            <a:r>
              <a:rPr lang="nb-NO" dirty="0"/>
              <a:t>Definering eller endring av tabeller og struktur</a:t>
            </a:r>
          </a:p>
          <a:p>
            <a:r>
              <a:rPr lang="nb-NO" dirty="0"/>
              <a:t>Setter inn, oppdaterer eller sletter data i felter (i en rad i en kolonne)</a:t>
            </a:r>
          </a:p>
          <a:p>
            <a:r>
              <a:rPr lang="nb-NO" dirty="0"/>
              <a:t>Henter ut data basert på egendefinerte betingelser</a:t>
            </a:r>
          </a:p>
          <a:p>
            <a:r>
              <a:rPr lang="nb-NO" dirty="0"/>
              <a:t>Hvordan vi bruker SQL til å sammenligne data</a:t>
            </a:r>
          </a:p>
          <a:p>
            <a:pPr marL="0" indent="0">
              <a:buNone/>
            </a:pPr>
            <a:endParaRPr lang="nb-NO" dirty="0"/>
          </a:p>
        </p:txBody>
      </p:sp>
    </p:spTree>
    <p:extLst>
      <p:ext uri="{BB962C8B-B14F-4D97-AF65-F5344CB8AC3E}">
        <p14:creationId xmlns:p14="http://schemas.microsoft.com/office/powerpoint/2010/main" val="214463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Tilbakemelding</a:t>
            </a:r>
          </a:p>
        </p:txBody>
      </p:sp>
      <p:sp>
        <p:nvSpPr>
          <p:cNvPr id="3" name="Content Placeholder 2"/>
          <p:cNvSpPr>
            <a:spLocks noGrp="1"/>
          </p:cNvSpPr>
          <p:nvPr>
            <p:ph idx="1"/>
          </p:nvPr>
        </p:nvSpPr>
        <p:spPr/>
        <p:txBody>
          <a:bodyPr/>
          <a:lstStyle/>
          <a:p>
            <a:r>
              <a:rPr lang="nb-NO" dirty="0"/>
              <a:t>Jeg kan </a:t>
            </a:r>
            <a:r>
              <a:rPr lang="nb-NO" i="1" dirty="0"/>
              <a:t>IKKE </a:t>
            </a:r>
            <a:r>
              <a:rPr lang="nb-NO" dirty="0"/>
              <a:t>dette temaet fra før av, men jeg forsøker så godt jeg kan å skrive fra sikre kilder, og jeg skal bli flinkere med referansehenvisninger.</a:t>
            </a:r>
            <a:endParaRPr lang="nb-NO" i="1" dirty="0"/>
          </a:p>
          <a:p>
            <a:r>
              <a:rPr lang="nb-NO" dirty="0"/>
              <a:t>Jeg setter stor pris på tilbakemelding på disse presentasjonene jeg lager. Jeg føler jeg lærer bedre ved å lage de for min egen del, men jeg håper selvsagt at de også kan bidra som en supplement til forelesningsnotatene som blir lagt ut på Fronter for PRG.</a:t>
            </a:r>
          </a:p>
          <a:p>
            <a:r>
              <a:rPr lang="nb-NO" dirty="0"/>
              <a:t>Det er mulig </a:t>
            </a:r>
            <a:r>
              <a:rPr lang="nb-NO" dirty="0" err="1"/>
              <a:t>Shegaw</a:t>
            </a:r>
            <a:r>
              <a:rPr lang="nb-NO" dirty="0"/>
              <a:t> lager mye av de samme presentasjonene, så det blir spennende å se hvor like de ev. blir. For noen er det kanskje en fordel at jeg skriver presentasjoner på norsk. </a:t>
            </a:r>
            <a:r>
              <a:rPr lang="nb-NO" smtClean="0"/>
              <a:t>Vi dekker </a:t>
            </a:r>
            <a:r>
              <a:rPr lang="nb-NO" dirty="0"/>
              <a:t>SQL både i PRG og database-faget.</a:t>
            </a:r>
          </a:p>
        </p:txBody>
      </p:sp>
    </p:spTree>
    <p:extLst>
      <p:ext uri="{BB962C8B-B14F-4D97-AF65-F5344CB8AC3E}">
        <p14:creationId xmlns:p14="http://schemas.microsoft.com/office/powerpoint/2010/main" val="2718342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Oppbygging</a:t>
            </a:r>
          </a:p>
        </p:txBody>
      </p:sp>
      <p:sp>
        <p:nvSpPr>
          <p:cNvPr id="3" name="Content Placeholder 2"/>
          <p:cNvSpPr>
            <a:spLocks noGrp="1"/>
          </p:cNvSpPr>
          <p:nvPr>
            <p:ph idx="1"/>
          </p:nvPr>
        </p:nvSpPr>
        <p:spPr/>
        <p:txBody>
          <a:bodyPr/>
          <a:lstStyle/>
          <a:p>
            <a:r>
              <a:rPr lang="nb-NO" dirty="0"/>
              <a:t>En SQL-database består minimum følgende:</a:t>
            </a:r>
          </a:p>
          <a:p>
            <a:pPr lvl="1"/>
            <a:r>
              <a:rPr lang="nb-NO" dirty="0"/>
              <a:t>En </a:t>
            </a:r>
            <a:r>
              <a:rPr lang="nb-NO" b="1" dirty="0"/>
              <a:t>tabell</a:t>
            </a:r>
          </a:p>
          <a:p>
            <a:pPr lvl="1"/>
            <a:r>
              <a:rPr lang="nb-NO" dirty="0"/>
              <a:t>I tabellen er det definert </a:t>
            </a:r>
            <a:r>
              <a:rPr lang="nb-NO" b="1" dirty="0"/>
              <a:t>kolonner</a:t>
            </a:r>
          </a:p>
          <a:p>
            <a:pPr lvl="2"/>
            <a:r>
              <a:rPr lang="nb-NO" dirty="0"/>
              <a:t>Man definerer også hva slags typer data som skal lagres</a:t>
            </a:r>
          </a:p>
          <a:p>
            <a:pPr lvl="1"/>
            <a:r>
              <a:rPr lang="nb-NO" dirty="0"/>
              <a:t>Når man legger inn data i tabellen får man </a:t>
            </a:r>
            <a:r>
              <a:rPr lang="nb-NO" b="1" dirty="0"/>
              <a:t>rader</a:t>
            </a:r>
            <a:r>
              <a:rPr lang="nb-NO" dirty="0"/>
              <a:t> nedover</a:t>
            </a:r>
          </a:p>
          <a:p>
            <a:pPr lvl="1"/>
            <a:r>
              <a:rPr lang="nb-NO" dirty="0"/>
              <a:t>"Der en rad treffer en kolonne" (</a:t>
            </a:r>
            <a:r>
              <a:rPr lang="nb-NO" dirty="0" err="1"/>
              <a:t>x,y</a:t>
            </a:r>
            <a:r>
              <a:rPr lang="nb-NO" dirty="0"/>
              <a:t>) får vi et </a:t>
            </a:r>
            <a:r>
              <a:rPr lang="nb-NO" b="1" dirty="0"/>
              <a:t>felt</a:t>
            </a:r>
          </a:p>
          <a:p>
            <a:pPr lvl="1"/>
            <a:r>
              <a:rPr lang="nb-NO" dirty="0"/>
              <a:t>En tom database har ingen rader, og dermed heller ingen felt</a:t>
            </a:r>
          </a:p>
        </p:txBody>
      </p:sp>
    </p:spTree>
    <p:extLst>
      <p:ext uri="{BB962C8B-B14F-4D97-AF65-F5344CB8AC3E}">
        <p14:creationId xmlns:p14="http://schemas.microsoft.com/office/powerpoint/2010/main" val="3839460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veldig forenklet</a:t>
            </a:r>
          </a:p>
        </p:txBody>
      </p:sp>
      <p:sp>
        <p:nvSpPr>
          <p:cNvPr id="3" name="Content Placeholder 2"/>
          <p:cNvSpPr>
            <a:spLocks noGrp="1"/>
          </p:cNvSpPr>
          <p:nvPr>
            <p:ph idx="1"/>
          </p:nvPr>
        </p:nvSpPr>
        <p:spPr/>
        <p:txBody>
          <a:bodyPr/>
          <a:lstStyle/>
          <a:p>
            <a:r>
              <a:rPr lang="nb-NO" dirty="0"/>
              <a:t>MS Office sitt Excel-program</a:t>
            </a:r>
          </a:p>
          <a:p>
            <a:pPr lvl="1"/>
            <a:r>
              <a:rPr lang="nb-NO" dirty="0"/>
              <a:t>Kolonner og rader, som danner celler ("felt" i database-sammenheng) på "ark"</a:t>
            </a:r>
          </a:p>
          <a:p>
            <a:pPr lvl="1"/>
            <a:r>
              <a:rPr lang="nb-NO" dirty="0"/>
              <a:t>Man kan forenklet sett forestille seg at en database ser slik ut</a:t>
            </a:r>
          </a:p>
          <a:p>
            <a:pPr lvl="1"/>
            <a:r>
              <a:rPr lang="nb-NO" dirty="0"/>
              <a:t>"ark" i Excel-sammenheng kan da ses på som tabeller</a:t>
            </a:r>
          </a:p>
          <a:p>
            <a:pPr lvl="2"/>
            <a:r>
              <a:rPr lang="nb-NO" dirty="0"/>
              <a:t>En database kan ha mange forskjellige tabeller, slik Excel kan ha mange ark</a:t>
            </a:r>
          </a:p>
          <a:p>
            <a:pPr lvl="1"/>
            <a:endParaRPr lang="nb-NO" dirty="0"/>
          </a:p>
          <a:p>
            <a:pPr lvl="1"/>
            <a:r>
              <a:rPr lang="nb-NO" dirty="0"/>
              <a:t>På engelsk heter det "</a:t>
            </a:r>
            <a:r>
              <a:rPr lang="nb-NO" dirty="0" err="1"/>
              <a:t>tables</a:t>
            </a:r>
            <a:r>
              <a:rPr lang="nb-NO" dirty="0"/>
              <a:t>", "</a:t>
            </a:r>
            <a:r>
              <a:rPr lang="nb-NO" dirty="0" err="1"/>
              <a:t>columns</a:t>
            </a:r>
            <a:r>
              <a:rPr lang="nb-NO" dirty="0"/>
              <a:t>", "</a:t>
            </a:r>
            <a:r>
              <a:rPr lang="nb-NO" dirty="0" err="1"/>
              <a:t>rows</a:t>
            </a:r>
            <a:r>
              <a:rPr lang="nb-NO" dirty="0"/>
              <a:t>". Man brukes også "</a:t>
            </a:r>
            <a:r>
              <a:rPr lang="nb-NO" dirty="0" err="1"/>
              <a:t>fields</a:t>
            </a:r>
            <a:r>
              <a:rPr lang="nb-NO" dirty="0"/>
              <a:t>" eller "</a:t>
            </a:r>
            <a:r>
              <a:rPr lang="nb-NO" dirty="0" err="1"/>
              <a:t>records</a:t>
            </a:r>
            <a:r>
              <a:rPr lang="nb-NO" dirty="0"/>
              <a:t>" for feltet der dataene lagres</a:t>
            </a:r>
          </a:p>
        </p:txBody>
      </p:sp>
    </p:spTree>
    <p:extLst>
      <p:ext uri="{BB962C8B-B14F-4D97-AF65-F5344CB8AC3E}">
        <p14:creationId xmlns:p14="http://schemas.microsoft.com/office/powerpoint/2010/main" val="3588528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primærnøkkel</a:t>
            </a:r>
          </a:p>
        </p:txBody>
      </p:sp>
      <p:sp>
        <p:nvSpPr>
          <p:cNvPr id="3" name="Content Placeholder 2"/>
          <p:cNvSpPr>
            <a:spLocks noGrp="1"/>
          </p:cNvSpPr>
          <p:nvPr>
            <p:ph idx="1"/>
          </p:nvPr>
        </p:nvSpPr>
        <p:spPr/>
        <p:txBody>
          <a:bodyPr>
            <a:normAutofit/>
          </a:bodyPr>
          <a:lstStyle/>
          <a:p>
            <a:r>
              <a:rPr lang="nb-NO" dirty="0"/>
              <a:t>Vi tar fremdeles utgangspunkt i MS Office sitt Excel-program</a:t>
            </a:r>
          </a:p>
          <a:p>
            <a:pPr lvl="1"/>
            <a:r>
              <a:rPr lang="nb-NO" dirty="0"/>
              <a:t>I Excel har man tall nedover på siden for å representere rader</a:t>
            </a:r>
          </a:p>
          <a:p>
            <a:pPr lvl="2"/>
            <a:r>
              <a:rPr lang="nb-NO" i="1" u="sng" dirty="0"/>
              <a:t>I motsetning til Excel har man IKKE automatisk tall nedover per rad på tilsvarende måte</a:t>
            </a:r>
            <a:endParaRPr lang="nb-NO" u="sng" dirty="0"/>
          </a:p>
          <a:p>
            <a:pPr lvl="2"/>
            <a:r>
              <a:rPr lang="nb-NO" dirty="0"/>
              <a:t>I en database setter man i stedet en kolonne til å være </a:t>
            </a:r>
            <a:r>
              <a:rPr lang="nb-NO" b="1" dirty="0"/>
              <a:t>primærnøkkel</a:t>
            </a:r>
          </a:p>
          <a:p>
            <a:pPr lvl="2"/>
            <a:r>
              <a:rPr lang="nb-NO" dirty="0"/>
              <a:t>Denne primærnøkkelen brukes til å velge rad man skal jobbe med, og </a:t>
            </a:r>
            <a:r>
              <a:rPr lang="nb-NO" b="1" dirty="0"/>
              <a:t>primærnøkkelen må være unik</a:t>
            </a:r>
            <a:r>
              <a:rPr lang="nb-NO" dirty="0"/>
              <a:t> for hver rad i kolonnen for primærnøkkel</a:t>
            </a:r>
          </a:p>
          <a:p>
            <a:pPr lvl="2"/>
            <a:r>
              <a:rPr lang="nb-NO" dirty="0"/>
              <a:t>Man har også "fremmednøkkel" for å koble opp mot andre tabeller</a:t>
            </a:r>
          </a:p>
          <a:p>
            <a:pPr lvl="2"/>
            <a:r>
              <a:rPr lang="nb-NO" dirty="0"/>
              <a:t>På neste slide ser man et eksempel på en slik database visuelt fremstilt</a:t>
            </a:r>
          </a:p>
        </p:txBody>
      </p:sp>
    </p:spTree>
    <p:extLst>
      <p:ext uri="{BB962C8B-B14F-4D97-AF65-F5344CB8AC3E}">
        <p14:creationId xmlns:p14="http://schemas.microsoft.com/office/powerpoint/2010/main" val="1659135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chemeClr val="bg1"/>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671" y="926275"/>
            <a:ext cx="7204658" cy="5060845"/>
          </a:xfrm>
          <a:prstGeom prst="rect">
            <a:avLst/>
          </a:prstGeom>
        </p:spPr>
      </p:pic>
    </p:spTree>
    <p:extLst>
      <p:ext uri="{BB962C8B-B14F-4D97-AF65-F5344CB8AC3E}">
        <p14:creationId xmlns:p14="http://schemas.microsoft.com/office/powerpoint/2010/main" val="4055100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studentdb.studenter</a:t>
            </a:r>
            <a:endParaRPr lang="nb-NO" dirty="0"/>
          </a:p>
        </p:txBody>
      </p:sp>
      <p:sp>
        <p:nvSpPr>
          <p:cNvPr id="3" name="Content Placeholder 2"/>
          <p:cNvSpPr>
            <a:spLocks noGrp="1"/>
          </p:cNvSpPr>
          <p:nvPr>
            <p:ph idx="1"/>
          </p:nvPr>
        </p:nvSpPr>
        <p:spPr/>
        <p:txBody>
          <a:bodyPr/>
          <a:lstStyle/>
          <a:p>
            <a:r>
              <a:rPr lang="nb-NO" dirty="0"/>
              <a:t>I forrige slide så vi et visuelt eksempel av en databasetabell med fire kolonner</a:t>
            </a:r>
          </a:p>
          <a:p>
            <a:r>
              <a:rPr lang="nb-NO" dirty="0"/>
              <a:t>Databasen heter "</a:t>
            </a:r>
            <a:r>
              <a:rPr lang="nb-NO" dirty="0" err="1"/>
              <a:t>studentdb</a:t>
            </a:r>
            <a:r>
              <a:rPr lang="nb-NO" dirty="0"/>
              <a:t>", mens </a:t>
            </a:r>
            <a:r>
              <a:rPr lang="nb-NO" b="1" dirty="0"/>
              <a:t>tabellen</a:t>
            </a:r>
            <a:r>
              <a:rPr lang="nb-NO" dirty="0"/>
              <a:t> heter "studenter"</a:t>
            </a:r>
          </a:p>
          <a:p>
            <a:r>
              <a:rPr lang="nb-NO" b="1" dirty="0"/>
              <a:t>Kolonnen</a:t>
            </a:r>
            <a:r>
              <a:rPr lang="nb-NO" dirty="0"/>
              <a:t> for studentnummer er valgt som primærnøkkel, og identifiserer dermed </a:t>
            </a:r>
            <a:r>
              <a:rPr lang="nb-NO" b="1" dirty="0"/>
              <a:t>raden</a:t>
            </a:r>
            <a:r>
              <a:rPr lang="nb-NO" dirty="0"/>
              <a:t> vi jobber med.</a:t>
            </a:r>
          </a:p>
          <a:p>
            <a:r>
              <a:rPr lang="nb-NO" dirty="0"/>
              <a:t>I raden har vi </a:t>
            </a:r>
            <a:r>
              <a:rPr lang="nb-NO" b="1" dirty="0"/>
              <a:t>felter</a:t>
            </a:r>
            <a:r>
              <a:rPr lang="nb-NO" dirty="0"/>
              <a:t>, i eksempelet er enkelte felter merket med rødt for å illustrere et felt.</a:t>
            </a:r>
          </a:p>
          <a:p>
            <a:r>
              <a:rPr lang="nb-NO" dirty="0"/>
              <a:t>Kolonnene har forskjellige </a:t>
            </a:r>
            <a:r>
              <a:rPr lang="nb-NO" b="1" dirty="0"/>
              <a:t>datatyper</a:t>
            </a:r>
            <a:r>
              <a:rPr lang="nb-NO" dirty="0"/>
              <a:t> tilknyttet seg.</a:t>
            </a:r>
          </a:p>
        </p:txBody>
      </p:sp>
    </p:spTree>
    <p:extLst>
      <p:ext uri="{BB962C8B-B14F-4D97-AF65-F5344CB8AC3E}">
        <p14:creationId xmlns:p14="http://schemas.microsoft.com/office/powerpoint/2010/main" val="37047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fremmednøkkel</a:t>
            </a:r>
          </a:p>
        </p:txBody>
      </p:sp>
      <p:sp>
        <p:nvSpPr>
          <p:cNvPr id="3" name="Content Placeholder 2"/>
          <p:cNvSpPr>
            <a:spLocks noGrp="1"/>
          </p:cNvSpPr>
          <p:nvPr>
            <p:ph idx="1"/>
          </p:nvPr>
        </p:nvSpPr>
        <p:spPr/>
        <p:txBody>
          <a:bodyPr/>
          <a:lstStyle/>
          <a:p>
            <a:r>
              <a:rPr lang="nb-NO" dirty="0"/>
              <a:t>I tillegg til primærnøkkel har vi muligheten for å sette en </a:t>
            </a:r>
            <a:r>
              <a:rPr lang="nb-NO" b="1" dirty="0"/>
              <a:t>fremmednøkkel</a:t>
            </a:r>
          </a:p>
          <a:p>
            <a:r>
              <a:rPr lang="nb-NO" dirty="0"/>
              <a:t>Dette er en kolonne i en tabell som har samme verdier som primærnøkkelen i en annen tabell</a:t>
            </a:r>
          </a:p>
          <a:p>
            <a:r>
              <a:rPr lang="nb-NO" dirty="0"/>
              <a:t>Dette muliggjør en relasjon mellom tabeller, og fremmednøkkelen i tabell </a:t>
            </a:r>
            <a:r>
              <a:rPr lang="nb-NO" dirty="0" err="1"/>
              <a:t>nr</a:t>
            </a:r>
            <a:r>
              <a:rPr lang="nb-NO" dirty="0"/>
              <a:t> 2 blir brukt for å identifisere tilkoblet rad opp mot primærnøkkelen i tabell </a:t>
            </a:r>
            <a:r>
              <a:rPr lang="nb-NO" dirty="0" err="1"/>
              <a:t>nr</a:t>
            </a:r>
            <a:r>
              <a:rPr lang="nb-NO" dirty="0"/>
              <a:t> </a:t>
            </a:r>
            <a:r>
              <a:rPr lang="nb-NO" dirty="0" smtClean="0"/>
              <a:t>1</a:t>
            </a:r>
            <a:endParaRPr lang="nb-NO" dirty="0"/>
          </a:p>
          <a:p>
            <a:r>
              <a:rPr lang="nb-NO" dirty="0"/>
              <a:t>Fremmednøkkel må være enten NULL, eller ha en verdi som er lik en primærnøkkel-verdi i den tilknyttede tabellen.</a:t>
            </a:r>
          </a:p>
        </p:txBody>
      </p:sp>
    </p:spTree>
    <p:extLst>
      <p:ext uri="{BB962C8B-B14F-4D97-AF65-F5344CB8AC3E}">
        <p14:creationId xmlns:p14="http://schemas.microsoft.com/office/powerpoint/2010/main" val="3990645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NULL ?!</a:t>
            </a:r>
          </a:p>
        </p:txBody>
      </p:sp>
      <p:sp>
        <p:nvSpPr>
          <p:cNvPr id="3" name="Content Placeholder 2"/>
          <p:cNvSpPr>
            <a:spLocks noGrp="1"/>
          </p:cNvSpPr>
          <p:nvPr>
            <p:ph idx="1"/>
          </p:nvPr>
        </p:nvSpPr>
        <p:spPr/>
        <p:txBody>
          <a:bodyPr/>
          <a:lstStyle/>
          <a:p>
            <a:r>
              <a:rPr lang="nb-NO" dirty="0"/>
              <a:t>NULL betyr at feltet ikke er satt, altså at det ikke inneholder data</a:t>
            </a:r>
          </a:p>
          <a:p>
            <a:r>
              <a:rPr lang="nb-NO" dirty="0"/>
              <a:t>Man kan spesifisere at et felt skal være "NOT NULL" i SQL</a:t>
            </a:r>
          </a:p>
          <a:p>
            <a:r>
              <a:rPr lang="nb-NO" dirty="0"/>
              <a:t>Hvis gjør dette så er standard oppførsel å akseptere felt med NULL</a:t>
            </a:r>
          </a:p>
          <a:p>
            <a:r>
              <a:rPr lang="nb-NO" b="1" dirty="0"/>
              <a:t>NULL må ikke forveksles med det norske ordet null, altså sifferet 0</a:t>
            </a:r>
            <a:r>
              <a:rPr lang="nb-NO" dirty="0"/>
              <a:t>. Hvis du skriver inn sifferet 0 i et felt, så er ikke feltet lenger å regne for NULL</a:t>
            </a:r>
          </a:p>
          <a:p>
            <a:endParaRPr lang="nb-NO" dirty="0"/>
          </a:p>
        </p:txBody>
      </p:sp>
    </p:spTree>
    <p:extLst>
      <p:ext uri="{BB962C8B-B14F-4D97-AF65-F5344CB8AC3E}">
        <p14:creationId xmlns:p14="http://schemas.microsoft.com/office/powerpoint/2010/main" val="3993093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266</TotalTime>
  <Words>2102</Words>
  <Application>Microsoft Macintosh PowerPoint</Application>
  <PresentationFormat>Widescreen</PresentationFormat>
  <Paragraphs>163</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Arial</vt:lpstr>
      <vt:lpstr>Parcel</vt:lpstr>
      <vt:lpstr>Introduksjon til sql</vt:lpstr>
      <vt:lpstr>Structured query language</vt:lpstr>
      <vt:lpstr>Oppbygging</vt:lpstr>
      <vt:lpstr>veldig forenklet</vt:lpstr>
      <vt:lpstr>primærnøkkel</vt:lpstr>
      <vt:lpstr>PowerPoint Presentation</vt:lpstr>
      <vt:lpstr>studentdb.studenter</vt:lpstr>
      <vt:lpstr>fremmednøkkel</vt:lpstr>
      <vt:lpstr>NULL ?!</vt:lpstr>
      <vt:lpstr>Datatyper</vt:lpstr>
      <vt:lpstr>mer om datatyper</vt:lpstr>
      <vt:lpstr>PowerPoint Presentation</vt:lpstr>
      <vt:lpstr>datatyper i student-tabellen</vt:lpstr>
      <vt:lpstr>mye brukte datatyper VARCHAR</vt:lpstr>
      <vt:lpstr>mye brukte datatyper CHAR</vt:lpstr>
      <vt:lpstr>mye brukte datatyper TEXT</vt:lpstr>
      <vt:lpstr>mye brukte datatyper INT</vt:lpstr>
      <vt:lpstr>mye brukte datatyper DATE og timestamp</vt:lpstr>
      <vt:lpstr>mye brukte datatyper DECIMAl</vt:lpstr>
      <vt:lpstr>mye brukte datatyper BOOLEAN</vt:lpstr>
      <vt:lpstr>FORTSETTELSE</vt:lpstr>
      <vt:lpstr>Tilbakemelding</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Introduksjon til sql</dc:title>
  <dc:creator>Jean R. Ødegård</dc:creator>
  <cp:lastModifiedBy>Jean Raymond Ødegård</cp:lastModifiedBy>
  <cp:revision>34</cp:revision>
  <dcterms:created xsi:type="dcterms:W3CDTF">2016-12-28T04:39:19Z</dcterms:created>
  <dcterms:modified xsi:type="dcterms:W3CDTF">2016-12-29T20:24:36Z</dcterms:modified>
</cp:coreProperties>
</file>