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16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48640" y="301320"/>
            <a:ext cx="10798200" cy="44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7500" spc="-1" strike="noStrike">
                <a:solidFill>
                  <a:srgbClr val="04617b"/>
                </a:solidFill>
                <a:latin typeface="Noto Sans Light"/>
              </a:rPr>
              <a:t>Химические реакции, стохастическое горение.</a:t>
            </a:r>
            <a:endParaRPr b="0" lang="en-US" sz="75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52960" y="5216400"/>
            <a:ext cx="1078956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dbf5f9"/>
                </a:solidFill>
                <a:latin typeface="Noto Sans Regular"/>
              </a:rPr>
              <a:t>Выполнили :                              Этап № 1.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dbf5f9"/>
                </a:solidFill>
                <a:latin typeface="Noto Sans Regular"/>
              </a:rPr>
              <a:t>Алмейда Элеоберт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dbf5f9"/>
                </a:solidFill>
                <a:latin typeface="Noto Sans Regular"/>
              </a:rPr>
              <a:t>Альсид Мона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dbf5f9"/>
                </a:solidFill>
                <a:latin typeface="Noto Sans Regular"/>
              </a:rPr>
              <a:t>Радойичич Милица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dbf5f9"/>
                </a:solidFill>
                <a:latin typeface="Noto Sans Regular"/>
              </a:rPr>
              <a:t>Ассан Акосси Жан Самуэль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dbf5f9"/>
                </a:solidFill>
                <a:latin typeface="Noto Sans Regular"/>
              </a:rPr>
              <a:t>Анна бен Стевен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99040" y="841320"/>
            <a:ext cx="1079820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e2a47"/>
                </a:solidFill>
                <a:latin typeface="Arial"/>
              </a:rPr>
              <a:t>Мономолекулярная реакция :</a:t>
            </a:r>
            <a:endParaRPr b="0" lang="en-US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e2a47"/>
                </a:solidFill>
                <a:latin typeface="Arial"/>
              </a:rPr>
              <a:t>-реакции, в которых участвует только одна молекула (частица): </a:t>
            </a:r>
            <a:endParaRPr b="0" lang="en-US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e2a47"/>
                </a:solidFill>
                <a:latin typeface="Arial"/>
              </a:rPr>
              <a:t>	</a:t>
            </a:r>
            <a:r>
              <a:rPr b="1" lang="en-US" sz="2500" spc="-1" strike="noStrike">
                <a:solidFill>
                  <a:srgbClr val="0e2a47"/>
                </a:solidFill>
                <a:latin typeface="Arial"/>
              </a:rPr>
              <a:t>	</a:t>
            </a:r>
            <a:r>
              <a:rPr b="1" lang="en-US" sz="2500" spc="-1" strike="noStrike">
                <a:solidFill>
                  <a:srgbClr val="0e2a47"/>
                </a:solidFill>
                <a:latin typeface="Arial"/>
              </a:rPr>
              <a:t>	</a:t>
            </a:r>
            <a:r>
              <a:rPr b="1" lang="en-US" sz="2500" spc="-1" strike="noStrike">
                <a:solidFill>
                  <a:srgbClr val="0e2a47"/>
                </a:solidFill>
                <a:latin typeface="Arial"/>
              </a:rPr>
              <a:t>	</a:t>
            </a:r>
            <a:r>
              <a:rPr b="1" lang="en-US" sz="2500" spc="-1" strike="noStrike">
                <a:solidFill>
                  <a:srgbClr val="0e2a47"/>
                </a:solidFill>
                <a:latin typeface="Arial"/>
              </a:rPr>
              <a:t>А -―&gt;В + . . . </a:t>
            </a:r>
            <a:endParaRPr b="0" lang="en-US" sz="2500" spc="-1" strike="noStrike">
              <a:latin typeface="Arial"/>
            </a:endParaRPr>
          </a:p>
          <a:p>
            <a:pPr marL="457200"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e2a47"/>
                </a:solidFill>
                <a:latin typeface="Arial"/>
              </a:rPr>
              <a:t>-К этому типу относятся реакции распада и изомеризации.</a:t>
            </a:r>
            <a:endParaRPr b="0" lang="en-US" sz="2500" spc="-1" strike="noStrike">
              <a:latin typeface="Arial"/>
            </a:endParaRPr>
          </a:p>
          <a:p>
            <a:pPr marL="457200" algn="ctr">
              <a:lnSpc>
                <a:spcPct val="100000"/>
              </a:lnSpc>
            </a:pPr>
            <a:endParaRPr b="0" lang="en-US" sz="2500" spc="-1" strike="noStrike">
              <a:latin typeface="Arial"/>
            </a:endParaRPr>
          </a:p>
          <a:p>
            <a:pPr marL="457200"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e2a47"/>
                </a:solidFill>
                <a:latin typeface="Liberation Mono;Courier New"/>
              </a:rPr>
              <a:t>Реакции, протекающие с выделением теплоты, называются экзотермическими.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99040" y="841320"/>
            <a:ext cx="1079820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e2a47"/>
                </a:solidFill>
                <a:latin typeface="Arial"/>
              </a:rPr>
              <a:t>Для того, чтобы произошла реакция,система  необходимо иметь энергию &gt;  E</a:t>
            </a:r>
            <a:r>
              <a:rPr b="1" lang="en-US" sz="2500" spc="-1" strike="noStrike" baseline="-7000">
                <a:solidFill>
                  <a:srgbClr val="0e2a47"/>
                </a:solidFill>
                <a:latin typeface="Arial"/>
              </a:rPr>
              <a:t>a  , </a:t>
            </a:r>
            <a:r>
              <a:rPr b="1" lang="en-US" sz="2500" spc="-1" strike="noStrike">
                <a:solidFill>
                  <a:srgbClr val="0e2a47"/>
                </a:solidFill>
                <a:latin typeface="Arial"/>
              </a:rPr>
              <a:t>где E</a:t>
            </a:r>
            <a:r>
              <a:rPr b="1" lang="en-US" sz="2500" spc="-1" strike="noStrike" baseline="-7000">
                <a:solidFill>
                  <a:srgbClr val="0e2a47"/>
                </a:solidFill>
                <a:latin typeface="Arial"/>
              </a:rPr>
              <a:t>a </a:t>
            </a:r>
            <a:r>
              <a:rPr b="1" lang="en-US" sz="2500" spc="-100" strike="noStrike" baseline="-7000">
                <a:solidFill>
                  <a:srgbClr val="0e2a47"/>
                </a:solidFill>
                <a:latin typeface="Arial"/>
              </a:rPr>
              <a:t> - </a:t>
            </a:r>
            <a:r>
              <a:rPr b="1" lang="en-US" sz="2500" spc="-100" strike="noStrike">
                <a:solidFill>
                  <a:srgbClr val="0e2a47"/>
                </a:solidFill>
                <a:latin typeface="Arial"/>
              </a:rPr>
              <a:t>Энергия активации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40000" y="823320"/>
            <a:ext cx="1079820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00" strike="noStrike">
                <a:solidFill>
                  <a:srgbClr val="0e2a47"/>
                </a:solidFill>
                <a:latin typeface="Liberation Serif;Times New Roman"/>
              </a:rPr>
              <a:t>Энергия активации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e2a47"/>
                </a:solidFill>
                <a:latin typeface="Liberation Serif;Times New Roman"/>
              </a:rPr>
              <a:t>	</a:t>
            </a:r>
            <a:r>
              <a:rPr b="0" lang="en-US" sz="2500" spc="-1" strike="noStrike">
                <a:solidFill>
                  <a:srgbClr val="0e2a47"/>
                </a:solidFill>
                <a:latin typeface="Liberation Serif;Times New Roman"/>
              </a:rPr>
              <a:t>энергия, необходимая для достижения системой переходного состояния, называемого активированным (или переходным) комплексом, который превращается в продукты реакции уже самопроизвольно. 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40080" y="182880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23f62"/>
                </a:solidFill>
                <a:latin typeface="Arial"/>
              </a:rPr>
              <a:t>Каждая система имеет энергию, связанную с температурой E = kT 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23f62"/>
                </a:solidFill>
                <a:latin typeface="Arial"/>
              </a:rPr>
              <a:t>существует тепловое движение, за счет ко-торого энергия активного атома E может иногда становиться заметно большей, чем kT. Состояния активных атомов подчиняются распределению Больцмана 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09"/>
              </a:spcAf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09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23f62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23f62"/>
                </a:solidFill>
                <a:latin typeface="Arial"/>
              </a:rPr>
              <a:t>все молекулы, энергия активного атома в которых E &gt;E</a:t>
            </a:r>
            <a:r>
              <a:rPr b="1" lang="en-US" sz="1800" spc="-1" strike="noStrike" baseline="-17000">
                <a:solidFill>
                  <a:srgbClr val="023f62"/>
                </a:solidFill>
                <a:latin typeface="Arial"/>
              </a:rPr>
              <a:t>a </a:t>
            </a:r>
            <a:r>
              <a:rPr b="1" lang="en-US" sz="1800" spc="-1" strike="noStrike">
                <a:solidFill>
                  <a:srgbClr val="023f62"/>
                </a:solidFill>
                <a:latin typeface="Arial"/>
              </a:rPr>
              <a:t>. Можно выражать </a:t>
            </a:r>
            <a:r>
              <a:rPr b="1" lang="en-US" sz="1800" spc="-1" strike="noStrike">
                <a:solidFill>
                  <a:srgbClr val="023f62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23f62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23f62"/>
                </a:solidFill>
                <a:latin typeface="Arial"/>
              </a:rPr>
              <a:t>Интегралом :       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09"/>
              </a:spcAf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09"/>
              </a:spcAf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09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4389120" y="3200400"/>
            <a:ext cx="2028240" cy="34236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3214080" y="5212080"/>
            <a:ext cx="2637720" cy="81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ffffff"/>
                </a:solidFill>
                <a:latin typeface="Arial"/>
              </a:rPr>
              <a:t>Первый крайний случай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23f62"/>
                </a:solidFill>
                <a:latin typeface="Arial"/>
              </a:rPr>
              <a:t>Теплопроводность вещества нулевая, тепло остается там, где произошла реакция, и никак не влияет на реакцию других молекул . Реакция происходит при постоянной температуре непрореагировавших молекул T</a:t>
            </a:r>
            <a:r>
              <a:rPr b="1" lang="en-US" sz="1800" spc="-1" strike="noStrike" baseline="-12000">
                <a:solidFill>
                  <a:srgbClr val="023f62"/>
                </a:solidFill>
                <a:latin typeface="Arial"/>
              </a:rPr>
              <a:t>0</a:t>
            </a:r>
            <a:r>
              <a:rPr b="1" lang="en-US" sz="1800" spc="-1" strike="noStrike">
                <a:solidFill>
                  <a:srgbClr val="023f62"/>
                </a:solidFill>
                <a:latin typeface="Arial"/>
              </a:rPr>
              <a:t>  , задано N - количество активных молекул . Тогда изменение со временем их числазадается уравнением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23f62"/>
                </a:solidFill>
                <a:latin typeface="Arial"/>
              </a:rPr>
              <a:t>которое мы можем решить для N получим 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46724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467240"/>
              </a:tabLst>
            </a:pPr>
            <a:r>
              <a:rPr b="1" lang="en-US" sz="1800" spc="-1" strike="noStrike">
                <a:solidFill>
                  <a:srgbClr val="023f62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23f62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46724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467240"/>
              </a:tabLst>
            </a:pPr>
            <a:r>
              <a:rPr b="1" lang="en-US" sz="1800" spc="-1" strike="noStrike">
                <a:solidFill>
                  <a:srgbClr val="023f62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23f62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467240"/>
              </a:tabLst>
            </a:pPr>
            <a:r>
              <a:rPr b="1" lang="en-US" sz="1800" spc="-1" strike="noStrike">
                <a:solidFill>
                  <a:srgbClr val="023f62"/>
                </a:solidFill>
                <a:latin typeface="Arial"/>
              </a:rPr>
              <a:t>где  u - скорость химической реакции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467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467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4635360" y="3134160"/>
            <a:ext cx="2770920" cy="52308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163" name="Formula 3"/>
              <p:cNvSpPr txBox="1"/>
              <p:nvPr/>
            </p:nvSpPr>
            <p:spPr>
              <a:xfrm>
                <a:off x="5691240" y="3630240"/>
                <a:ext cx="719280" cy="35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64" name="Formula 4"/>
              <p:cNvSpPr txBox="1"/>
              <p:nvPr/>
            </p:nvSpPr>
            <p:spPr>
              <a:xfrm>
                <a:off x="5136120" y="4389120"/>
                <a:ext cx="990000" cy="194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N</m:t>
                    </m:r>
                    <m:r>
                      <m:t xml:space="preserve">=</m:t>
                    </m:r>
                    <m:sSub>
                      <m:e>
                        <m:r>
                          <m:t xml:space="preserve">N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r>
                      <m:t xml:space="preserve">exp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ut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ffffff"/>
                </a:solidFill>
                <a:latin typeface="Arial"/>
              </a:rPr>
              <a:t>Второй крайний случай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731520" y="164592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23f62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b="1" lang="en-US" sz="1800" spc="-1" strike="noStrike">
                <a:solidFill>
                  <a:srgbClr val="023f62"/>
                </a:solidFill>
                <a:highlight>
                  <a:srgbClr val="ffffff"/>
                </a:highlight>
                <a:latin typeface="Arial"/>
              </a:rPr>
              <a:t>Бесконечная теплопроводность а стенки тепло не </a:t>
            </a:r>
            <a:r>
              <a:rPr b="1" lang="en-US" sz="1800" spc="-1" strike="noStrike">
                <a:solidFill>
                  <a:srgbClr val="023f62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b="1" lang="en-US" sz="1800" spc="-1" strike="noStrike">
                <a:solidFill>
                  <a:srgbClr val="023f62"/>
                </a:solidFill>
                <a:highlight>
                  <a:srgbClr val="ffffff"/>
                </a:highlight>
                <a:latin typeface="Arial"/>
              </a:rPr>
              <a:t>проводят (процесс адиабатический)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23f62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b="1" lang="en-US" sz="1800" spc="-1" strike="noStrike">
                <a:solidFill>
                  <a:srgbClr val="023f62"/>
                </a:solidFill>
                <a:highlight>
                  <a:srgbClr val="ffffff"/>
                </a:highlight>
                <a:latin typeface="Arial"/>
              </a:rPr>
              <a:t>В этом случае при реакции одной молекулы температура среды увеличивается на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23f62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b="1" lang="en-US" sz="1800" spc="-1" strike="noStrike">
                <a:solidFill>
                  <a:srgbClr val="023f62"/>
                </a:solidFill>
                <a:highlight>
                  <a:srgbClr val="ffffff"/>
                </a:highlight>
                <a:latin typeface="Arial"/>
              </a:rPr>
              <a:t>где c — теплоемкость одной молекулы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5248800" y="2615760"/>
            <a:ext cx="1151640" cy="21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3551400" y="3291840"/>
            <a:ext cx="4037760" cy="173268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548640" y="201168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700" spc="-1" strike="noStrike">
                <a:solidFill>
                  <a:srgbClr val="023f62"/>
                </a:solidFill>
                <a:latin typeface="Noto Sans Regular"/>
              </a:rPr>
              <a:t>   </a:t>
            </a:r>
            <a:r>
              <a:rPr b="1" lang="en-US" sz="1700" spc="-1" strike="noStrike">
                <a:solidFill>
                  <a:srgbClr val="023f62"/>
                </a:solidFill>
                <a:latin typeface="Noto Sans Regular"/>
              </a:rPr>
              <a:t>Система дифференциальных уравнений, описывающие отношение между N и T:</a:t>
            </a:r>
            <a:endParaRPr b="0" lang="en-US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023f62"/>
                </a:solidFill>
                <a:latin typeface="Noto Sans Regular"/>
              </a:rPr>
              <a:t>	</a:t>
            </a:r>
            <a:r>
              <a:rPr b="1" lang="en-US" sz="1700" spc="-1" strike="noStrike">
                <a:solidFill>
                  <a:srgbClr val="023f62"/>
                </a:solidFill>
                <a:latin typeface="Noto Sans Regular"/>
              </a:rPr>
              <a:t>Второе уравнение описывает скорость увеличения температуры системы за счет </a:t>
            </a:r>
            <a:r>
              <a:rPr b="1" lang="en-US" sz="1700" spc="-1" strike="noStrike">
                <a:solidFill>
                  <a:srgbClr val="023f62"/>
                </a:solidFill>
                <a:latin typeface="Noto Sans Regular"/>
              </a:rPr>
              <a:t>	</a:t>
            </a:r>
            <a:r>
              <a:rPr b="1" lang="en-US" sz="1700" spc="-1" strike="noStrike">
                <a:solidFill>
                  <a:srgbClr val="023f62"/>
                </a:solidFill>
                <a:latin typeface="Noto Sans Regular"/>
              </a:rPr>
              <a:t>выделяющейся энергии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2021-02-27T20:23:23Z</dcterms:created>
  <dc:creator/>
  <dc:description/>
  <dc:language>en-US</dc:language>
  <cp:lastModifiedBy/>
  <dcterms:modified xsi:type="dcterms:W3CDTF">2021-02-27T23:06:08Z</dcterms:modified>
  <cp:revision>11</cp:revision>
  <dc:subject/>
  <dc:title>Vivid</dc:title>
</cp:coreProperties>
</file>