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0" r:id="rId6"/>
    <p:sldId id="261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DE59"/>
    <a:srgbClr val="FF43A1"/>
    <a:srgbClr val="E41B23"/>
    <a:srgbClr val="FEF200"/>
    <a:srgbClr val="ED1C24"/>
    <a:srgbClr val="736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75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2FDC6-F4DA-5012-C389-06FF3F643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4D78A3-27C7-8DEB-9A59-2C645627F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D40BB0-0476-2263-C1F7-FC2C2F10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33F9-067B-4D2D-BFC1-915C5C97E203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7B9634-81DD-9019-DBBE-3F7EDDDC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56CBCC-974B-F3C6-8945-98F31B68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9796-8B7D-4C3A-9CF5-30E1EB262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87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0829C-D409-EA7A-D6F2-25753AEA4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C9E4B6-C3E1-09EA-586B-98DED1282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A91878-51B9-8DC9-9E86-8328A8EFB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33F9-067B-4D2D-BFC1-915C5C97E203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80CE7E-998A-343A-E3BB-9A760899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7B4CF0-AA1E-A83A-2748-14F7F334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9796-8B7D-4C3A-9CF5-30E1EB262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4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FF936C-B050-954E-BA01-A58350ED8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0169A2-1943-BD64-2C46-88A24C2A5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E87611-03BD-5FB7-5927-C70D01D9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33F9-067B-4D2D-BFC1-915C5C97E203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3FF922-FF7E-128F-919B-533FF929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36735F-AC4A-E234-77A7-974C7F6A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9796-8B7D-4C3A-9CF5-30E1EB262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87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A23BE-70DE-DE5C-E501-F393F9E5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011A85-2710-6DDE-4613-E441E870A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DDA524-3BB7-CA0C-4013-796D58975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33F9-067B-4D2D-BFC1-915C5C97E203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78DDBD-D139-FA9C-5EA4-CBDBF52B8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04E4E3-9543-3B2D-3B94-002196AC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9796-8B7D-4C3A-9CF5-30E1EB262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40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F8A29-04DB-35AD-2B61-E8AE2A92E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9D4D17-DF3A-5C76-FA84-783B72116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02899B-FDD6-97A7-B938-F4F6B9AB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33F9-067B-4D2D-BFC1-915C5C97E203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AD6248-2FD4-89E4-7463-ED6E3637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E3A585-2251-F03D-A874-2B601010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9796-8B7D-4C3A-9CF5-30E1EB262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94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07DC5-AE4C-6E45-6482-F22233A0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282A78-7D92-EEE9-BBBD-E519BBC71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D78DFF-CA1F-1069-58D2-BDA0E5F88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5474B2-D14A-2080-74A9-4B779141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33F9-067B-4D2D-BFC1-915C5C97E203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AE1F46-F0AF-3AED-0084-5E26C461D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B6485F-2977-4A57-252D-55EC72CA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9796-8B7D-4C3A-9CF5-30E1EB262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594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A731A-02D0-F489-7A35-E5169581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B004DC-54F7-94D7-143E-E30A61127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6AD814-6860-93DA-492B-37CB749D3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FA0B780-1A03-11A2-7942-4A735D7CF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6BDC1F9-49F6-1CFB-38C0-15F100D3D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9ED2255-E340-D23E-524A-5680846F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33F9-067B-4D2D-BFC1-915C5C97E203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3CB85E-E9C9-9F33-5DCA-8F60C2A4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E4391C0-F1DE-7935-BFFC-A3CB2D14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9796-8B7D-4C3A-9CF5-30E1EB262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73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F3A10-6EBE-0E4D-573D-6A5DBEE9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438FE37-BAA5-79F7-CD5C-C755D003D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33F9-067B-4D2D-BFC1-915C5C97E203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6B8BE15-58E3-8F46-395A-7949D14D5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0064CB-2481-FE48-827F-BA6D714F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9796-8B7D-4C3A-9CF5-30E1EB262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42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817C9CC-63F9-C0DB-8430-021607C4B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33F9-067B-4D2D-BFC1-915C5C97E203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918896A-4A1B-918C-A151-1C4E3607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92CBE5-17C3-A064-C224-ADBCFADD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9796-8B7D-4C3A-9CF5-30E1EB262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38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1ECCD-C30B-7F99-EB61-79C2F8AEE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03F745-3256-9BBD-4493-26072F857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AB0860-4D09-E868-433D-B5B81EBC6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39087C-6DE5-3070-8BC1-ED212A034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33F9-067B-4D2D-BFC1-915C5C97E203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DCF523-4374-94EF-A39B-CC72F93B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BD1C41-017C-8FFB-9DE1-B5799603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9796-8B7D-4C3A-9CF5-30E1EB262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91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FB874-5C94-21BF-30CD-6D67EF812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359D68A-E3E9-E12B-E8B5-A2A4697E8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EC0168-9EE5-04BA-E4DD-D18F121E2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EA6020-E537-ADEE-2864-4E7621AC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33F9-067B-4D2D-BFC1-915C5C97E203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9194A0-A61F-3267-1F75-710580FF2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F597E3-747C-26DD-2C52-AA74D7D7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9796-8B7D-4C3A-9CF5-30E1EB262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68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6C4D5C6-5746-F913-FDB1-7FD58D2CF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53FE0C-9C99-CC9A-D733-B2E706FA0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4ECCD6-C679-F618-4A13-2206BDBD5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333F9-067B-4D2D-BFC1-915C5C97E203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D466E4-DC82-2538-C91F-87DCE7E88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56C654-3B9A-62A8-C318-6B8612A95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39796-8B7D-4C3A-9CF5-30E1EB262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86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6187E64-7A77-4D13-A5F4-9AEC282B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!!Arc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33A21E-AD0B-EB7A-74D6-67E3A2B0C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8" y="1370171"/>
            <a:ext cx="5085580" cy="2387600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RJ </a:t>
            </a:r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Language</a:t>
            </a:r>
            <a:endParaRPr lang="pt-B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C0F5B2-E5C7-EEE3-D882-8078DF7A5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8" y="3849845"/>
            <a:ext cx="5085580" cy="1881751"/>
          </a:xfrm>
        </p:spPr>
        <p:txBody>
          <a:bodyPr>
            <a:normAutofit/>
          </a:bodyPr>
          <a:lstStyle/>
          <a:p>
            <a:pPr algn="l"/>
            <a:r>
              <a:rPr lang="pt-BR"/>
              <a:t>Jean Sanandrez</a:t>
            </a:r>
          </a:p>
        </p:txBody>
      </p:sp>
      <p:sp>
        <p:nvSpPr>
          <p:cNvPr id="16" name="!!Oval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 descr="Bola de basquete&#10;&#10;Descrição gerada automaticamente com confiança baixa">
            <a:extLst>
              <a:ext uri="{FF2B5EF4-FFF2-40B4-BE49-F238E27FC236}">
                <a16:creationId xmlns:a16="http://schemas.microsoft.com/office/drawing/2014/main" id="{CBB757CD-1ED5-AC32-A30A-B39F455E4E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-1"/>
          <a:stretch/>
        </p:blipFill>
        <p:spPr>
          <a:xfrm>
            <a:off x="6521381" y="773723"/>
            <a:ext cx="5194998" cy="5194998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18" name="!!Rectangle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806" y="4790720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1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1C73-8262-61B8-3C60-6DAEA11C5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dirty="0">
                <a:latin typeface="Aharoni" panose="02010803020104030203" pitchFamily="2" charset="-79"/>
                <a:cs typeface="Aharoni" panose="02010803020104030203" pitchFamily="2" charset="-79"/>
              </a:rPr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C4E424-0501-A5CF-49A6-F3816EE33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8777"/>
            <a:ext cx="10515600" cy="2600071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O autor da linguagem é carioca da gema. Interessado na criação de um compilador e o processo criativo e analítico da ideação e construção de  uma linguagem de programação, ele então decidiu juntar o maniqueísmo linguístico carioca com os algoritmos do imaginário mundo de Turing: assim nasceu a RJ </a:t>
            </a:r>
            <a:r>
              <a:rPr lang="pt-BR" dirty="0" err="1"/>
              <a:t>Language</a:t>
            </a:r>
            <a:r>
              <a:rPr lang="pt-BR" dirty="0"/>
              <a:t>.</a:t>
            </a:r>
          </a:p>
          <a:p>
            <a:pPr algn="just"/>
            <a:endParaRPr lang="pt-BR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E455596-4F78-8F2B-B967-30BDB1A0D854}"/>
              </a:ext>
            </a:extLst>
          </p:cNvPr>
          <p:cNvSpPr/>
          <p:nvPr/>
        </p:nvSpPr>
        <p:spPr>
          <a:xfrm>
            <a:off x="8336280" y="3953256"/>
            <a:ext cx="2929128" cy="4567364"/>
          </a:xfrm>
          <a:prstGeom prst="ellipse">
            <a:avLst/>
          </a:prstGeom>
          <a:solidFill>
            <a:srgbClr val="736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4EE44D1C-90C3-8036-3DA8-F917074A2E46}"/>
              </a:ext>
            </a:extLst>
          </p:cNvPr>
          <p:cNvSpPr/>
          <p:nvPr/>
        </p:nvSpPr>
        <p:spPr>
          <a:xfrm>
            <a:off x="10668000" y="4969065"/>
            <a:ext cx="1889760" cy="318211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04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uaravita Logo PNG Vector (AI) Free Download">
            <a:extLst>
              <a:ext uri="{FF2B5EF4-FFF2-40B4-BE49-F238E27FC236}">
                <a16:creationId xmlns:a16="http://schemas.microsoft.com/office/drawing/2014/main" id="{A7998EDE-97BD-2075-0E16-918F38E99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056" y="-95633"/>
            <a:ext cx="12552552" cy="695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07D21968-5075-BE08-3550-D54D8129AC91}"/>
              </a:ext>
            </a:extLst>
          </p:cNvPr>
          <p:cNvSpPr/>
          <p:nvPr/>
        </p:nvSpPr>
        <p:spPr>
          <a:xfrm>
            <a:off x="8156448" y="1007108"/>
            <a:ext cx="1898904" cy="1987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5A2F7C3-ACAA-EB56-BEBC-01C81E298CB3}"/>
              </a:ext>
            </a:extLst>
          </p:cNvPr>
          <p:cNvSpPr/>
          <p:nvPr/>
        </p:nvSpPr>
        <p:spPr>
          <a:xfrm>
            <a:off x="9363456" y="-95632"/>
            <a:ext cx="2828544" cy="1461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E63F478-5124-AB0B-8F03-2EBBE6EAE365}"/>
              </a:ext>
            </a:extLst>
          </p:cNvPr>
          <p:cNvSpPr/>
          <p:nvPr/>
        </p:nvSpPr>
        <p:spPr>
          <a:xfrm>
            <a:off x="8485632" y="529717"/>
            <a:ext cx="2609088" cy="1987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53D9D80-BD21-BA22-7F1B-07D52DAAEF58}"/>
              </a:ext>
            </a:extLst>
          </p:cNvPr>
          <p:cNvSpPr/>
          <p:nvPr/>
        </p:nvSpPr>
        <p:spPr>
          <a:xfrm>
            <a:off x="7513320" y="1679956"/>
            <a:ext cx="1898904" cy="1987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19C965D-3314-FD70-5FB3-26BBBBA31E6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0" dirty="0">
                <a:solidFill>
                  <a:srgbClr val="ED1C2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Características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EB2E978-A150-8CF1-A223-4BBB80DBF682}"/>
              </a:ext>
            </a:extLst>
          </p:cNvPr>
          <p:cNvSpPr/>
          <p:nvPr/>
        </p:nvSpPr>
        <p:spPr>
          <a:xfrm>
            <a:off x="5888735" y="2880039"/>
            <a:ext cx="2462193" cy="1325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CE0867-EF9D-DE9D-AE3D-E00E29A3380F}"/>
              </a:ext>
            </a:extLst>
          </p:cNvPr>
          <p:cNvSpPr/>
          <p:nvPr/>
        </p:nvSpPr>
        <p:spPr>
          <a:xfrm>
            <a:off x="6714107" y="2144423"/>
            <a:ext cx="2462193" cy="1325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69F1E77-7322-3593-DA47-3AD16B4A6846}"/>
              </a:ext>
            </a:extLst>
          </p:cNvPr>
          <p:cNvSpPr/>
          <p:nvPr/>
        </p:nvSpPr>
        <p:spPr>
          <a:xfrm>
            <a:off x="4340647" y="3423948"/>
            <a:ext cx="2462193" cy="1325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E2AD039-1881-1719-BEE8-6108FB1C2748}"/>
              </a:ext>
            </a:extLst>
          </p:cNvPr>
          <p:cNvSpPr/>
          <p:nvPr/>
        </p:nvSpPr>
        <p:spPr>
          <a:xfrm>
            <a:off x="3389967" y="4001294"/>
            <a:ext cx="2462193" cy="1325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B041DA1-1250-A55B-BC69-862F737F84E7}"/>
              </a:ext>
            </a:extLst>
          </p:cNvPr>
          <p:cNvSpPr/>
          <p:nvPr/>
        </p:nvSpPr>
        <p:spPr>
          <a:xfrm>
            <a:off x="2500691" y="4511783"/>
            <a:ext cx="2462193" cy="1325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B5BA91D-61A6-861D-F285-20A341F0E651}"/>
              </a:ext>
            </a:extLst>
          </p:cNvPr>
          <p:cNvSpPr/>
          <p:nvPr/>
        </p:nvSpPr>
        <p:spPr>
          <a:xfrm>
            <a:off x="1345795" y="4877191"/>
            <a:ext cx="2462193" cy="1325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B82C1C3-6062-DD62-4C90-60F42A6B53E7}"/>
              </a:ext>
            </a:extLst>
          </p:cNvPr>
          <p:cNvSpPr/>
          <p:nvPr/>
        </p:nvSpPr>
        <p:spPr>
          <a:xfrm>
            <a:off x="-158496" y="4981684"/>
            <a:ext cx="2462193" cy="1325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D9ED3BE-B376-5B48-2BB5-4DB332855240}"/>
              </a:ext>
            </a:extLst>
          </p:cNvPr>
          <p:cNvSpPr/>
          <p:nvPr/>
        </p:nvSpPr>
        <p:spPr>
          <a:xfrm>
            <a:off x="-114936" y="5532437"/>
            <a:ext cx="2462193" cy="1325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CC110-B5BD-054C-BFB4-3BDBA44AE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Uma linguagem de alto nível baseada em Python.</a:t>
            </a:r>
          </a:p>
          <a:p>
            <a:endParaRPr lang="pt-BR" b="1" dirty="0">
              <a:solidFill>
                <a:srgbClr val="FF0000"/>
              </a:solidFill>
            </a:endParaRPr>
          </a:p>
          <a:p>
            <a:r>
              <a:rPr lang="pt-BR" b="1" dirty="0">
                <a:solidFill>
                  <a:srgbClr val="FF0000"/>
                </a:solidFill>
              </a:rPr>
              <a:t>Linguagem com: Iterações, Condições, Expressões, Declaração de Variáveis e Funções.</a:t>
            </a:r>
          </a:p>
          <a:p>
            <a:endParaRPr lang="pt-BR" b="1" dirty="0">
              <a:solidFill>
                <a:srgbClr val="FF0000"/>
              </a:solidFill>
            </a:endParaRPr>
          </a:p>
          <a:p>
            <a:r>
              <a:rPr lang="pt-BR" b="1" dirty="0">
                <a:solidFill>
                  <a:srgbClr val="FF0000"/>
                </a:solidFill>
              </a:rPr>
              <a:t>Tipos de variáveis: </a:t>
            </a:r>
            <a:r>
              <a:rPr lang="pt-BR" b="1" dirty="0" err="1">
                <a:solidFill>
                  <a:srgbClr val="FF0000"/>
                </a:solidFill>
              </a:rPr>
              <a:t>Meczada</a:t>
            </a:r>
            <a:r>
              <a:rPr lang="pt-BR" b="1" dirty="0">
                <a:solidFill>
                  <a:srgbClr val="FF0000"/>
                </a:solidFill>
              </a:rPr>
              <a:t> (</a:t>
            </a:r>
            <a:r>
              <a:rPr lang="pt-BR" b="1" dirty="0" err="1">
                <a:solidFill>
                  <a:srgbClr val="FF0000"/>
                </a:solidFill>
              </a:rPr>
              <a:t>int</a:t>
            </a:r>
            <a:r>
              <a:rPr lang="pt-BR" b="1" dirty="0">
                <a:solidFill>
                  <a:srgbClr val="FF0000"/>
                </a:solidFill>
              </a:rPr>
              <a:t>), Letra(</a:t>
            </a:r>
            <a:r>
              <a:rPr lang="pt-BR" b="1" dirty="0" err="1">
                <a:solidFill>
                  <a:srgbClr val="FF0000"/>
                </a:solidFill>
              </a:rPr>
              <a:t>String</a:t>
            </a:r>
            <a:r>
              <a:rPr lang="pt-BR" b="1" dirty="0">
                <a:solidFill>
                  <a:srgbClr val="FF0000"/>
                </a:solidFill>
              </a:rPr>
              <a:t>) e Biscoito (</a:t>
            </a:r>
            <a:r>
              <a:rPr lang="pt-BR" b="1" dirty="0" err="1">
                <a:solidFill>
                  <a:srgbClr val="FF0000"/>
                </a:solidFill>
              </a:rPr>
              <a:t>Void</a:t>
            </a:r>
            <a:r>
              <a:rPr lang="pt-BR" b="1" dirty="0">
                <a:solidFill>
                  <a:srgbClr val="FF0000"/>
                </a:solidFill>
              </a:rPr>
              <a:t>).</a:t>
            </a:r>
          </a:p>
          <a:p>
            <a:endParaRPr lang="pt-BR" b="1" dirty="0">
              <a:solidFill>
                <a:srgbClr val="FF0000"/>
              </a:solidFill>
            </a:endParaRPr>
          </a:p>
          <a:p>
            <a:r>
              <a:rPr lang="pt-BR" b="1" dirty="0">
                <a:solidFill>
                  <a:srgbClr val="FF0000"/>
                </a:solidFill>
              </a:rPr>
              <a:t>Método de Impressão no terminal embutido: </a:t>
            </a:r>
            <a:r>
              <a:rPr lang="pt-BR" b="1" dirty="0" err="1">
                <a:solidFill>
                  <a:srgbClr val="FF0000"/>
                </a:solidFill>
              </a:rPr>
              <a:t>Coé</a:t>
            </a:r>
            <a:r>
              <a:rPr lang="pt-BR" b="1" dirty="0">
                <a:solidFill>
                  <a:srgbClr val="FF0000"/>
                </a:solidFill>
              </a:rPr>
              <a:t> (Print).</a:t>
            </a:r>
          </a:p>
          <a:p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09356C5-7AD0-F125-7E0E-CCEEB8E7AF04}"/>
              </a:ext>
            </a:extLst>
          </p:cNvPr>
          <p:cNvSpPr/>
          <p:nvPr/>
        </p:nvSpPr>
        <p:spPr>
          <a:xfrm>
            <a:off x="7880604" y="1145048"/>
            <a:ext cx="629412" cy="594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93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io De Sol Red And Yellow Globo Biscuits Pareo - Biscoito Globo Vermelho |  Vintage posters, Brazil culture, Life is an adventure">
            <a:extLst>
              <a:ext uri="{FF2B5EF4-FFF2-40B4-BE49-F238E27FC236}">
                <a16:creationId xmlns:a16="http://schemas.microsoft.com/office/drawing/2014/main" id="{5B3F7CB9-A08A-FA6B-2F2C-303B625E5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5" r="1877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403E5942-EB01-D7EF-9EA9-ABBC89AA8525}"/>
              </a:ext>
            </a:extLst>
          </p:cNvPr>
          <p:cNvSpPr/>
          <p:nvPr/>
        </p:nvSpPr>
        <p:spPr>
          <a:xfrm>
            <a:off x="463296" y="451104"/>
            <a:ext cx="11228832" cy="5986272"/>
          </a:xfrm>
          <a:prstGeom prst="rect">
            <a:avLst/>
          </a:prstGeom>
          <a:solidFill>
            <a:srgbClr val="FE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FFD839-4524-364E-2B78-24B0B5E0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8565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rgbClr val="E41B2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Características</a:t>
            </a:r>
            <a:endParaRPr lang="pt-BR" dirty="0">
              <a:solidFill>
                <a:srgbClr val="E41B23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7F38FA-7364-ABBC-4E53-A3A0C340C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0153"/>
            <a:ext cx="6220968" cy="314871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 err="1">
                <a:solidFill>
                  <a:srgbClr val="FF0000"/>
                </a:solidFill>
              </a:rPr>
              <a:t>linguagem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compila</a:t>
            </a:r>
            <a:r>
              <a:rPr lang="en-US" dirty="0">
                <a:solidFill>
                  <a:srgbClr val="FF0000"/>
                </a:solidFill>
              </a:rPr>
              <a:t> se </a:t>
            </a:r>
            <a:r>
              <a:rPr lang="en-US" dirty="0" err="1">
                <a:solidFill>
                  <a:srgbClr val="FF0000"/>
                </a:solidFill>
              </a:rPr>
              <a:t>estiver</a:t>
            </a:r>
            <a:r>
              <a:rPr lang="en-US" dirty="0">
                <a:solidFill>
                  <a:srgbClr val="FF0000"/>
                </a:solidFill>
              </a:rPr>
              <a:t> entre </a:t>
            </a:r>
            <a:r>
              <a:rPr lang="en-US" dirty="0" err="1">
                <a:solidFill>
                  <a:srgbClr val="FF0000"/>
                </a:solidFill>
              </a:rPr>
              <a:t>os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blocos</a:t>
            </a:r>
            <a:r>
              <a:rPr lang="en-US" dirty="0">
                <a:solidFill>
                  <a:srgbClr val="FF0000"/>
                </a:solidFill>
              </a:rPr>
              <a:t>: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Bloco de </a:t>
            </a:r>
            <a:r>
              <a:rPr lang="en-US" dirty="0" err="1">
                <a:solidFill>
                  <a:srgbClr val="FF0000"/>
                </a:solidFill>
              </a:rPr>
              <a:t>Início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>
                <a:solidFill>
                  <a:srgbClr val="FF0000"/>
                </a:solidFill>
              </a:rPr>
              <a:t>Brota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Aí</a:t>
            </a:r>
            <a:r>
              <a:rPr lang="en-US" dirty="0">
                <a:solidFill>
                  <a:srgbClr val="FF0000"/>
                </a:solidFill>
              </a:rPr>
              <a:t> 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Bloco de </a:t>
            </a:r>
            <a:r>
              <a:rPr lang="en-US" dirty="0" err="1">
                <a:solidFill>
                  <a:srgbClr val="FF0000"/>
                </a:solidFill>
              </a:rPr>
              <a:t>Término</a:t>
            </a:r>
            <a:r>
              <a:rPr lang="en-US" dirty="0">
                <a:solidFill>
                  <a:srgbClr val="FF0000"/>
                </a:solidFill>
              </a:rPr>
              <a:t>: É </a:t>
            </a:r>
            <a:r>
              <a:rPr lang="en-US" dirty="0" err="1">
                <a:solidFill>
                  <a:srgbClr val="FF0000"/>
                </a:solidFill>
              </a:rPr>
              <a:t>Biscoito</a:t>
            </a:r>
            <a:r>
              <a:rPr lang="en-US" dirty="0">
                <a:solidFill>
                  <a:srgbClr val="FF0000"/>
                </a:solidFill>
              </a:rPr>
              <a:t> !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Não</a:t>
            </a:r>
            <a:r>
              <a:rPr lang="en-US" dirty="0">
                <a:solidFill>
                  <a:srgbClr val="FF0000"/>
                </a:solidFill>
              </a:rPr>
              <a:t> é </a:t>
            </a:r>
            <a:r>
              <a:rPr lang="en-US" dirty="0" err="1">
                <a:solidFill>
                  <a:srgbClr val="FF0000"/>
                </a:solidFill>
              </a:rPr>
              <a:t>influenciada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indentação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linha</a:t>
            </a:r>
            <a:r>
              <a:rPr lang="en-US" dirty="0">
                <a:solidFill>
                  <a:srgbClr val="FF0000"/>
                </a:solidFill>
              </a:rPr>
              <a:t> (\n) </a:t>
            </a:r>
            <a:r>
              <a:rPr lang="en-US" dirty="0" err="1">
                <a:solidFill>
                  <a:srgbClr val="FF0000"/>
                </a:solidFill>
              </a:rPr>
              <a:t>ou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espaço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5124" name="Picture 4" descr="Rio De Sol Red And Yellow Globo Biscuits Pareo - Biscoito Globo Vermelho |  Vintage posters, Brazil culture, Life is an adventure">
            <a:extLst>
              <a:ext uri="{FF2B5EF4-FFF2-40B4-BE49-F238E27FC236}">
                <a16:creationId xmlns:a16="http://schemas.microsoft.com/office/drawing/2014/main" id="{2B18679C-80FA-F7C6-F666-DF6EFE2423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66" t="25840" r="26747" b="23173"/>
          <a:stretch/>
        </p:blipFill>
        <p:spPr bwMode="auto">
          <a:xfrm>
            <a:off x="7182612" y="947316"/>
            <a:ext cx="4340352" cy="496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693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99547B-D70E-EEED-87B0-A14D178C5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5497"/>
            <a:ext cx="10515600" cy="4351338"/>
          </a:xfrm>
        </p:spPr>
        <p:txBody>
          <a:bodyPr/>
          <a:lstStyle/>
          <a:p>
            <a:pPr algn="just"/>
            <a:r>
              <a:rPr lang="pt-BR" dirty="0"/>
              <a:t>A linguagem é um pouco verborrágica e isso é intencional, uma vez que o autor queria passar a intensidade do discurso carioca.</a:t>
            </a:r>
          </a:p>
          <a:p>
            <a:pPr marL="0" indent="0">
              <a:buNone/>
            </a:pPr>
            <a:endParaRPr lang="pt-BR" dirty="0"/>
          </a:p>
          <a:p>
            <a:pPr algn="just"/>
            <a:r>
              <a:rPr lang="pt-BR" dirty="0"/>
              <a:t>O Biscoito foi escolhido para ser o tipo </a:t>
            </a:r>
            <a:r>
              <a:rPr lang="pt-BR" dirty="0" err="1"/>
              <a:t>void</a:t>
            </a:r>
            <a:r>
              <a:rPr lang="pt-BR" dirty="0"/>
              <a:t> de uma variável, justamente porque para o carioca não existe essa definição estrita do que é biscoito, Doritos, </a:t>
            </a:r>
            <a:r>
              <a:rPr lang="pt-BR" dirty="0" err="1"/>
              <a:t>Oreo</a:t>
            </a:r>
            <a:r>
              <a:rPr lang="pt-BR" dirty="0"/>
              <a:t>, Goiabinha e mesmo os cookies americanos compartilham a mesma alcunha: são todos cookies.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ACBCE46-7FFE-FAA1-AD9D-4EAEC96A015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0" dirty="0">
                <a:latin typeface="Aharoni" panose="02010803020104030203" pitchFamily="2" charset="-79"/>
                <a:cs typeface="Aharoni" panose="02010803020104030203" pitchFamily="2" charset="-79"/>
              </a:rPr>
              <a:t>Curiosidades</a:t>
            </a:r>
          </a:p>
        </p:txBody>
      </p:sp>
      <p:pic>
        <p:nvPicPr>
          <p:cNvPr id="5" name="Picture 2" descr="Portal Amazônia Responde: Quem veio primeiro? O Largo de São Sebastião ou o  Calçadão de Copacabana? - Portal Amazônia">
            <a:extLst>
              <a:ext uri="{FF2B5EF4-FFF2-40B4-BE49-F238E27FC236}">
                <a16:creationId xmlns:a16="http://schemas.microsoft.com/office/drawing/2014/main" id="{4AFD0B22-0399-A4D2-C1B6-A707EA4463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544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411A743-05AD-67ED-01F1-D89759790DB5}"/>
              </a:ext>
            </a:extLst>
          </p:cNvPr>
          <p:cNvSpPr/>
          <p:nvPr/>
        </p:nvSpPr>
        <p:spPr>
          <a:xfrm>
            <a:off x="950976" y="2633472"/>
            <a:ext cx="10290048" cy="18166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pt-BR" sz="1800" b="1" dirty="0" err="1">
                <a:solidFill>
                  <a:srgbClr val="FF43A1"/>
                </a:solidFill>
                <a:latin typeface="Consolas" panose="020B0609020204030204" pitchFamily="49" charset="0"/>
              </a:rPr>
              <a:t>OBagulho</a:t>
            </a:r>
            <a:r>
              <a:rPr lang="pt-BR" sz="1800" b="1" dirty="0">
                <a:solidFill>
                  <a:srgbClr val="FF43A1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FF43A1"/>
                </a:solidFill>
                <a:latin typeface="Consolas" panose="020B0609020204030204" pitchFamily="49" charset="0"/>
              </a:rPr>
              <a:t>somaDeDoisNumeros</a:t>
            </a:r>
            <a:r>
              <a:rPr lang="pt-BR" sz="1800" b="1" dirty="0">
                <a:solidFill>
                  <a:srgbClr val="FF43A1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FF43A1"/>
                </a:solidFill>
                <a:latin typeface="Consolas" panose="020B0609020204030204" pitchFamily="49" charset="0"/>
              </a:rPr>
              <a:t>ÉOSeguinte</a:t>
            </a:r>
            <a:r>
              <a:rPr lang="pt-BR" sz="1800" b="1" dirty="0">
                <a:solidFill>
                  <a:srgbClr val="FF43A1"/>
                </a:solidFill>
                <a:latin typeface="Consolas" panose="020B0609020204030204" pitchFamily="49" charset="0"/>
              </a:rPr>
              <a:t>: Menor de </a:t>
            </a:r>
            <a:r>
              <a:rPr lang="pt-BR" sz="1800" b="1" dirty="0" err="1">
                <a:solidFill>
                  <a:srgbClr val="FF43A1"/>
                </a:solidFill>
                <a:latin typeface="Consolas" panose="020B0609020204030204" pitchFamily="49" charset="0"/>
              </a:rPr>
              <a:t>Meczada</a:t>
            </a:r>
            <a:r>
              <a:rPr lang="pt-BR" sz="1800" b="1" dirty="0">
                <a:solidFill>
                  <a:srgbClr val="FF43A1"/>
                </a:solidFill>
                <a:latin typeface="Consolas" panose="020B0609020204030204" pitchFamily="49" charset="0"/>
              </a:rPr>
              <a:t> x, Menor de </a:t>
            </a:r>
            <a:r>
              <a:rPr lang="pt-BR" sz="1800" b="1" dirty="0" err="1">
                <a:solidFill>
                  <a:srgbClr val="FF43A1"/>
                </a:solidFill>
                <a:latin typeface="Consolas" panose="020B0609020204030204" pitchFamily="49" charset="0"/>
              </a:rPr>
              <a:t>Meczada</a:t>
            </a:r>
            <a:r>
              <a:rPr lang="pt-BR" sz="1800" b="1" dirty="0">
                <a:solidFill>
                  <a:srgbClr val="FF43A1"/>
                </a:solidFill>
                <a:latin typeface="Consolas" panose="020B0609020204030204" pitchFamily="49" charset="0"/>
              </a:rPr>
              <a:t> y. Partiu! </a:t>
            </a:r>
            <a:r>
              <a:rPr lang="pt-BR" sz="1800" b="1" dirty="0" err="1">
                <a:solidFill>
                  <a:srgbClr val="FF43A1"/>
                </a:solidFill>
                <a:latin typeface="Consolas" panose="020B0609020204030204" pitchFamily="49" charset="0"/>
              </a:rPr>
              <a:t>Coé</a:t>
            </a:r>
            <a:r>
              <a:rPr lang="pt-BR" sz="1800" b="1" dirty="0">
                <a:solidFill>
                  <a:srgbClr val="FF43A1"/>
                </a:solidFill>
                <a:latin typeface="Consolas" panose="020B0609020204030204" pitchFamily="49" charset="0"/>
              </a:rPr>
              <a:t> x + y . </a:t>
            </a:r>
            <a:r>
              <a:rPr lang="pt-BR" sz="1800" b="1" dirty="0" err="1">
                <a:solidFill>
                  <a:srgbClr val="FF43A1"/>
                </a:solidFill>
                <a:latin typeface="Consolas" panose="020B0609020204030204" pitchFamily="49" charset="0"/>
              </a:rPr>
              <a:t>Jáé</a:t>
            </a:r>
            <a:r>
              <a:rPr lang="pt-BR" sz="1800" b="1" dirty="0">
                <a:solidFill>
                  <a:srgbClr val="FF43A1"/>
                </a:solidFill>
                <a:latin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endParaRPr lang="pt-BR" sz="1800" b="1" dirty="0">
              <a:solidFill>
                <a:srgbClr val="FF43A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b="1" dirty="0" err="1">
                <a:solidFill>
                  <a:srgbClr val="FF43A1"/>
                </a:solidFill>
                <a:latin typeface="Consolas" panose="020B0609020204030204" pitchFamily="49" charset="0"/>
              </a:rPr>
              <a:t>BrotaNaBase</a:t>
            </a:r>
            <a:r>
              <a:rPr lang="pt-BR" sz="1800" b="1" dirty="0">
                <a:solidFill>
                  <a:srgbClr val="FF43A1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FF43A1"/>
                </a:solidFill>
                <a:latin typeface="Consolas" panose="020B0609020204030204" pitchFamily="49" charset="0"/>
              </a:rPr>
              <a:t>somaDeDoisNumeros</a:t>
            </a:r>
            <a:r>
              <a:rPr lang="pt-BR" sz="1800" b="1" dirty="0">
                <a:solidFill>
                  <a:srgbClr val="FF43A1"/>
                </a:solidFill>
                <a:latin typeface="Consolas" panose="020B0609020204030204" pitchFamily="49" charset="0"/>
              </a:rPr>
              <a:t> Menor 2, Menor 3 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E39DAA-1FE2-3574-968A-45F6A3602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9623"/>
          </a:xfrm>
        </p:spPr>
        <p:txBody>
          <a:bodyPr/>
          <a:lstStyle/>
          <a:p>
            <a:r>
              <a:rPr lang="pt-BR" b="1" i="0" dirty="0">
                <a:effectLst/>
                <a:latin typeface="-apple-system"/>
              </a:rPr>
              <a:t>Soma de Dois Números</a:t>
            </a:r>
          </a:p>
          <a:p>
            <a:pPr marL="0" indent="0">
              <a:buNone/>
            </a:pPr>
            <a:endParaRPr lang="pt-BR" dirty="0">
              <a:solidFill>
                <a:srgbClr val="E41B23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00F2FBE-4EFC-8914-0069-424588F5053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0" dirty="0">
                <a:latin typeface="Aharoni" panose="02010803020104030203" pitchFamily="2" charset="-79"/>
                <a:cs typeface="Aharoni" panose="02010803020104030203" pitchFamily="2" charset="-79"/>
              </a:rPr>
              <a:t>Exemplos</a:t>
            </a:r>
          </a:p>
        </p:txBody>
      </p:sp>
    </p:spTree>
    <p:extLst>
      <p:ext uri="{BB962C8B-B14F-4D97-AF65-F5344CB8AC3E}">
        <p14:creationId xmlns:p14="http://schemas.microsoft.com/office/powerpoint/2010/main" val="2759692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E39DAA-1FE2-3574-968A-45F6A3602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7431"/>
          </a:xfrm>
        </p:spPr>
        <p:txBody>
          <a:bodyPr>
            <a:normAutofit/>
          </a:bodyPr>
          <a:lstStyle/>
          <a:p>
            <a:r>
              <a:rPr lang="pt-BR" b="1" i="0" dirty="0">
                <a:solidFill>
                  <a:srgbClr val="1F2328"/>
                </a:solidFill>
                <a:effectLst/>
                <a:latin typeface="-apple-system"/>
              </a:rPr>
              <a:t>Testa se é um Número é Par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00F2FBE-4EFC-8914-0069-424588F5053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0" dirty="0">
                <a:latin typeface="Aharoni" panose="02010803020104030203" pitchFamily="2" charset="-79"/>
                <a:cs typeface="Aharoni" panose="02010803020104030203" pitchFamily="2" charset="-79"/>
              </a:rPr>
              <a:t>Exemplos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8E0403E-CB09-39E0-71E2-8AD6B4F8C5E7}"/>
              </a:ext>
            </a:extLst>
          </p:cNvPr>
          <p:cNvSpPr/>
          <p:nvPr/>
        </p:nvSpPr>
        <p:spPr>
          <a:xfrm>
            <a:off x="970788" y="2353056"/>
            <a:ext cx="10250424" cy="38039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pt-BR" sz="18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Brota Aí ! </a:t>
            </a:r>
          </a:p>
          <a:p>
            <a:pPr marL="0" indent="0">
              <a:buNone/>
            </a:pPr>
            <a:endParaRPr lang="pt-BR" sz="18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OBagulho</a:t>
            </a:r>
            <a:r>
              <a:rPr lang="pt-BR" sz="18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EPar</a:t>
            </a:r>
            <a:r>
              <a:rPr lang="pt-BR" sz="18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de Biscoito </a:t>
            </a:r>
            <a:r>
              <a:rPr lang="pt-BR" sz="18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ÉOSeguinte</a:t>
            </a:r>
            <a:r>
              <a:rPr lang="pt-BR" sz="18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: Menor de </a:t>
            </a:r>
            <a:r>
              <a:rPr lang="pt-BR" sz="18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Meczada</a:t>
            </a:r>
            <a:r>
              <a:rPr lang="pt-BR" sz="18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n. Partiu! </a:t>
            </a:r>
            <a:r>
              <a:rPr lang="pt-BR" sz="18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QualFoi</a:t>
            </a:r>
            <a:r>
              <a:rPr lang="pt-BR" sz="18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((n%2) </a:t>
            </a:r>
            <a:r>
              <a:rPr lang="pt-BR" sz="18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PapoReto</a:t>
            </a:r>
            <a:r>
              <a:rPr lang="pt-BR" sz="18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0) ? </a:t>
            </a:r>
          </a:p>
          <a:p>
            <a:pPr marL="0" indent="0">
              <a:buNone/>
            </a:pPr>
            <a:r>
              <a:rPr lang="pt-BR" sz="18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Partiu! </a:t>
            </a:r>
            <a:r>
              <a:rPr lang="pt-BR" sz="18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Coé</a:t>
            </a:r>
            <a:r>
              <a:rPr lang="pt-BR" sz="18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" É Par. " . </a:t>
            </a:r>
            <a:r>
              <a:rPr lang="pt-BR" sz="18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Jáé</a:t>
            </a:r>
            <a:r>
              <a:rPr lang="pt-BR" sz="18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! </a:t>
            </a:r>
            <a:r>
              <a:rPr lang="pt-BR" sz="18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MeteOPé</a:t>
            </a:r>
            <a:r>
              <a:rPr lang="pt-BR" sz="18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! Partiu! </a:t>
            </a:r>
            <a:r>
              <a:rPr lang="pt-BR" sz="18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Coé</a:t>
            </a:r>
            <a:r>
              <a:rPr lang="pt-BR" sz="18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"Não é Par.". </a:t>
            </a:r>
            <a:r>
              <a:rPr lang="pt-BR" sz="18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Jáé</a:t>
            </a:r>
            <a:r>
              <a:rPr lang="pt-BR" sz="18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! </a:t>
            </a:r>
            <a:r>
              <a:rPr lang="pt-BR" sz="18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Jáé</a:t>
            </a:r>
            <a:r>
              <a:rPr lang="pt-BR" sz="18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! </a:t>
            </a:r>
          </a:p>
          <a:p>
            <a:pPr marL="0" indent="0">
              <a:buNone/>
            </a:pPr>
            <a:endParaRPr lang="pt-BR" sz="18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BrotaNaBase</a:t>
            </a:r>
            <a:r>
              <a:rPr lang="pt-BR" sz="18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EPar</a:t>
            </a:r>
            <a:r>
              <a:rPr lang="pt-BR" sz="18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Menor 10 .</a:t>
            </a:r>
          </a:p>
          <a:p>
            <a:pPr marL="0" indent="0">
              <a:buNone/>
            </a:pPr>
            <a:endParaRPr lang="pt-BR" sz="18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É Biscoito !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3782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E39DAA-1FE2-3574-968A-45F6A3602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220"/>
          </a:xfrm>
        </p:spPr>
        <p:txBody>
          <a:bodyPr>
            <a:normAutofit/>
          </a:bodyPr>
          <a:lstStyle/>
          <a:p>
            <a:r>
              <a:rPr lang="pt-BR" b="1" i="0" dirty="0">
                <a:solidFill>
                  <a:srgbClr val="1F2328"/>
                </a:solidFill>
                <a:effectLst/>
                <a:latin typeface="-apple-system"/>
              </a:rPr>
              <a:t>Diz a paridade dos Números de 1 a 10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00F2FBE-4EFC-8914-0069-424588F5053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0" dirty="0">
                <a:latin typeface="Aharoni" panose="02010803020104030203" pitchFamily="2" charset="-79"/>
                <a:cs typeface="Aharoni" panose="02010803020104030203" pitchFamily="2" charset="-79"/>
              </a:rPr>
              <a:t>Exemplos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17EC074-A76A-C238-C016-CE8AB14A63BB}"/>
              </a:ext>
            </a:extLst>
          </p:cNvPr>
          <p:cNvSpPr txBox="1"/>
          <p:nvPr/>
        </p:nvSpPr>
        <p:spPr>
          <a:xfrm>
            <a:off x="6998208" y="6067235"/>
            <a:ext cx="5836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1F2328"/>
                </a:solidFill>
                <a:latin typeface="-apple-system"/>
              </a:rPr>
              <a:t>Continua no próximo slide ...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520B17C-4623-5F1E-5C0A-F116B0A169ED}"/>
              </a:ext>
            </a:extLst>
          </p:cNvPr>
          <p:cNvSpPr/>
          <p:nvPr/>
        </p:nvSpPr>
        <p:spPr>
          <a:xfrm>
            <a:off x="1223772" y="2468436"/>
            <a:ext cx="9744456" cy="3025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pt-BR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Brota Aí !</a:t>
            </a:r>
          </a:p>
          <a:p>
            <a:pPr marL="0" indent="0">
              <a:buNone/>
            </a:pPr>
            <a:endParaRPr lang="pt-BR" sz="1800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Coé</a:t>
            </a:r>
            <a:r>
              <a:rPr lang="pt-BR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 "</a:t>
            </a:r>
            <a:r>
              <a:rPr lang="pt-BR" sz="1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Hey</a:t>
            </a:r>
            <a:r>
              <a:rPr lang="pt-BR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" .</a:t>
            </a:r>
          </a:p>
          <a:p>
            <a:pPr marL="0" indent="0">
              <a:buNone/>
            </a:pPr>
            <a:r>
              <a:rPr lang="pt-BR" sz="1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Meczada</a:t>
            </a:r>
            <a:r>
              <a:rPr lang="pt-BR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 x é 1 .</a:t>
            </a:r>
          </a:p>
          <a:p>
            <a:pPr marL="0" indent="0">
              <a:buNone/>
            </a:pPr>
            <a:r>
              <a:rPr lang="pt-BR" sz="1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OBagulho</a:t>
            </a:r>
            <a:r>
              <a:rPr lang="pt-BR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 Aulas de Biscoito </a:t>
            </a:r>
            <a:r>
              <a:rPr lang="pt-BR" sz="1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ÉOSeguinte</a:t>
            </a:r>
            <a:r>
              <a:rPr lang="pt-BR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: . Partiu! </a:t>
            </a:r>
            <a:r>
              <a:rPr lang="pt-BR" sz="1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Coé</a:t>
            </a:r>
            <a:r>
              <a:rPr lang="pt-BR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 "loop" . </a:t>
            </a:r>
            <a:r>
              <a:rPr lang="pt-BR" sz="1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Jáé</a:t>
            </a:r>
            <a:r>
              <a:rPr lang="pt-BR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endParaRPr lang="pt-BR" sz="1800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OBagulho</a:t>
            </a:r>
            <a:r>
              <a:rPr lang="pt-BR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Namoral</a:t>
            </a:r>
            <a:r>
              <a:rPr lang="pt-BR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 de Biscoito </a:t>
            </a:r>
            <a:r>
              <a:rPr lang="pt-BR" sz="1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ÉOSeguinte</a:t>
            </a:r>
            <a:r>
              <a:rPr lang="pt-BR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: Menor de </a:t>
            </a:r>
            <a:r>
              <a:rPr lang="pt-BR" sz="1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Meczada</a:t>
            </a:r>
            <a:r>
              <a:rPr lang="pt-BR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 animada . Partiu! </a:t>
            </a:r>
            <a:r>
              <a:rPr lang="pt-BR" sz="1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QualFoi</a:t>
            </a:r>
            <a:r>
              <a:rPr lang="pt-BR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 animada % 2 </a:t>
            </a:r>
            <a:r>
              <a:rPr lang="pt-BR" sz="1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PapoReto</a:t>
            </a:r>
            <a:r>
              <a:rPr lang="pt-BR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 0 ? Partiu! </a:t>
            </a:r>
            <a:r>
              <a:rPr lang="pt-BR" sz="1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Coé</a:t>
            </a:r>
            <a:r>
              <a:rPr lang="pt-BR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 "par" . </a:t>
            </a:r>
            <a:r>
              <a:rPr lang="pt-BR" sz="1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Jáé</a:t>
            </a:r>
            <a:r>
              <a:rPr lang="pt-BR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! </a:t>
            </a:r>
            <a:r>
              <a:rPr lang="pt-BR" sz="1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MeteOPé</a:t>
            </a:r>
            <a:r>
              <a:rPr lang="pt-BR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 !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Partiu! </a:t>
            </a:r>
            <a:r>
              <a:rPr lang="pt-BR" sz="1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Coé</a:t>
            </a:r>
            <a:r>
              <a:rPr lang="pt-BR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 "ímpar" . </a:t>
            </a:r>
            <a:r>
              <a:rPr lang="pt-BR" sz="1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Jáé</a:t>
            </a:r>
            <a:r>
              <a:rPr lang="pt-BR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! </a:t>
            </a:r>
            <a:r>
              <a:rPr lang="pt-BR" sz="1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Jáé</a:t>
            </a:r>
            <a:r>
              <a:rPr lang="pt-BR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44865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E39DAA-1FE2-3574-968A-45F6A3602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220"/>
          </a:xfrm>
        </p:spPr>
        <p:txBody>
          <a:bodyPr>
            <a:normAutofit/>
          </a:bodyPr>
          <a:lstStyle/>
          <a:p>
            <a:r>
              <a:rPr lang="pt-BR" b="1" i="0" dirty="0">
                <a:solidFill>
                  <a:srgbClr val="1F2328"/>
                </a:solidFill>
                <a:effectLst/>
                <a:latin typeface="-apple-system"/>
              </a:rPr>
              <a:t>Diz a paridade dos Números de 1 a 10 (Continuação)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00F2FBE-4EFC-8914-0069-424588F5053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0" dirty="0">
                <a:latin typeface="Aharoni" panose="02010803020104030203" pitchFamily="2" charset="-79"/>
                <a:cs typeface="Aharoni" panose="02010803020104030203" pitchFamily="2" charset="-79"/>
              </a:rPr>
              <a:t>Exemplos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520B17C-4623-5F1E-5C0A-F116B0A169ED}"/>
              </a:ext>
            </a:extLst>
          </p:cNvPr>
          <p:cNvSpPr/>
          <p:nvPr/>
        </p:nvSpPr>
        <p:spPr>
          <a:xfrm>
            <a:off x="1223772" y="2468436"/>
            <a:ext cx="9744456" cy="3025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pt-BR" sz="1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OBagulho</a:t>
            </a:r>
            <a:r>
              <a:rPr lang="pt-BR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ChegaJunto</a:t>
            </a:r>
            <a:r>
              <a:rPr lang="pt-BR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 de </a:t>
            </a:r>
            <a:r>
              <a:rPr lang="pt-BR" sz="1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Meczada</a:t>
            </a:r>
            <a:r>
              <a:rPr lang="pt-BR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ÉOSeguinte</a:t>
            </a:r>
            <a:r>
              <a:rPr lang="pt-BR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: Menor de </a:t>
            </a:r>
            <a:r>
              <a:rPr lang="pt-BR" sz="1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Meczada</a:t>
            </a:r>
            <a:r>
              <a:rPr lang="pt-BR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tilt</a:t>
            </a:r>
            <a:r>
              <a:rPr lang="pt-BR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, Menor de </a:t>
            </a:r>
            <a:r>
              <a:rPr lang="pt-BR" sz="1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Meczada</a:t>
            </a:r>
            <a:r>
              <a:rPr lang="pt-BR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 tiltado.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Partiu! </a:t>
            </a:r>
            <a:r>
              <a:rPr lang="pt-BR" sz="1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tilt</a:t>
            </a:r>
            <a:r>
              <a:rPr lang="pt-BR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 é tiltado + </a:t>
            </a:r>
            <a:r>
              <a:rPr lang="pt-BR" sz="1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tilt</a:t>
            </a:r>
            <a:r>
              <a:rPr lang="pt-BR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. </a:t>
            </a:r>
            <a:r>
              <a:rPr lang="pt-BR" sz="1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MandaBala</a:t>
            </a:r>
            <a:r>
              <a:rPr lang="pt-BR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tilt</a:t>
            </a:r>
            <a:r>
              <a:rPr lang="pt-BR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 . </a:t>
            </a:r>
            <a:r>
              <a:rPr lang="pt-BR" sz="1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Jáé</a:t>
            </a:r>
            <a:r>
              <a:rPr lang="pt-BR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endParaRPr lang="pt-BR" sz="1800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MarcaUmDezAíSe</a:t>
            </a:r>
            <a:r>
              <a:rPr lang="pt-BR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 x </a:t>
            </a:r>
            <a:r>
              <a:rPr lang="pt-BR" sz="1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PapoTorto</a:t>
            </a:r>
            <a:r>
              <a:rPr lang="pt-BR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 10 ? Partiu! </a:t>
            </a:r>
            <a:r>
              <a:rPr lang="pt-BR" sz="1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BrotaNaBase</a:t>
            </a:r>
            <a:r>
              <a:rPr lang="pt-BR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Namoral</a:t>
            </a:r>
            <a:r>
              <a:rPr lang="pt-BR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 Menor x . </a:t>
            </a:r>
            <a:r>
              <a:rPr lang="pt-BR" sz="1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BrotaNaBase</a:t>
            </a:r>
            <a:r>
              <a:rPr lang="pt-BR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 Aulas . x é </a:t>
            </a:r>
            <a:r>
              <a:rPr lang="pt-BR" sz="1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BrotaNaBase</a:t>
            </a:r>
            <a:r>
              <a:rPr lang="pt-BR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ChegaJunto</a:t>
            </a:r>
            <a:r>
              <a:rPr lang="pt-BR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 Menor x, Menor 1 . </a:t>
            </a:r>
            <a:r>
              <a:rPr lang="pt-BR" sz="1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Jáé</a:t>
            </a:r>
            <a:r>
              <a:rPr lang="pt-BR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! </a:t>
            </a:r>
            <a:r>
              <a:rPr lang="pt-BR" sz="1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Coé</a:t>
            </a:r>
            <a:r>
              <a:rPr lang="pt-BR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 "fim" .</a:t>
            </a:r>
          </a:p>
          <a:p>
            <a:pPr marL="0" indent="0">
              <a:buNone/>
            </a:pPr>
            <a:endParaRPr lang="pt-BR" sz="1800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É Biscoito !</a:t>
            </a:r>
          </a:p>
        </p:txBody>
      </p:sp>
    </p:spTree>
    <p:extLst>
      <p:ext uri="{BB962C8B-B14F-4D97-AF65-F5344CB8AC3E}">
        <p14:creationId xmlns:p14="http://schemas.microsoft.com/office/powerpoint/2010/main" val="27132556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488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Aharoni</vt:lpstr>
      <vt:lpstr>-apple-system</vt:lpstr>
      <vt:lpstr>Arial</vt:lpstr>
      <vt:lpstr>Calibri</vt:lpstr>
      <vt:lpstr>Calibri Light</vt:lpstr>
      <vt:lpstr>Consolas</vt:lpstr>
      <vt:lpstr>Tema do Office</vt:lpstr>
      <vt:lpstr>RJ Language</vt:lpstr>
      <vt:lpstr>Motivação</vt:lpstr>
      <vt:lpstr>Apresentação do PowerPoint</vt:lpstr>
      <vt:lpstr>Características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RJ Language</dc:title>
  <dc:creator>Jean Silas</dc:creator>
  <cp:lastModifiedBy>Jean Silas</cp:lastModifiedBy>
  <cp:revision>1</cp:revision>
  <dcterms:created xsi:type="dcterms:W3CDTF">2023-06-12T19:41:16Z</dcterms:created>
  <dcterms:modified xsi:type="dcterms:W3CDTF">2023-06-12T21:10:01Z</dcterms:modified>
</cp:coreProperties>
</file>