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sldIdLst>
    <p:sldId id="256" r:id="rId2"/>
    <p:sldId id="267" r:id="rId3"/>
    <p:sldId id="268" r:id="rId4"/>
    <p:sldId id="264" r:id="rId5"/>
    <p:sldId id="263" r:id="rId6"/>
    <p:sldId id="265" r:id="rId7"/>
    <p:sldId id="259" r:id="rId8"/>
    <p:sldId id="266" r:id="rId9"/>
    <p:sldId id="260" r:id="rId10"/>
    <p:sldId id="261" r:id="rId11"/>
    <p:sldId id="262" r:id="rId12"/>
    <p:sldId id="271"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3"/>
    <p:restoredTop sz="94514"/>
  </p:normalViewPr>
  <p:slideViewPr>
    <p:cSldViewPr snapToGrid="0">
      <p:cViewPr varScale="1">
        <p:scale>
          <a:sx n="174" d="100"/>
          <a:sy n="174" d="100"/>
        </p:scale>
        <p:origin x="140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FB647-6FC7-3A41-8752-DC79D765AEE0}" type="datetimeFigureOut">
              <a:rPr lang="en-US" smtClean="0"/>
              <a:t>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0AF43-D78A-F74B-B649-61D31C4AAA86}" type="slidenum">
              <a:rPr lang="en-US" smtClean="0"/>
              <a:t>‹#›</a:t>
            </a:fld>
            <a:endParaRPr lang="en-US"/>
          </a:p>
        </p:txBody>
      </p:sp>
    </p:spTree>
    <p:extLst>
      <p:ext uri="{BB962C8B-B14F-4D97-AF65-F5344CB8AC3E}">
        <p14:creationId xmlns:p14="http://schemas.microsoft.com/office/powerpoint/2010/main" val="224457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0750428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1BC53-EE9B-2D49-A83A-1FD4EA776DF3}" type="datetimeFigureOut">
              <a:rPr lang="en-US" smtClean="0"/>
              <a:t>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51741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65942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35046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391289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43054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45057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74069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89241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62543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78434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1BC53-EE9B-2D49-A83A-1FD4EA776DF3}" type="datetimeFigureOut">
              <a:rPr lang="en-US" smtClean="0"/>
              <a:t>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55366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1BC53-EE9B-2D49-A83A-1FD4EA776DF3}" type="datetimeFigureOut">
              <a:rPr lang="en-US" smtClean="0"/>
              <a:t>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09570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1BC53-EE9B-2D49-A83A-1FD4EA776DF3}" type="datetimeFigureOut">
              <a:rPr lang="en-US" smtClean="0"/>
              <a:t>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52545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C1BC53-EE9B-2D49-A83A-1FD4EA776DF3}" type="datetimeFigureOut">
              <a:rPr lang="en-US" smtClean="0"/>
              <a:t>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19375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1BC53-EE9B-2D49-A83A-1FD4EA776DF3}" type="datetimeFigureOut">
              <a:rPr lang="en-US" smtClean="0"/>
              <a:t>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355837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1BC53-EE9B-2D49-A83A-1FD4EA776DF3}" type="datetimeFigureOut">
              <a:rPr lang="en-US" smtClean="0"/>
              <a:t>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68884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1BC53-EE9B-2D49-A83A-1FD4EA776DF3}" type="datetimeFigureOut">
              <a:rPr lang="en-US" smtClean="0"/>
              <a:t>1/6/25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E68210-0B4A-EC40-BBD1-9BAB35C31635}" type="slidenum">
              <a:rPr lang="en-US" smtClean="0"/>
              <a:t>‹#›</a:t>
            </a:fld>
            <a:endParaRPr lang="en-US"/>
          </a:p>
        </p:txBody>
      </p:sp>
    </p:spTree>
    <p:extLst>
      <p:ext uri="{BB962C8B-B14F-4D97-AF65-F5344CB8AC3E}">
        <p14:creationId xmlns:p14="http://schemas.microsoft.com/office/powerpoint/2010/main" val="1212715052"/>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D92647-083D-7DA2-B4C3-3F5CC3F999B4}"/>
              </a:ext>
            </a:extLst>
          </p:cNvPr>
          <p:cNvSpPr txBox="1"/>
          <p:nvPr/>
        </p:nvSpPr>
        <p:spPr>
          <a:xfrm>
            <a:off x="3528365" y="2274838"/>
            <a:ext cx="5135270" cy="2308324"/>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Project 1</a:t>
            </a:r>
          </a:p>
          <a:p>
            <a:pPr algn="ctr"/>
            <a:r>
              <a:rPr lang="en-US" sz="3600" dirty="0">
                <a:latin typeface="Arial" panose="020B0604020202020204" pitchFamily="34" charset="0"/>
                <a:cs typeface="Arial" panose="020B0604020202020204" pitchFamily="34" charset="0"/>
              </a:rPr>
              <a:t>Cryptocurrency Study </a:t>
            </a:r>
          </a:p>
          <a:p>
            <a:pPr algn="ctr"/>
            <a:r>
              <a:rPr lang="en-US" sz="3600" dirty="0">
                <a:latin typeface="Arial" panose="020B0604020202020204" pitchFamily="34" charset="0"/>
                <a:cs typeface="Arial" panose="020B0604020202020204" pitchFamily="34" charset="0"/>
              </a:rPr>
              <a:t>Taking a pick on Crypto.</a:t>
            </a:r>
          </a:p>
          <a:p>
            <a:pPr algn="ctr"/>
            <a:r>
              <a:rPr lang="en-US" sz="3600" dirty="0">
                <a:latin typeface="Arial" panose="020B0604020202020204" pitchFamily="34" charset="0"/>
                <a:cs typeface="Arial" panose="020B0604020202020204" pitchFamily="34" charset="0"/>
              </a:rPr>
              <a:t>By Jean Stibel </a:t>
            </a:r>
          </a:p>
        </p:txBody>
      </p:sp>
    </p:spTree>
    <p:extLst>
      <p:ext uri="{BB962C8B-B14F-4D97-AF65-F5344CB8AC3E}">
        <p14:creationId xmlns:p14="http://schemas.microsoft.com/office/powerpoint/2010/main" val="2958972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4A843F-BCCB-7D2C-7B15-3C5C67453424}"/>
              </a:ext>
            </a:extLst>
          </p:cNvPr>
          <p:cNvPicPr>
            <a:picLocks noChangeAspect="1"/>
          </p:cNvPicPr>
          <p:nvPr/>
        </p:nvPicPr>
        <p:blipFill>
          <a:blip r:embed="rId2"/>
          <a:stretch>
            <a:fillRect/>
          </a:stretch>
        </p:blipFill>
        <p:spPr>
          <a:xfrm>
            <a:off x="724772" y="228600"/>
            <a:ext cx="4973200" cy="3200400"/>
          </a:xfrm>
          <a:prstGeom prst="rect">
            <a:avLst/>
          </a:prstGeom>
        </p:spPr>
      </p:pic>
      <p:pic>
        <p:nvPicPr>
          <p:cNvPr id="7" name="Picture 6">
            <a:extLst>
              <a:ext uri="{FF2B5EF4-FFF2-40B4-BE49-F238E27FC236}">
                <a16:creationId xmlns:a16="http://schemas.microsoft.com/office/drawing/2014/main" id="{B16DBA11-467A-F798-9A71-64903199F529}"/>
              </a:ext>
            </a:extLst>
          </p:cNvPr>
          <p:cNvPicPr>
            <a:picLocks noChangeAspect="1"/>
          </p:cNvPicPr>
          <p:nvPr/>
        </p:nvPicPr>
        <p:blipFill>
          <a:blip r:embed="rId3"/>
          <a:stretch>
            <a:fillRect/>
          </a:stretch>
        </p:blipFill>
        <p:spPr>
          <a:xfrm>
            <a:off x="6494028" y="228600"/>
            <a:ext cx="4973200" cy="3200400"/>
          </a:xfrm>
          <a:prstGeom prst="rect">
            <a:avLst/>
          </a:prstGeom>
        </p:spPr>
      </p:pic>
      <p:pic>
        <p:nvPicPr>
          <p:cNvPr id="8" name="Picture 7">
            <a:extLst>
              <a:ext uri="{FF2B5EF4-FFF2-40B4-BE49-F238E27FC236}">
                <a16:creationId xmlns:a16="http://schemas.microsoft.com/office/drawing/2014/main" id="{73E72AAE-8C49-BF26-051D-1C6EC7C3D84D}"/>
              </a:ext>
            </a:extLst>
          </p:cNvPr>
          <p:cNvPicPr>
            <a:picLocks noChangeAspect="1"/>
          </p:cNvPicPr>
          <p:nvPr/>
        </p:nvPicPr>
        <p:blipFill>
          <a:blip r:embed="rId4"/>
          <a:stretch>
            <a:fillRect/>
          </a:stretch>
        </p:blipFill>
        <p:spPr>
          <a:xfrm>
            <a:off x="3609400" y="3560673"/>
            <a:ext cx="4973200" cy="3200400"/>
          </a:xfrm>
          <a:prstGeom prst="rect">
            <a:avLst/>
          </a:prstGeom>
        </p:spPr>
      </p:pic>
    </p:spTree>
    <p:extLst>
      <p:ext uri="{BB962C8B-B14F-4D97-AF65-F5344CB8AC3E}">
        <p14:creationId xmlns:p14="http://schemas.microsoft.com/office/powerpoint/2010/main" val="1151975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F38DC0-6883-F7E2-BD7F-0657C04B85CD}"/>
              </a:ext>
            </a:extLst>
          </p:cNvPr>
          <p:cNvPicPr>
            <a:picLocks noChangeAspect="1"/>
          </p:cNvPicPr>
          <p:nvPr/>
        </p:nvPicPr>
        <p:blipFill>
          <a:blip r:embed="rId2"/>
          <a:stretch>
            <a:fillRect/>
          </a:stretch>
        </p:blipFill>
        <p:spPr>
          <a:xfrm>
            <a:off x="648823" y="179221"/>
            <a:ext cx="3488886" cy="3108960"/>
          </a:xfrm>
          <a:prstGeom prst="rect">
            <a:avLst/>
          </a:prstGeom>
        </p:spPr>
      </p:pic>
      <p:pic>
        <p:nvPicPr>
          <p:cNvPr id="3" name="Picture 2">
            <a:extLst>
              <a:ext uri="{FF2B5EF4-FFF2-40B4-BE49-F238E27FC236}">
                <a16:creationId xmlns:a16="http://schemas.microsoft.com/office/drawing/2014/main" id="{40BD080E-78EA-4B8D-8AD3-23E0BA55B0B7}"/>
              </a:ext>
            </a:extLst>
          </p:cNvPr>
          <p:cNvPicPr>
            <a:picLocks noChangeAspect="1"/>
          </p:cNvPicPr>
          <p:nvPr/>
        </p:nvPicPr>
        <p:blipFill>
          <a:blip r:embed="rId3"/>
          <a:stretch>
            <a:fillRect/>
          </a:stretch>
        </p:blipFill>
        <p:spPr>
          <a:xfrm>
            <a:off x="4449640" y="168250"/>
            <a:ext cx="3488886" cy="3108960"/>
          </a:xfrm>
          <a:prstGeom prst="rect">
            <a:avLst/>
          </a:prstGeom>
        </p:spPr>
      </p:pic>
      <p:pic>
        <p:nvPicPr>
          <p:cNvPr id="10" name="Picture 9">
            <a:extLst>
              <a:ext uri="{FF2B5EF4-FFF2-40B4-BE49-F238E27FC236}">
                <a16:creationId xmlns:a16="http://schemas.microsoft.com/office/drawing/2014/main" id="{208BF097-D6AC-AB15-58FA-D74ADED2A6F6}"/>
              </a:ext>
            </a:extLst>
          </p:cNvPr>
          <p:cNvPicPr>
            <a:picLocks noChangeAspect="1"/>
          </p:cNvPicPr>
          <p:nvPr/>
        </p:nvPicPr>
        <p:blipFill>
          <a:blip r:embed="rId4"/>
          <a:stretch>
            <a:fillRect/>
          </a:stretch>
        </p:blipFill>
        <p:spPr>
          <a:xfrm>
            <a:off x="8250457" y="168250"/>
            <a:ext cx="3488886" cy="3108960"/>
          </a:xfrm>
          <a:prstGeom prst="rect">
            <a:avLst/>
          </a:prstGeom>
        </p:spPr>
      </p:pic>
      <p:pic>
        <p:nvPicPr>
          <p:cNvPr id="11" name="Picture 10">
            <a:extLst>
              <a:ext uri="{FF2B5EF4-FFF2-40B4-BE49-F238E27FC236}">
                <a16:creationId xmlns:a16="http://schemas.microsoft.com/office/drawing/2014/main" id="{5B25F547-07A1-5679-FB6B-3B2729852A66}"/>
              </a:ext>
            </a:extLst>
          </p:cNvPr>
          <p:cNvPicPr>
            <a:picLocks noChangeAspect="1"/>
          </p:cNvPicPr>
          <p:nvPr/>
        </p:nvPicPr>
        <p:blipFill>
          <a:blip r:embed="rId5"/>
          <a:stretch>
            <a:fillRect/>
          </a:stretch>
        </p:blipFill>
        <p:spPr>
          <a:xfrm>
            <a:off x="2393266" y="3494837"/>
            <a:ext cx="3488886" cy="3108960"/>
          </a:xfrm>
          <a:prstGeom prst="rect">
            <a:avLst/>
          </a:prstGeom>
        </p:spPr>
      </p:pic>
      <p:pic>
        <p:nvPicPr>
          <p:cNvPr id="12" name="Picture 11">
            <a:extLst>
              <a:ext uri="{FF2B5EF4-FFF2-40B4-BE49-F238E27FC236}">
                <a16:creationId xmlns:a16="http://schemas.microsoft.com/office/drawing/2014/main" id="{0BFFF474-1787-9864-9322-269718BD1D1D}"/>
              </a:ext>
            </a:extLst>
          </p:cNvPr>
          <p:cNvPicPr>
            <a:picLocks noChangeAspect="1"/>
          </p:cNvPicPr>
          <p:nvPr/>
        </p:nvPicPr>
        <p:blipFill>
          <a:blip r:embed="rId6"/>
          <a:stretch>
            <a:fillRect/>
          </a:stretch>
        </p:blipFill>
        <p:spPr>
          <a:xfrm>
            <a:off x="6194083" y="3494837"/>
            <a:ext cx="3488886" cy="3108960"/>
          </a:xfrm>
          <a:prstGeom prst="rect">
            <a:avLst/>
          </a:prstGeom>
        </p:spPr>
      </p:pic>
    </p:spTree>
    <p:extLst>
      <p:ext uri="{BB962C8B-B14F-4D97-AF65-F5344CB8AC3E}">
        <p14:creationId xmlns:p14="http://schemas.microsoft.com/office/powerpoint/2010/main" val="61016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78E131-BD74-83DD-E55B-DF2D18894866}"/>
              </a:ext>
            </a:extLst>
          </p:cNvPr>
          <p:cNvPicPr>
            <a:picLocks noChangeAspect="1"/>
          </p:cNvPicPr>
          <p:nvPr/>
        </p:nvPicPr>
        <p:blipFill>
          <a:blip r:embed="rId2"/>
          <a:stretch>
            <a:fillRect/>
          </a:stretch>
        </p:blipFill>
        <p:spPr>
          <a:xfrm>
            <a:off x="2319528" y="888178"/>
            <a:ext cx="7772400" cy="4467167"/>
          </a:xfrm>
          <a:prstGeom prst="rect">
            <a:avLst/>
          </a:prstGeom>
        </p:spPr>
      </p:pic>
    </p:spTree>
    <p:extLst>
      <p:ext uri="{BB962C8B-B14F-4D97-AF65-F5344CB8AC3E}">
        <p14:creationId xmlns:p14="http://schemas.microsoft.com/office/powerpoint/2010/main" val="189812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F5401-14D9-1495-E151-B0743D1D3AB0}"/>
              </a:ext>
            </a:extLst>
          </p:cNvPr>
          <p:cNvPicPr>
            <a:picLocks noChangeAspect="1"/>
          </p:cNvPicPr>
          <p:nvPr/>
        </p:nvPicPr>
        <p:blipFill>
          <a:blip r:embed="rId2"/>
          <a:stretch>
            <a:fillRect/>
          </a:stretch>
        </p:blipFill>
        <p:spPr>
          <a:xfrm>
            <a:off x="131674" y="458783"/>
            <a:ext cx="4003272" cy="2743200"/>
          </a:xfrm>
          <a:prstGeom prst="rect">
            <a:avLst/>
          </a:prstGeom>
        </p:spPr>
      </p:pic>
      <p:pic>
        <p:nvPicPr>
          <p:cNvPr id="5" name="Picture 4">
            <a:extLst>
              <a:ext uri="{FF2B5EF4-FFF2-40B4-BE49-F238E27FC236}">
                <a16:creationId xmlns:a16="http://schemas.microsoft.com/office/drawing/2014/main" id="{40138A0B-9D98-83BA-9859-1C1832A3C49A}"/>
              </a:ext>
            </a:extLst>
          </p:cNvPr>
          <p:cNvPicPr>
            <a:picLocks noChangeAspect="1"/>
          </p:cNvPicPr>
          <p:nvPr/>
        </p:nvPicPr>
        <p:blipFill>
          <a:blip r:embed="rId3"/>
          <a:stretch>
            <a:fillRect/>
          </a:stretch>
        </p:blipFill>
        <p:spPr>
          <a:xfrm>
            <a:off x="4183464" y="458783"/>
            <a:ext cx="3968053" cy="2743200"/>
          </a:xfrm>
          <a:prstGeom prst="rect">
            <a:avLst/>
          </a:prstGeom>
        </p:spPr>
      </p:pic>
      <p:pic>
        <p:nvPicPr>
          <p:cNvPr id="6" name="Picture 5">
            <a:extLst>
              <a:ext uri="{FF2B5EF4-FFF2-40B4-BE49-F238E27FC236}">
                <a16:creationId xmlns:a16="http://schemas.microsoft.com/office/drawing/2014/main" id="{B7CE4AB9-A80C-6A65-9513-EC67C2BC3ADB}"/>
              </a:ext>
            </a:extLst>
          </p:cNvPr>
          <p:cNvPicPr>
            <a:picLocks noChangeAspect="1"/>
          </p:cNvPicPr>
          <p:nvPr/>
        </p:nvPicPr>
        <p:blipFill>
          <a:blip r:embed="rId4"/>
          <a:stretch>
            <a:fillRect/>
          </a:stretch>
        </p:blipFill>
        <p:spPr>
          <a:xfrm>
            <a:off x="8200035" y="458783"/>
            <a:ext cx="3932834" cy="2743200"/>
          </a:xfrm>
          <a:prstGeom prst="rect">
            <a:avLst/>
          </a:prstGeom>
        </p:spPr>
      </p:pic>
      <p:pic>
        <p:nvPicPr>
          <p:cNvPr id="7" name="Picture 6">
            <a:extLst>
              <a:ext uri="{FF2B5EF4-FFF2-40B4-BE49-F238E27FC236}">
                <a16:creationId xmlns:a16="http://schemas.microsoft.com/office/drawing/2014/main" id="{6153F315-2E95-2E78-ED5C-166DEB489AA9}"/>
              </a:ext>
            </a:extLst>
          </p:cNvPr>
          <p:cNvPicPr>
            <a:picLocks noChangeAspect="1"/>
          </p:cNvPicPr>
          <p:nvPr/>
        </p:nvPicPr>
        <p:blipFill>
          <a:blip r:embed="rId5"/>
          <a:stretch>
            <a:fillRect/>
          </a:stretch>
        </p:blipFill>
        <p:spPr>
          <a:xfrm>
            <a:off x="2154936" y="3487862"/>
            <a:ext cx="3941064" cy="2740760"/>
          </a:xfrm>
          <a:prstGeom prst="rect">
            <a:avLst/>
          </a:prstGeom>
        </p:spPr>
      </p:pic>
      <p:pic>
        <p:nvPicPr>
          <p:cNvPr id="8" name="Picture 7">
            <a:extLst>
              <a:ext uri="{FF2B5EF4-FFF2-40B4-BE49-F238E27FC236}">
                <a16:creationId xmlns:a16="http://schemas.microsoft.com/office/drawing/2014/main" id="{8346F7A8-2C53-082C-69A3-37FE7C803107}"/>
              </a:ext>
            </a:extLst>
          </p:cNvPr>
          <p:cNvPicPr>
            <a:picLocks noChangeAspect="1"/>
          </p:cNvPicPr>
          <p:nvPr/>
        </p:nvPicPr>
        <p:blipFill>
          <a:blip r:embed="rId6"/>
          <a:stretch>
            <a:fillRect/>
          </a:stretch>
        </p:blipFill>
        <p:spPr>
          <a:xfrm>
            <a:off x="6224931" y="3487862"/>
            <a:ext cx="3950208" cy="2744396"/>
          </a:xfrm>
          <a:prstGeom prst="rect">
            <a:avLst/>
          </a:prstGeom>
        </p:spPr>
      </p:pic>
    </p:spTree>
    <p:extLst>
      <p:ext uri="{BB962C8B-B14F-4D97-AF65-F5344CB8AC3E}">
        <p14:creationId xmlns:p14="http://schemas.microsoft.com/office/powerpoint/2010/main" val="1796657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3E43C3F8-A921-7083-3F2D-C65A8FECD490}"/>
              </a:ext>
            </a:extLst>
          </p:cNvPr>
          <p:cNvPicPr>
            <a:picLocks noChangeAspect="1"/>
          </p:cNvPicPr>
          <p:nvPr/>
        </p:nvPicPr>
        <p:blipFill>
          <a:blip r:embed="rId2"/>
          <a:stretch>
            <a:fillRect/>
          </a:stretch>
        </p:blipFill>
        <p:spPr>
          <a:xfrm>
            <a:off x="3022580" y="217827"/>
            <a:ext cx="6175454" cy="3072184"/>
          </a:xfrm>
          <a:prstGeom prst="rect">
            <a:avLst/>
          </a:prstGeom>
        </p:spPr>
      </p:pic>
      <p:pic>
        <p:nvPicPr>
          <p:cNvPr id="10" name="Picture 9">
            <a:extLst>
              <a:ext uri="{FF2B5EF4-FFF2-40B4-BE49-F238E27FC236}">
                <a16:creationId xmlns:a16="http://schemas.microsoft.com/office/drawing/2014/main" id="{6170230A-FA7C-198A-2B1D-A35A7D7AFE15}"/>
              </a:ext>
            </a:extLst>
          </p:cNvPr>
          <p:cNvPicPr>
            <a:picLocks noChangeAspect="1"/>
          </p:cNvPicPr>
          <p:nvPr/>
        </p:nvPicPr>
        <p:blipFill>
          <a:blip r:embed="rId3"/>
          <a:stretch>
            <a:fillRect/>
          </a:stretch>
        </p:blipFill>
        <p:spPr>
          <a:xfrm>
            <a:off x="3008273" y="3567989"/>
            <a:ext cx="6189761" cy="2847442"/>
          </a:xfrm>
          <a:prstGeom prst="rect">
            <a:avLst/>
          </a:prstGeom>
        </p:spPr>
      </p:pic>
    </p:spTree>
    <p:extLst>
      <p:ext uri="{BB962C8B-B14F-4D97-AF65-F5344CB8AC3E}">
        <p14:creationId xmlns:p14="http://schemas.microsoft.com/office/powerpoint/2010/main" val="3659352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4192D7-4AC8-97AF-E2D4-24AB83EDC9FE}"/>
              </a:ext>
            </a:extLst>
          </p:cNvPr>
          <p:cNvSpPr txBox="1"/>
          <p:nvPr/>
        </p:nvSpPr>
        <p:spPr>
          <a:xfrm>
            <a:off x="336500" y="256085"/>
            <a:ext cx="11462917" cy="830997"/>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What</a:t>
            </a:r>
            <a:r>
              <a:rPr lang="en-US" sz="1600" i="1" u="sng" dirty="0">
                <a:latin typeface="Arial" panose="020B0604020202020204" pitchFamily="34" charset="0"/>
                <a:cs typeface="Arial" panose="020B0604020202020204" pitchFamily="34" charset="0"/>
              </a:rPr>
              <a:t> is Cryptocurrency: </a:t>
            </a:r>
            <a:r>
              <a:rPr lang="en-US" sz="1600" dirty="0">
                <a:latin typeface="Arial" panose="020B0604020202020204" pitchFamily="34" charset="0"/>
                <a:cs typeface="Arial" panose="020B0604020202020204" pitchFamily="34" charset="0"/>
              </a:rPr>
              <a:t>Cryptocurrency is a type of digital or virtual currency that uses cryptography for security. Unlike traditional currencies issued by governments (such as dollars, euros, or yen), cryptocurrencies operate on </a:t>
            </a:r>
          </a:p>
          <a:p>
            <a:r>
              <a:rPr lang="en-US" sz="1600" dirty="0">
                <a:latin typeface="Arial" panose="020B0604020202020204" pitchFamily="34" charset="0"/>
                <a:cs typeface="Arial" panose="020B0604020202020204" pitchFamily="34" charset="0"/>
              </a:rPr>
              <a:t>decentralized systems, typically based on blockchain technology. </a:t>
            </a:r>
          </a:p>
        </p:txBody>
      </p:sp>
      <p:sp>
        <p:nvSpPr>
          <p:cNvPr id="6" name="TextBox 5">
            <a:extLst>
              <a:ext uri="{FF2B5EF4-FFF2-40B4-BE49-F238E27FC236}">
                <a16:creationId xmlns:a16="http://schemas.microsoft.com/office/drawing/2014/main" id="{2F58A594-5CAA-8B4C-7102-2B52AE8CFF3A}"/>
              </a:ext>
            </a:extLst>
          </p:cNvPr>
          <p:cNvSpPr txBox="1"/>
          <p:nvPr/>
        </p:nvSpPr>
        <p:spPr>
          <a:xfrm>
            <a:off x="336500" y="2727253"/>
            <a:ext cx="11521438" cy="830997"/>
          </a:xfrm>
          <a:prstGeom prst="rect">
            <a:avLst/>
          </a:prstGeom>
          <a:noFill/>
        </p:spPr>
        <p:txBody>
          <a:bodyPr wrap="square">
            <a:spAutoFit/>
          </a:bodyPr>
          <a:lstStyle/>
          <a:p>
            <a:pPr marL="0" marR="0" algn="just"/>
            <a:r>
              <a:rPr lang="en-US" sz="1600" u="sng" kern="0" dirty="0">
                <a:effectLst/>
                <a:latin typeface="Arial" panose="020B0604020202020204" pitchFamily="34" charset="0"/>
                <a:ea typeface="Aptos" panose="020B0004020202020204" pitchFamily="34" charset="0"/>
                <a:cs typeface="Arial" panose="020B0604020202020204" pitchFamily="34" charset="0"/>
              </a:rPr>
              <a:t>What market cap means in crypto?</a:t>
            </a:r>
            <a:r>
              <a:rPr lang="en-US" sz="1600" u="sng" kern="100" dirty="0">
                <a:latin typeface="Arial" panose="020B0604020202020204" pitchFamily="34" charset="0"/>
                <a:ea typeface="Aptos" panose="020B0004020202020204" pitchFamily="34" charset="0"/>
                <a:cs typeface="Arial" panose="020B0604020202020204" pitchFamily="34" charset="0"/>
              </a:rPr>
              <a:t> </a:t>
            </a:r>
            <a:r>
              <a:rPr lang="en-US" sz="1600" kern="0" dirty="0">
                <a:effectLst/>
                <a:latin typeface="Arial" panose="020B0604020202020204" pitchFamily="34" charset="0"/>
                <a:ea typeface="Times New Roman" panose="02020603050405020304" pitchFamily="18" charset="0"/>
                <a:cs typeface="Arial" panose="020B0604020202020204" pitchFamily="34" charset="0"/>
              </a:rPr>
              <a:t>Crypto market cap, or market capitalization, is a metric that measures the </a:t>
            </a:r>
          </a:p>
          <a:p>
            <a:pPr marL="0" marR="0" algn="just"/>
            <a:r>
              <a:rPr lang="en-US" sz="1600" kern="0" dirty="0">
                <a:effectLst/>
                <a:latin typeface="Arial" panose="020B0604020202020204" pitchFamily="34" charset="0"/>
                <a:ea typeface="Times New Roman" panose="02020603050405020304" pitchFamily="18" charset="0"/>
                <a:cs typeface="Arial" panose="020B0604020202020204" pitchFamily="34" charset="0"/>
              </a:rPr>
              <a:t>total value of a cryptocurrency. It's calculated by multiplying the current price of one coin by the total number of </a:t>
            </a:r>
          </a:p>
          <a:p>
            <a:pPr marL="0" marR="0" algn="just"/>
            <a:r>
              <a:rPr lang="en-US" sz="1600" kern="0" dirty="0">
                <a:effectLst/>
                <a:latin typeface="Arial" panose="020B0604020202020204" pitchFamily="34" charset="0"/>
                <a:ea typeface="Times New Roman" panose="02020603050405020304" pitchFamily="18" charset="0"/>
                <a:cs typeface="Arial" panose="020B0604020202020204" pitchFamily="34" charset="0"/>
              </a:rPr>
              <a:t>coins in circulation. </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F172573-48F0-0A18-119E-6258691E686E}"/>
              </a:ext>
            </a:extLst>
          </p:cNvPr>
          <p:cNvSpPr txBox="1"/>
          <p:nvPr/>
        </p:nvSpPr>
        <p:spPr>
          <a:xfrm>
            <a:off x="336500" y="1227935"/>
            <a:ext cx="11667134" cy="1323439"/>
          </a:xfrm>
          <a:prstGeom prst="rect">
            <a:avLst/>
          </a:prstGeom>
          <a:noFill/>
        </p:spPr>
        <p:txBody>
          <a:bodyPr wrap="square">
            <a:spAutoFit/>
          </a:bodyPr>
          <a:lstStyle/>
          <a:p>
            <a:pPr marL="0" marR="0" algn="just"/>
            <a:r>
              <a:rPr lang="en-US" sz="1600" u="sng" dirty="0">
                <a:latin typeface="Arial" panose="020B0604020202020204" pitchFamily="34" charset="0"/>
                <a:cs typeface="Arial" panose="020B0604020202020204" pitchFamily="34" charset="0"/>
              </a:rPr>
              <a:t>How does cryptocurrency work? </a:t>
            </a:r>
            <a:r>
              <a:rPr lang="en-US" sz="1600" dirty="0">
                <a:latin typeface="Arial" panose="020B0604020202020204" pitchFamily="34" charset="0"/>
                <a:cs typeface="Arial" panose="020B0604020202020204" pitchFamily="34" charset="0"/>
              </a:rPr>
              <a:t>Cryptocurrency operates as a digital currency system where transactions are verified </a:t>
            </a:r>
          </a:p>
          <a:p>
            <a:pPr marL="0" marR="0" algn="just"/>
            <a:r>
              <a:rPr lang="en-US" sz="1600" dirty="0">
                <a:latin typeface="Arial" panose="020B0604020202020204" pitchFamily="34" charset="0"/>
                <a:cs typeface="Arial" panose="020B0604020202020204" pitchFamily="34" charset="0"/>
              </a:rPr>
              <a:t>and recorded on a decentralized public ledger called a blockchain, eliminating the need for a central authority like a bank </a:t>
            </a:r>
          </a:p>
          <a:p>
            <a:pPr marL="0" marR="0" algn="just"/>
            <a:r>
              <a:rPr lang="en-US" sz="1600" dirty="0">
                <a:latin typeface="Arial" panose="020B0604020202020204" pitchFamily="34" charset="0"/>
                <a:cs typeface="Arial" panose="020B0604020202020204" pitchFamily="34" charset="0"/>
              </a:rPr>
              <a:t>to manage transactions, and allowing users to send and receive funds directly with each other using cryptographic </a:t>
            </a:r>
          </a:p>
          <a:p>
            <a:pPr marL="0" marR="0" algn="just"/>
            <a:r>
              <a:rPr lang="en-US" sz="1600" dirty="0">
                <a:latin typeface="Arial" panose="020B0604020202020204" pitchFamily="34" charset="0"/>
                <a:cs typeface="Arial" panose="020B0604020202020204" pitchFamily="34" charset="0"/>
              </a:rPr>
              <a:t>encryption for security; essentially, each transaction is verified by multiple computers on the network before being added</a:t>
            </a:r>
          </a:p>
          <a:p>
            <a:pPr marL="0" marR="0" algn="just"/>
            <a:r>
              <a:rPr lang="en-US" sz="1600" dirty="0">
                <a:latin typeface="Arial" panose="020B0604020202020204" pitchFamily="34" charset="0"/>
                <a:cs typeface="Arial" panose="020B0604020202020204" pitchFamily="34" charset="0"/>
              </a:rPr>
              <a:t>to the blockchain, making it highly secure and transparent.</a:t>
            </a:r>
            <a:endParaRPr lang="en-US" sz="1600" kern="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2" name="TextBox 11">
            <a:extLst>
              <a:ext uri="{FF2B5EF4-FFF2-40B4-BE49-F238E27FC236}">
                <a16:creationId xmlns:a16="http://schemas.microsoft.com/office/drawing/2014/main" id="{FE089697-B1E7-AD3D-2C15-5B9128F94EB2}"/>
              </a:ext>
            </a:extLst>
          </p:cNvPr>
          <p:cNvSpPr txBox="1"/>
          <p:nvPr/>
        </p:nvSpPr>
        <p:spPr>
          <a:xfrm>
            <a:off x="336500" y="3844232"/>
            <a:ext cx="11404397" cy="830997"/>
          </a:xfrm>
          <a:prstGeom prst="rect">
            <a:avLst/>
          </a:prstGeom>
          <a:noFill/>
        </p:spPr>
        <p:txBody>
          <a:bodyPr wrap="square">
            <a:spAutoFit/>
          </a:bodyPr>
          <a:lstStyle/>
          <a:p>
            <a:r>
              <a:rPr lang="en-US" sz="1600" u="sng" dirty="0">
                <a:effectLst/>
                <a:latin typeface="Arial" panose="020B0604020202020204" pitchFamily="34" charset="0"/>
                <a:cs typeface="Arial" panose="020B0604020202020204" pitchFamily="34" charset="0"/>
              </a:rPr>
              <a:t>What is circulating supply in cryptocurrency</a:t>
            </a:r>
            <a:r>
              <a:rPr lang="en-US" sz="1600" u="sng"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"Circulating supply" in cryptocurrency refers to the total number of coins or tokens that are currently available for trading and actively being used in the market, essentially representing the amount of a cryptocurrency that is accessible to the public to buy or sell at any given time;</a:t>
            </a:r>
            <a:endParaRPr lang="en-US" sz="1600" dirty="0">
              <a:effectLst/>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0B6AD9E-B6F7-3E9D-26FE-4938D792A58C}"/>
              </a:ext>
            </a:extLst>
          </p:cNvPr>
          <p:cNvSpPr txBox="1"/>
          <p:nvPr/>
        </p:nvSpPr>
        <p:spPr>
          <a:xfrm>
            <a:off x="336500" y="4961211"/>
            <a:ext cx="11214201" cy="830997"/>
          </a:xfrm>
          <a:prstGeom prst="rect">
            <a:avLst/>
          </a:prstGeom>
          <a:noFill/>
        </p:spPr>
        <p:txBody>
          <a:bodyPr wrap="square">
            <a:spAutoFit/>
          </a:bodyPr>
          <a:lstStyle/>
          <a:p>
            <a:pPr marL="0" marR="0" algn="just"/>
            <a:r>
              <a:rPr lang="en-US" sz="1600" u="sng" kern="0" dirty="0">
                <a:effectLst/>
                <a:latin typeface="Arial" panose="020B0604020202020204" pitchFamily="34" charset="0"/>
                <a:ea typeface="Aptos" panose="020B0004020202020204" pitchFamily="34" charset="0"/>
                <a:cs typeface="Arial" panose="020B0604020202020204" pitchFamily="34" charset="0"/>
              </a:rPr>
              <a:t>What volume means in crypto</a:t>
            </a:r>
            <a:r>
              <a:rPr lang="en-US" sz="1600" u="sng" kern="100" dirty="0">
                <a:latin typeface="Arial" panose="020B0604020202020204" pitchFamily="34" charset="0"/>
                <a:ea typeface="Aptos" panose="020B0004020202020204" pitchFamily="34" charset="0"/>
                <a:cs typeface="Arial" panose="020B0604020202020204" pitchFamily="34" charset="0"/>
              </a:rPr>
              <a:t>: </a:t>
            </a:r>
            <a:r>
              <a:rPr lang="en-US" sz="1600" kern="0" dirty="0">
                <a:effectLst/>
                <a:latin typeface="Arial" panose="020B0604020202020204" pitchFamily="34" charset="0"/>
                <a:ea typeface="Times New Roman" panose="02020603050405020304" pitchFamily="18" charset="0"/>
                <a:cs typeface="Arial" panose="020B0604020202020204" pitchFamily="34" charset="0"/>
              </a:rPr>
              <a:t>In cryptocurrency, "volume" refers to the total number of coins or tokens that have been traded within a specific timeframe, usually measured over 24 hours, indicating how much activity there is in buying and selling a particular cryptocurrency.</a:t>
            </a:r>
          </a:p>
        </p:txBody>
      </p:sp>
    </p:spTree>
    <p:extLst>
      <p:ext uri="{BB962C8B-B14F-4D97-AF65-F5344CB8AC3E}">
        <p14:creationId xmlns:p14="http://schemas.microsoft.com/office/powerpoint/2010/main" val="3483691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checkerboard(across)">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heckerboard(across)">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BB5329-9C5B-63D5-98F0-8B1E9978570E}"/>
              </a:ext>
            </a:extLst>
          </p:cNvPr>
          <p:cNvSpPr txBox="1"/>
          <p:nvPr/>
        </p:nvSpPr>
        <p:spPr>
          <a:xfrm>
            <a:off x="2375611" y="1444691"/>
            <a:ext cx="7243877" cy="3539430"/>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Dataset in Cryptocurrency</a:t>
            </a:r>
            <a:endParaRPr lang="en-US" sz="1600" dirty="0">
              <a:latin typeface="Arial" panose="020B0604020202020204" pitchFamily="34" charset="0"/>
              <a:cs typeface="Arial" panose="020B0604020202020204" pitchFamily="34" charset="0"/>
            </a:endParaRPr>
          </a:p>
          <a:p>
            <a:pPr marL="0" marR="0" algn="just"/>
            <a:r>
              <a:rPr lang="en-US" sz="1600" kern="0" dirty="0">
                <a:effectLst/>
                <a:latin typeface="Arial" panose="020B0604020202020204" pitchFamily="34" charset="0"/>
                <a:ea typeface="Aptos" panose="020B0004020202020204" pitchFamily="34" charset="0"/>
                <a:cs typeface="Arial" panose="020B0604020202020204" pitchFamily="34" charset="0"/>
              </a:rPr>
              <a:t> </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0" marR="0" algn="just"/>
            <a:r>
              <a:rPr lang="en-US" sz="1600" kern="0" dirty="0">
                <a:effectLst/>
                <a:latin typeface="Arial" panose="020B0604020202020204" pitchFamily="34" charset="0"/>
                <a:ea typeface="Aptos" panose="020B0004020202020204" pitchFamily="34" charset="0"/>
                <a:cs typeface="Arial" panose="020B0604020202020204" pitchFamily="34" charset="0"/>
              </a:rPr>
              <a:t>The dataset for each cryptocurrency.</a:t>
            </a:r>
          </a:p>
          <a:p>
            <a:pPr marL="0" marR="0" algn="just"/>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buFont typeface="Symbol" pitchFamily="2" charset="2"/>
              <a:buChar char=""/>
            </a:pPr>
            <a:r>
              <a:rPr lang="en-US" sz="1600" kern="0" dirty="0">
                <a:effectLst/>
                <a:latin typeface="Arial" panose="020B0604020202020204" pitchFamily="34" charset="0"/>
                <a:ea typeface="Aptos" panose="020B0004020202020204" pitchFamily="34" charset="0"/>
                <a:cs typeface="Arial" panose="020B0604020202020204" pitchFamily="34" charset="0"/>
              </a:rPr>
              <a:t>Date : date of observation</a:t>
            </a:r>
          </a:p>
          <a:p>
            <a:pPr marL="342900" indent="-342900" algn="just">
              <a:buFont typeface="Symbol" pitchFamily="2" charset="2"/>
              <a:buChar char=""/>
            </a:pPr>
            <a:r>
              <a:rPr lang="en-US" sz="1600" kern="0" dirty="0">
                <a:latin typeface="Arial" panose="020B0604020202020204" pitchFamily="34" charset="0"/>
                <a:ea typeface="Aptos" panose="020B0004020202020204" pitchFamily="34" charset="0"/>
                <a:cs typeface="Arial" panose="020B0604020202020204" pitchFamily="34" charset="0"/>
              </a:rPr>
              <a:t>Hour: Hour of the day </a:t>
            </a:r>
            <a:endParaRPr lang="en-US" sz="1600" kern="100" dirty="0">
              <a:latin typeface="Arial" panose="020B0604020202020204" pitchFamily="34" charset="0"/>
              <a:ea typeface="Aptos" panose="020B0004020202020204" pitchFamily="34" charset="0"/>
              <a:cs typeface="Arial" panose="020B0604020202020204" pitchFamily="34" charset="0"/>
            </a:endParaRPr>
          </a:p>
          <a:p>
            <a:pPr marL="342900" marR="0" lvl="0" indent="-342900" algn="just">
              <a:buFont typeface="Symbol" pitchFamily="2" charset="2"/>
              <a:buChar char=""/>
            </a:pPr>
            <a:r>
              <a:rPr lang="en-US" sz="1600" kern="0" dirty="0">
                <a:effectLst/>
                <a:latin typeface="Arial" panose="020B0604020202020204" pitchFamily="34" charset="0"/>
                <a:ea typeface="Aptos" panose="020B0004020202020204" pitchFamily="34" charset="0"/>
                <a:cs typeface="Arial" panose="020B0604020202020204" pitchFamily="34" charset="0"/>
              </a:rPr>
              <a:t>Open : Opening price on the given day</a:t>
            </a:r>
          </a:p>
          <a:p>
            <a:pPr marL="342900" marR="0" lvl="0" indent="-342900" algn="just">
              <a:buFont typeface="Symbol" pitchFamily="2" charset="2"/>
              <a:buChar char=""/>
            </a:pPr>
            <a:r>
              <a:rPr lang="en-US" sz="1600" kern="0" dirty="0">
                <a:effectLst/>
                <a:latin typeface="Arial" panose="020B0604020202020204" pitchFamily="34" charset="0"/>
                <a:ea typeface="Aptos" panose="020B0004020202020204" pitchFamily="34" charset="0"/>
                <a:cs typeface="Arial" panose="020B0604020202020204" pitchFamily="34" charset="0"/>
              </a:rPr>
              <a:t>High : Highest price on the given day</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buFont typeface="Symbol" pitchFamily="2" charset="2"/>
              <a:buChar char=""/>
            </a:pPr>
            <a:r>
              <a:rPr lang="en-US" sz="1600" kern="0" dirty="0">
                <a:effectLst/>
                <a:latin typeface="Arial" panose="020B0604020202020204" pitchFamily="34" charset="0"/>
                <a:ea typeface="Aptos" panose="020B0004020202020204" pitchFamily="34" charset="0"/>
                <a:cs typeface="Arial" panose="020B0604020202020204" pitchFamily="34" charset="0"/>
              </a:rPr>
              <a:t>Low : Lowest price on the given day</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buFont typeface="Symbol" pitchFamily="2" charset="2"/>
              <a:buChar char=""/>
            </a:pPr>
            <a:r>
              <a:rPr lang="en-US" sz="1600" kern="0" dirty="0">
                <a:effectLst/>
                <a:latin typeface="Arial" panose="020B0604020202020204" pitchFamily="34" charset="0"/>
                <a:ea typeface="Aptos" panose="020B0004020202020204" pitchFamily="34" charset="0"/>
                <a:cs typeface="Arial" panose="020B0604020202020204" pitchFamily="34" charset="0"/>
              </a:rPr>
              <a:t>Close : Closing price on the given day</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buFont typeface="Symbol" pitchFamily="2" charset="2"/>
              <a:buChar char=""/>
            </a:pPr>
            <a:r>
              <a:rPr lang="en-US" sz="1600" kern="0" dirty="0">
                <a:effectLst/>
                <a:latin typeface="Arial" panose="020B0604020202020204" pitchFamily="34" charset="0"/>
                <a:ea typeface="Aptos" panose="020B0004020202020204" pitchFamily="34" charset="0"/>
                <a:cs typeface="Arial" panose="020B0604020202020204" pitchFamily="34" charset="0"/>
              </a:rPr>
              <a:t>Volume : Volume of transactions on the given day</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gn="just">
              <a:buFont typeface="Symbol" pitchFamily="2" charset="2"/>
              <a:buChar char=""/>
            </a:pPr>
            <a:r>
              <a:rPr lang="en-US" sz="1600" kern="0" dirty="0">
                <a:effectLst/>
                <a:latin typeface="Arial" panose="020B0604020202020204" pitchFamily="34" charset="0"/>
                <a:ea typeface="Aptos" panose="020B0004020202020204" pitchFamily="34" charset="0"/>
                <a:cs typeface="Arial" panose="020B0604020202020204" pitchFamily="34" charset="0"/>
              </a:rPr>
              <a:t>Market Cap : Market capitalization in USD</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indent="-342900" algn="just">
              <a:buFont typeface="Symbol" pitchFamily="2" charset="2"/>
              <a:buChar char=""/>
            </a:pPr>
            <a:r>
              <a:rPr lang="en-US" sz="1600" kern="100" dirty="0">
                <a:effectLst/>
                <a:latin typeface="Arial" panose="020B0604020202020204" pitchFamily="34" charset="0"/>
                <a:ea typeface="Aptos" panose="020B0004020202020204" pitchFamily="34" charset="0"/>
                <a:cs typeface="Arial" panose="020B0604020202020204" pitchFamily="34" charset="0"/>
              </a:rPr>
              <a:t>Circulating supply: refers to the total number of coins or tokens that are currently available for trading</a:t>
            </a:r>
          </a:p>
        </p:txBody>
      </p:sp>
    </p:spTree>
    <p:extLst>
      <p:ext uri="{BB962C8B-B14F-4D97-AF65-F5344CB8AC3E}">
        <p14:creationId xmlns:p14="http://schemas.microsoft.com/office/powerpoint/2010/main" val="668205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BD0E759F-0FAB-D79F-EAC7-D4887EFA9FF2}"/>
              </a:ext>
            </a:extLst>
          </p:cNvPr>
          <p:cNvPicPr>
            <a:picLocks noChangeAspect="1"/>
          </p:cNvPicPr>
          <p:nvPr/>
        </p:nvPicPr>
        <p:blipFill>
          <a:blip r:embed="rId2"/>
          <a:stretch>
            <a:fillRect/>
          </a:stretch>
        </p:blipFill>
        <p:spPr>
          <a:xfrm>
            <a:off x="203287" y="269017"/>
            <a:ext cx="6175454" cy="3072184"/>
          </a:xfrm>
          <a:prstGeom prst="rect">
            <a:avLst/>
          </a:prstGeom>
        </p:spPr>
      </p:pic>
      <p:pic>
        <p:nvPicPr>
          <p:cNvPr id="7" name="Picture 6" descr="A table with numbers and lines&#10;&#10;Description automatically generated">
            <a:extLst>
              <a:ext uri="{FF2B5EF4-FFF2-40B4-BE49-F238E27FC236}">
                <a16:creationId xmlns:a16="http://schemas.microsoft.com/office/drawing/2014/main" id="{43ED4AFA-2E51-22E1-5A0C-FD08AFDBA4C5}"/>
              </a:ext>
            </a:extLst>
          </p:cNvPr>
          <p:cNvPicPr>
            <a:picLocks noChangeAspect="1"/>
          </p:cNvPicPr>
          <p:nvPr/>
        </p:nvPicPr>
        <p:blipFill>
          <a:blip r:embed="rId3"/>
          <a:stretch>
            <a:fillRect/>
          </a:stretch>
        </p:blipFill>
        <p:spPr>
          <a:xfrm>
            <a:off x="203287" y="3499249"/>
            <a:ext cx="6175454" cy="2401523"/>
          </a:xfrm>
          <a:prstGeom prst="rect">
            <a:avLst/>
          </a:prstGeom>
        </p:spPr>
      </p:pic>
      <p:sp>
        <p:nvSpPr>
          <p:cNvPr id="13" name="TextBox 12">
            <a:extLst>
              <a:ext uri="{FF2B5EF4-FFF2-40B4-BE49-F238E27FC236}">
                <a16:creationId xmlns:a16="http://schemas.microsoft.com/office/drawing/2014/main" id="{EE5C8DA2-E862-A9F3-3E5E-98DDDE794600}"/>
              </a:ext>
            </a:extLst>
          </p:cNvPr>
          <p:cNvSpPr txBox="1"/>
          <p:nvPr/>
        </p:nvSpPr>
        <p:spPr>
          <a:xfrm>
            <a:off x="270549" y="5842688"/>
            <a:ext cx="6108192" cy="769441"/>
          </a:xfrm>
          <a:prstGeom prst="rect">
            <a:avLst/>
          </a:prstGeom>
          <a:noFill/>
        </p:spPr>
        <p:txBody>
          <a:bodyPr wrap="square">
            <a:spAutoFit/>
          </a:bodyPr>
          <a:lstStyle/>
          <a:p>
            <a:pPr marL="342900" indent="-342900" algn="just">
              <a:buFont typeface="Symbol" pitchFamily="2" charset="2"/>
              <a:buChar char=""/>
            </a:pPr>
            <a:endParaRPr lang="en-US" sz="1100" kern="100" dirty="0">
              <a:latin typeface="Arial" panose="020B0604020202020204" pitchFamily="34" charset="0"/>
              <a:ea typeface="Aptos" panose="020B0004020202020204" pitchFamily="34" charset="0"/>
              <a:cs typeface="Arial" panose="020B0604020202020204" pitchFamily="34" charset="0"/>
            </a:endParaRPr>
          </a:p>
          <a:p>
            <a:pPr algn="just"/>
            <a:r>
              <a:rPr lang="en-US" sz="1100" kern="100" dirty="0">
                <a:effectLst/>
                <a:latin typeface="Arial" panose="020B0604020202020204" pitchFamily="34" charset="0"/>
                <a:ea typeface="Aptos" panose="020B0004020202020204" pitchFamily="34" charset="0"/>
                <a:cs typeface="Arial" panose="020B0604020202020204" pitchFamily="34" charset="0"/>
              </a:rPr>
              <a:t>BTC: Bitcoin, </a:t>
            </a:r>
            <a:r>
              <a:rPr lang="en-US" sz="1100" kern="100" dirty="0">
                <a:latin typeface="Arial" panose="020B0604020202020204" pitchFamily="34" charset="0"/>
                <a:ea typeface="Aptos" panose="020B0004020202020204" pitchFamily="34" charset="0"/>
                <a:cs typeface="Arial" panose="020B0604020202020204" pitchFamily="34" charset="0"/>
              </a:rPr>
              <a:t>ETH: </a:t>
            </a:r>
            <a:r>
              <a:rPr lang="en-US" sz="1100" b="0" i="0" dirty="0">
                <a:effectLst/>
                <a:latin typeface="-apple-system"/>
              </a:rPr>
              <a:t>Ethereum</a:t>
            </a:r>
            <a:r>
              <a:rPr lang="en-US" sz="1100" kern="100" dirty="0">
                <a:effectLst/>
                <a:latin typeface="Arial" panose="020B0604020202020204" pitchFamily="34" charset="0"/>
                <a:cs typeface="Arial" panose="020B0604020202020204" pitchFamily="34" charset="0"/>
              </a:rPr>
              <a:t>, </a:t>
            </a:r>
            <a:r>
              <a:rPr lang="en-US" sz="1100" kern="100" dirty="0">
                <a:effectLst/>
                <a:latin typeface="Arial" panose="020B0604020202020204" pitchFamily="34" charset="0"/>
                <a:ea typeface="Aptos" panose="020B0004020202020204" pitchFamily="34" charset="0"/>
                <a:cs typeface="Arial" panose="020B0604020202020204" pitchFamily="34" charset="0"/>
              </a:rPr>
              <a:t>XRP: Ripple, </a:t>
            </a:r>
            <a:r>
              <a:rPr lang="en-US" sz="1100" kern="100" dirty="0">
                <a:latin typeface="Arial" panose="020B0604020202020204" pitchFamily="34" charset="0"/>
                <a:ea typeface="Aptos" panose="020B0004020202020204" pitchFamily="34" charset="0"/>
                <a:cs typeface="Arial" panose="020B0604020202020204" pitchFamily="34" charset="0"/>
              </a:rPr>
              <a:t>BNB: Binance Coin, </a:t>
            </a:r>
            <a:r>
              <a:rPr lang="en-US" sz="1100" kern="100" dirty="0">
                <a:effectLst/>
                <a:latin typeface="Arial" panose="020B0604020202020204" pitchFamily="34" charset="0"/>
                <a:ea typeface="Aptos" panose="020B0004020202020204" pitchFamily="34" charset="0"/>
                <a:cs typeface="Arial" panose="020B0604020202020204" pitchFamily="34" charset="0"/>
              </a:rPr>
              <a:t>SOL: </a:t>
            </a:r>
            <a:r>
              <a:rPr lang="en-US" sz="1100" b="0" i="0" dirty="0">
                <a:effectLst/>
                <a:latin typeface="-apple-system"/>
              </a:rPr>
              <a:t>Solana</a:t>
            </a:r>
            <a:r>
              <a:rPr lang="en-US" sz="1100" b="0" i="0" kern="100" dirty="0">
                <a:latin typeface="Arial" panose="020B0604020202020204" pitchFamily="34" charset="0"/>
                <a:cs typeface="Arial" panose="020B0604020202020204" pitchFamily="34" charset="0"/>
              </a:rPr>
              <a:t>, </a:t>
            </a:r>
            <a:r>
              <a:rPr lang="en-US" sz="1100" kern="100" dirty="0">
                <a:latin typeface="Arial" panose="020B0604020202020204" pitchFamily="34" charset="0"/>
                <a:ea typeface="Aptos" panose="020B0004020202020204" pitchFamily="34" charset="0"/>
                <a:cs typeface="Arial" panose="020B0604020202020204" pitchFamily="34" charset="0"/>
              </a:rPr>
              <a:t>DOGE: </a:t>
            </a:r>
            <a:r>
              <a:rPr lang="en-US" sz="1100" b="0" i="0" dirty="0">
                <a:effectLst/>
                <a:latin typeface="-apple-system"/>
              </a:rPr>
              <a:t>Dogecoin</a:t>
            </a:r>
            <a:r>
              <a:rPr lang="en-US" sz="1100" b="0" i="0" kern="100" dirty="0">
                <a:latin typeface="Arial" panose="020B0604020202020204" pitchFamily="34" charset="0"/>
                <a:cs typeface="Arial" panose="020B0604020202020204" pitchFamily="34" charset="0"/>
              </a:rPr>
              <a:t>, </a:t>
            </a:r>
            <a:r>
              <a:rPr lang="en-US" sz="1100" kern="100" dirty="0">
                <a:effectLst/>
                <a:latin typeface="Arial" panose="020B0604020202020204" pitchFamily="34" charset="0"/>
                <a:ea typeface="Aptos" panose="020B0004020202020204" pitchFamily="34" charset="0"/>
                <a:cs typeface="Arial" panose="020B0604020202020204" pitchFamily="34" charset="0"/>
              </a:rPr>
              <a:t>ADA: </a:t>
            </a:r>
            <a:r>
              <a:rPr lang="en-US" sz="1100" b="0" i="0" dirty="0" err="1">
                <a:effectLst/>
                <a:latin typeface="-apple-system"/>
              </a:rPr>
              <a:t>Cardano</a:t>
            </a:r>
            <a:r>
              <a:rPr lang="en-US" sz="1100" b="0" i="0" kern="100" dirty="0" err="1">
                <a:latin typeface="Arial" panose="020B0604020202020204" pitchFamily="34" charset="0"/>
                <a:cs typeface="Arial" panose="020B0604020202020204" pitchFamily="34" charset="0"/>
              </a:rPr>
              <a:t>,</a:t>
            </a:r>
            <a:r>
              <a:rPr lang="en-US" sz="1100" kern="100" dirty="0" err="1">
                <a:latin typeface="Arial" panose="020B0604020202020204" pitchFamily="34" charset="0"/>
                <a:ea typeface="Aptos" panose="020B0004020202020204" pitchFamily="34" charset="0"/>
                <a:cs typeface="Arial" panose="020B0604020202020204" pitchFamily="34" charset="0"/>
              </a:rPr>
              <a:t>TRX</a:t>
            </a:r>
            <a:r>
              <a:rPr lang="en-US" sz="1100" kern="100" dirty="0">
                <a:latin typeface="Arial" panose="020B0604020202020204" pitchFamily="34" charset="0"/>
                <a:ea typeface="Aptos" panose="020B0004020202020204" pitchFamily="34" charset="0"/>
                <a:cs typeface="Arial" panose="020B0604020202020204" pitchFamily="34" charset="0"/>
              </a:rPr>
              <a:t>: Tron, </a:t>
            </a:r>
            <a:r>
              <a:rPr lang="en-US" sz="1100" kern="100" dirty="0">
                <a:effectLst/>
                <a:latin typeface="Arial" panose="020B0604020202020204" pitchFamily="34" charset="0"/>
                <a:ea typeface="Aptos" panose="020B0004020202020204" pitchFamily="34" charset="0"/>
                <a:cs typeface="Arial" panose="020B0604020202020204" pitchFamily="34" charset="0"/>
              </a:rPr>
              <a:t>AVAX: </a:t>
            </a:r>
            <a:r>
              <a:rPr lang="en-US" sz="1100" b="0" i="0" dirty="0">
                <a:effectLst/>
                <a:latin typeface="-apple-system"/>
              </a:rPr>
              <a:t>Avalanche</a:t>
            </a:r>
            <a:r>
              <a:rPr lang="en-US" sz="1100" b="0" i="0" kern="100" dirty="0">
                <a:latin typeface="Arial" panose="020B0604020202020204" pitchFamily="34" charset="0"/>
                <a:cs typeface="Arial" panose="020B0604020202020204" pitchFamily="34" charset="0"/>
              </a:rPr>
              <a:t>, </a:t>
            </a:r>
            <a:r>
              <a:rPr lang="en-US" sz="1100" kern="100" dirty="0">
                <a:latin typeface="Arial" panose="020B0604020202020204" pitchFamily="34" charset="0"/>
                <a:ea typeface="Aptos" panose="020B0004020202020204" pitchFamily="34" charset="0"/>
                <a:cs typeface="Arial" panose="020B0604020202020204" pitchFamily="34" charset="0"/>
              </a:rPr>
              <a:t>LINK: </a:t>
            </a:r>
            <a:r>
              <a:rPr lang="en-US" sz="1100" b="0" i="0" dirty="0" err="1">
                <a:effectLst/>
                <a:latin typeface="-apple-system"/>
              </a:rPr>
              <a:t>Chainlink</a:t>
            </a:r>
            <a:r>
              <a:rPr lang="en-US" sz="1100" b="0" i="0" kern="100" dirty="0">
                <a:latin typeface="Arial" panose="020B0604020202020204" pitchFamily="34" charset="0"/>
                <a:cs typeface="Arial" panose="020B0604020202020204" pitchFamily="34" charset="0"/>
              </a:rPr>
              <a:t>, </a:t>
            </a:r>
            <a:r>
              <a:rPr lang="en-US" sz="1100" kern="100" dirty="0">
                <a:effectLst/>
                <a:latin typeface="Arial" panose="020B0604020202020204" pitchFamily="34" charset="0"/>
                <a:ea typeface="Aptos" panose="020B0004020202020204" pitchFamily="34" charset="0"/>
                <a:cs typeface="Arial" panose="020B0604020202020204" pitchFamily="34" charset="0"/>
              </a:rPr>
              <a:t>SHIB: </a:t>
            </a:r>
            <a:r>
              <a:rPr lang="en-US" sz="1100" b="0" i="0" dirty="0">
                <a:effectLst/>
                <a:latin typeface="-apple-system"/>
              </a:rPr>
              <a:t>Shiba Inu</a:t>
            </a:r>
            <a:r>
              <a:rPr lang="en-US" sz="1100" b="0" i="0" kern="100" dirty="0">
                <a:latin typeface="Arial" panose="020B0604020202020204" pitchFamily="34" charset="0"/>
                <a:cs typeface="Arial" panose="020B0604020202020204" pitchFamily="34" charset="0"/>
              </a:rPr>
              <a:t>, </a:t>
            </a:r>
            <a:r>
              <a:rPr lang="en-US" sz="1100" kern="100" dirty="0">
                <a:latin typeface="Arial" panose="020B0604020202020204" pitchFamily="34" charset="0"/>
                <a:ea typeface="Aptos" panose="020B0004020202020204" pitchFamily="34" charset="0"/>
                <a:cs typeface="Arial" panose="020B0604020202020204" pitchFamily="34" charset="0"/>
              </a:rPr>
              <a:t>XLM: </a:t>
            </a:r>
            <a:r>
              <a:rPr lang="en-US" sz="1100" b="0" i="0" dirty="0">
                <a:effectLst/>
                <a:latin typeface="-apple-system"/>
              </a:rPr>
              <a:t>Stellar</a:t>
            </a:r>
            <a:r>
              <a:rPr lang="en-US" sz="1100" b="0" i="0" kern="100" dirty="0">
                <a:latin typeface="Arial" panose="020B0604020202020204" pitchFamily="34" charset="0"/>
                <a:cs typeface="Arial" panose="020B0604020202020204" pitchFamily="34" charset="0"/>
              </a:rPr>
              <a:t>,       </a:t>
            </a:r>
            <a:r>
              <a:rPr lang="en-US" sz="1100" kern="100" dirty="0">
                <a:effectLst/>
                <a:latin typeface="Arial" panose="020B0604020202020204" pitchFamily="34" charset="0"/>
                <a:ea typeface="Aptos" panose="020B0004020202020204" pitchFamily="34" charset="0"/>
                <a:cs typeface="Arial" panose="020B0604020202020204" pitchFamily="34" charset="0"/>
              </a:rPr>
              <a:t>DOT: </a:t>
            </a:r>
            <a:r>
              <a:rPr lang="en-US" sz="1100" b="0" i="0" dirty="0" err="1">
                <a:effectLst/>
                <a:latin typeface="-apple-system"/>
              </a:rPr>
              <a:t>Polkadot</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5F3AC224-9B62-E33A-93A1-61CA657F8378}"/>
              </a:ext>
            </a:extLst>
          </p:cNvPr>
          <p:cNvPicPr>
            <a:picLocks noChangeAspect="1"/>
          </p:cNvPicPr>
          <p:nvPr/>
        </p:nvPicPr>
        <p:blipFill>
          <a:blip r:embed="rId4"/>
          <a:stretch>
            <a:fillRect/>
          </a:stretch>
        </p:blipFill>
        <p:spPr>
          <a:xfrm>
            <a:off x="6591356" y="286568"/>
            <a:ext cx="5300834" cy="3072184"/>
          </a:xfrm>
          <a:prstGeom prst="rect">
            <a:avLst/>
          </a:prstGeom>
        </p:spPr>
      </p:pic>
      <p:pic>
        <p:nvPicPr>
          <p:cNvPr id="15" name="Picture 14">
            <a:extLst>
              <a:ext uri="{FF2B5EF4-FFF2-40B4-BE49-F238E27FC236}">
                <a16:creationId xmlns:a16="http://schemas.microsoft.com/office/drawing/2014/main" id="{727E36AC-52D3-AC3D-F510-FC309CB8F06B}"/>
              </a:ext>
            </a:extLst>
          </p:cNvPr>
          <p:cNvPicPr>
            <a:picLocks noChangeAspect="1"/>
          </p:cNvPicPr>
          <p:nvPr/>
        </p:nvPicPr>
        <p:blipFill>
          <a:blip r:embed="rId5"/>
          <a:stretch>
            <a:fillRect/>
          </a:stretch>
        </p:blipFill>
        <p:spPr>
          <a:xfrm>
            <a:off x="6576668" y="3499249"/>
            <a:ext cx="5315522" cy="3072184"/>
          </a:xfrm>
          <a:prstGeom prst="rect">
            <a:avLst/>
          </a:prstGeom>
        </p:spPr>
      </p:pic>
    </p:spTree>
    <p:extLst>
      <p:ext uri="{BB962C8B-B14F-4D97-AF65-F5344CB8AC3E}">
        <p14:creationId xmlns:p14="http://schemas.microsoft.com/office/powerpoint/2010/main" val="1580362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checkerboard(across)">
                                      <p:cBhvr>
                                        <p:cTn id="2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graph of the same type of currency&#10;&#10;Description automatically generated with medium confidence">
            <a:extLst>
              <a:ext uri="{FF2B5EF4-FFF2-40B4-BE49-F238E27FC236}">
                <a16:creationId xmlns:a16="http://schemas.microsoft.com/office/drawing/2014/main" id="{CA46C955-2165-BD2B-FBA0-2FC26B42E1F3}"/>
              </a:ext>
            </a:extLst>
          </p:cNvPr>
          <p:cNvPicPr>
            <a:picLocks noChangeAspect="1"/>
          </p:cNvPicPr>
          <p:nvPr/>
        </p:nvPicPr>
        <p:blipFill>
          <a:blip r:embed="rId2"/>
          <a:stretch>
            <a:fillRect/>
          </a:stretch>
        </p:blipFill>
        <p:spPr>
          <a:xfrm>
            <a:off x="6539174" y="3478765"/>
            <a:ext cx="4009994" cy="3017520"/>
          </a:xfrm>
          <a:prstGeom prst="rect">
            <a:avLst/>
          </a:prstGeom>
        </p:spPr>
      </p:pic>
      <p:pic>
        <p:nvPicPr>
          <p:cNvPr id="7" name="Picture 6" descr="A graph of a graph showing the amount of bitcoin in the year&#10;&#10;Description automatically generated">
            <a:extLst>
              <a:ext uri="{FF2B5EF4-FFF2-40B4-BE49-F238E27FC236}">
                <a16:creationId xmlns:a16="http://schemas.microsoft.com/office/drawing/2014/main" id="{96BA04C7-A09E-20CE-FBD7-F030701E5DFE}"/>
              </a:ext>
            </a:extLst>
          </p:cNvPr>
          <p:cNvPicPr>
            <a:picLocks noChangeAspect="1"/>
          </p:cNvPicPr>
          <p:nvPr/>
        </p:nvPicPr>
        <p:blipFill>
          <a:blip r:embed="rId3"/>
          <a:stretch>
            <a:fillRect/>
          </a:stretch>
        </p:blipFill>
        <p:spPr>
          <a:xfrm>
            <a:off x="1806239" y="3493395"/>
            <a:ext cx="4023360" cy="3017520"/>
          </a:xfrm>
          <a:prstGeom prst="rect">
            <a:avLst/>
          </a:prstGeom>
        </p:spPr>
      </p:pic>
      <p:pic>
        <p:nvPicPr>
          <p:cNvPr id="8" name="Picture 7">
            <a:extLst>
              <a:ext uri="{FF2B5EF4-FFF2-40B4-BE49-F238E27FC236}">
                <a16:creationId xmlns:a16="http://schemas.microsoft.com/office/drawing/2014/main" id="{235488CB-3F5B-0B46-8CF6-56B02A15D1E7}"/>
              </a:ext>
            </a:extLst>
          </p:cNvPr>
          <p:cNvPicPr>
            <a:picLocks noChangeAspect="1"/>
          </p:cNvPicPr>
          <p:nvPr/>
        </p:nvPicPr>
        <p:blipFill>
          <a:blip r:embed="rId4"/>
          <a:stretch>
            <a:fillRect/>
          </a:stretch>
        </p:blipFill>
        <p:spPr>
          <a:xfrm>
            <a:off x="1751385" y="222188"/>
            <a:ext cx="4011386" cy="3017520"/>
          </a:xfrm>
          <a:prstGeom prst="rect">
            <a:avLst/>
          </a:prstGeom>
        </p:spPr>
      </p:pic>
      <p:pic>
        <p:nvPicPr>
          <p:cNvPr id="9" name="Picture 8">
            <a:extLst>
              <a:ext uri="{FF2B5EF4-FFF2-40B4-BE49-F238E27FC236}">
                <a16:creationId xmlns:a16="http://schemas.microsoft.com/office/drawing/2014/main" id="{6AE3BC6F-2ED8-DB7C-F94D-873908778101}"/>
              </a:ext>
            </a:extLst>
          </p:cNvPr>
          <p:cNvPicPr>
            <a:picLocks noChangeAspect="1"/>
          </p:cNvPicPr>
          <p:nvPr/>
        </p:nvPicPr>
        <p:blipFill>
          <a:blip r:embed="rId5"/>
          <a:stretch>
            <a:fillRect/>
          </a:stretch>
        </p:blipFill>
        <p:spPr>
          <a:xfrm>
            <a:off x="6539174" y="222188"/>
            <a:ext cx="4023360" cy="3017520"/>
          </a:xfrm>
          <a:prstGeom prst="rect">
            <a:avLst/>
          </a:prstGeom>
        </p:spPr>
      </p:pic>
    </p:spTree>
    <p:extLst>
      <p:ext uri="{BB962C8B-B14F-4D97-AF65-F5344CB8AC3E}">
        <p14:creationId xmlns:p14="http://schemas.microsoft.com/office/powerpoint/2010/main" val="867923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graph with numbers and text&#10;&#10;Description automatically generated with medium confidence">
            <a:extLst>
              <a:ext uri="{FF2B5EF4-FFF2-40B4-BE49-F238E27FC236}">
                <a16:creationId xmlns:a16="http://schemas.microsoft.com/office/drawing/2014/main" id="{14CDC200-EBA6-1E6C-34E4-0C4134CF4215}"/>
              </a:ext>
            </a:extLst>
          </p:cNvPr>
          <p:cNvPicPr>
            <a:picLocks noChangeAspect="1"/>
          </p:cNvPicPr>
          <p:nvPr/>
        </p:nvPicPr>
        <p:blipFill>
          <a:blip r:embed="rId2"/>
          <a:stretch>
            <a:fillRect/>
          </a:stretch>
        </p:blipFill>
        <p:spPr>
          <a:xfrm>
            <a:off x="6465070" y="3533904"/>
            <a:ext cx="4009995" cy="3017520"/>
          </a:xfrm>
          <a:prstGeom prst="rect">
            <a:avLst/>
          </a:prstGeom>
        </p:spPr>
      </p:pic>
      <p:pic>
        <p:nvPicPr>
          <p:cNvPr id="5" name="Picture 4" descr="A graph of a graph with numbers and a number of people&#10;&#10;Description automatically generated with medium confidence">
            <a:extLst>
              <a:ext uri="{FF2B5EF4-FFF2-40B4-BE49-F238E27FC236}">
                <a16:creationId xmlns:a16="http://schemas.microsoft.com/office/drawing/2014/main" id="{48921B34-EE88-1311-68BA-A83A9D12B942}"/>
              </a:ext>
            </a:extLst>
          </p:cNvPr>
          <p:cNvPicPr>
            <a:picLocks noChangeAspect="1"/>
          </p:cNvPicPr>
          <p:nvPr/>
        </p:nvPicPr>
        <p:blipFill>
          <a:blip r:embed="rId3"/>
          <a:stretch>
            <a:fillRect/>
          </a:stretch>
        </p:blipFill>
        <p:spPr>
          <a:xfrm>
            <a:off x="1655884" y="233424"/>
            <a:ext cx="4077729" cy="3017520"/>
          </a:xfrm>
          <a:prstGeom prst="rect">
            <a:avLst/>
          </a:prstGeom>
        </p:spPr>
      </p:pic>
      <p:pic>
        <p:nvPicPr>
          <p:cNvPr id="6" name="Picture 5" descr="A graph of a graph showing the amount of cryptocurrency&#10;&#10;Description automatically generated">
            <a:extLst>
              <a:ext uri="{FF2B5EF4-FFF2-40B4-BE49-F238E27FC236}">
                <a16:creationId xmlns:a16="http://schemas.microsoft.com/office/drawing/2014/main" id="{AB409E52-4C35-0676-4AE9-B51E30F07A3C}"/>
              </a:ext>
            </a:extLst>
          </p:cNvPr>
          <p:cNvPicPr>
            <a:picLocks noChangeAspect="1"/>
          </p:cNvPicPr>
          <p:nvPr/>
        </p:nvPicPr>
        <p:blipFill>
          <a:blip r:embed="rId4"/>
          <a:stretch>
            <a:fillRect/>
          </a:stretch>
        </p:blipFill>
        <p:spPr>
          <a:xfrm>
            <a:off x="6458389" y="233424"/>
            <a:ext cx="4023359" cy="3017520"/>
          </a:xfrm>
          <a:prstGeom prst="rect">
            <a:avLst/>
          </a:prstGeom>
        </p:spPr>
      </p:pic>
      <p:pic>
        <p:nvPicPr>
          <p:cNvPr id="7" name="Picture 6" descr="A graph of a graph with numbers and text&#10;&#10;Description automatically generated with medium confidence">
            <a:extLst>
              <a:ext uri="{FF2B5EF4-FFF2-40B4-BE49-F238E27FC236}">
                <a16:creationId xmlns:a16="http://schemas.microsoft.com/office/drawing/2014/main" id="{0DACDDEA-88A1-EBD9-13F1-3BAB7FE1BFDC}"/>
              </a:ext>
            </a:extLst>
          </p:cNvPr>
          <p:cNvPicPr>
            <a:picLocks noChangeAspect="1"/>
          </p:cNvPicPr>
          <p:nvPr/>
        </p:nvPicPr>
        <p:blipFill>
          <a:blip r:embed="rId5"/>
          <a:stretch>
            <a:fillRect/>
          </a:stretch>
        </p:blipFill>
        <p:spPr>
          <a:xfrm>
            <a:off x="1655884" y="3533904"/>
            <a:ext cx="4077729" cy="3017520"/>
          </a:xfrm>
          <a:prstGeom prst="rect">
            <a:avLst/>
          </a:prstGeom>
        </p:spPr>
      </p:pic>
    </p:spTree>
    <p:extLst>
      <p:ext uri="{BB962C8B-B14F-4D97-AF65-F5344CB8AC3E}">
        <p14:creationId xmlns:p14="http://schemas.microsoft.com/office/powerpoint/2010/main" val="1571517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7F430-0449-DD16-A1BC-FF3F3E1D964A}"/>
              </a:ext>
            </a:extLst>
          </p:cNvPr>
          <p:cNvPicPr>
            <a:picLocks noChangeAspect="1"/>
          </p:cNvPicPr>
          <p:nvPr/>
        </p:nvPicPr>
        <p:blipFill>
          <a:blip r:embed="rId2"/>
          <a:stretch>
            <a:fillRect/>
          </a:stretch>
        </p:blipFill>
        <p:spPr>
          <a:xfrm>
            <a:off x="1193483" y="113118"/>
            <a:ext cx="4743531" cy="3200400"/>
          </a:xfrm>
          <a:prstGeom prst="rect">
            <a:avLst/>
          </a:prstGeom>
        </p:spPr>
      </p:pic>
      <p:pic>
        <p:nvPicPr>
          <p:cNvPr id="3" name="Picture 2">
            <a:extLst>
              <a:ext uri="{FF2B5EF4-FFF2-40B4-BE49-F238E27FC236}">
                <a16:creationId xmlns:a16="http://schemas.microsoft.com/office/drawing/2014/main" id="{B61E31F2-F350-B58C-CFE5-A4558DF24B24}"/>
              </a:ext>
            </a:extLst>
          </p:cNvPr>
          <p:cNvPicPr>
            <a:picLocks noChangeAspect="1"/>
          </p:cNvPicPr>
          <p:nvPr/>
        </p:nvPicPr>
        <p:blipFill>
          <a:blip r:embed="rId3"/>
          <a:stretch>
            <a:fillRect/>
          </a:stretch>
        </p:blipFill>
        <p:spPr>
          <a:xfrm>
            <a:off x="6254985" y="113118"/>
            <a:ext cx="4743532" cy="3200400"/>
          </a:xfrm>
          <a:prstGeom prst="rect">
            <a:avLst/>
          </a:prstGeom>
        </p:spPr>
      </p:pic>
      <p:pic>
        <p:nvPicPr>
          <p:cNvPr id="4" name="Picture 3">
            <a:extLst>
              <a:ext uri="{FF2B5EF4-FFF2-40B4-BE49-F238E27FC236}">
                <a16:creationId xmlns:a16="http://schemas.microsoft.com/office/drawing/2014/main" id="{C2715077-FFFF-D8F4-3E3A-4762C0F5BA62}"/>
              </a:ext>
            </a:extLst>
          </p:cNvPr>
          <p:cNvPicPr>
            <a:picLocks noChangeAspect="1"/>
          </p:cNvPicPr>
          <p:nvPr/>
        </p:nvPicPr>
        <p:blipFill>
          <a:blip r:embed="rId4"/>
          <a:stretch>
            <a:fillRect/>
          </a:stretch>
        </p:blipFill>
        <p:spPr>
          <a:xfrm>
            <a:off x="1193482" y="3443570"/>
            <a:ext cx="4743532" cy="3200400"/>
          </a:xfrm>
          <a:prstGeom prst="rect">
            <a:avLst/>
          </a:prstGeom>
        </p:spPr>
      </p:pic>
      <p:pic>
        <p:nvPicPr>
          <p:cNvPr id="5" name="Picture 4">
            <a:extLst>
              <a:ext uri="{FF2B5EF4-FFF2-40B4-BE49-F238E27FC236}">
                <a16:creationId xmlns:a16="http://schemas.microsoft.com/office/drawing/2014/main" id="{9B85A5EA-03B4-6999-8EC0-E52731D315DF}"/>
              </a:ext>
            </a:extLst>
          </p:cNvPr>
          <p:cNvPicPr>
            <a:picLocks noChangeAspect="1"/>
          </p:cNvPicPr>
          <p:nvPr/>
        </p:nvPicPr>
        <p:blipFill>
          <a:blip r:embed="rId5"/>
          <a:stretch>
            <a:fillRect/>
          </a:stretch>
        </p:blipFill>
        <p:spPr>
          <a:xfrm>
            <a:off x="6254985" y="3443570"/>
            <a:ext cx="4743532" cy="3200400"/>
          </a:xfrm>
          <a:prstGeom prst="rect">
            <a:avLst/>
          </a:prstGeom>
        </p:spPr>
      </p:pic>
    </p:spTree>
    <p:extLst>
      <p:ext uri="{BB962C8B-B14F-4D97-AF65-F5344CB8AC3E}">
        <p14:creationId xmlns:p14="http://schemas.microsoft.com/office/powerpoint/2010/main" val="748052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188998-23B2-52C7-7A33-804046C9BDAB}"/>
              </a:ext>
            </a:extLst>
          </p:cNvPr>
          <p:cNvPicPr>
            <a:picLocks noChangeAspect="1"/>
          </p:cNvPicPr>
          <p:nvPr/>
        </p:nvPicPr>
        <p:blipFill>
          <a:blip r:embed="rId2"/>
          <a:stretch>
            <a:fillRect/>
          </a:stretch>
        </p:blipFill>
        <p:spPr>
          <a:xfrm>
            <a:off x="1179812" y="111556"/>
            <a:ext cx="4743532" cy="3200400"/>
          </a:xfrm>
          <a:prstGeom prst="rect">
            <a:avLst/>
          </a:prstGeom>
        </p:spPr>
      </p:pic>
      <p:pic>
        <p:nvPicPr>
          <p:cNvPr id="5" name="Picture 4">
            <a:extLst>
              <a:ext uri="{FF2B5EF4-FFF2-40B4-BE49-F238E27FC236}">
                <a16:creationId xmlns:a16="http://schemas.microsoft.com/office/drawing/2014/main" id="{F599D668-6EF4-1E21-ED6B-4FA09660F5DF}"/>
              </a:ext>
            </a:extLst>
          </p:cNvPr>
          <p:cNvPicPr>
            <a:picLocks noChangeAspect="1"/>
          </p:cNvPicPr>
          <p:nvPr/>
        </p:nvPicPr>
        <p:blipFill>
          <a:blip r:embed="rId3"/>
          <a:stretch>
            <a:fillRect/>
          </a:stretch>
        </p:blipFill>
        <p:spPr>
          <a:xfrm>
            <a:off x="6268657" y="111556"/>
            <a:ext cx="4743531" cy="3200400"/>
          </a:xfrm>
          <a:prstGeom prst="rect">
            <a:avLst/>
          </a:prstGeom>
        </p:spPr>
      </p:pic>
      <p:pic>
        <p:nvPicPr>
          <p:cNvPr id="6" name="Picture 5">
            <a:extLst>
              <a:ext uri="{FF2B5EF4-FFF2-40B4-BE49-F238E27FC236}">
                <a16:creationId xmlns:a16="http://schemas.microsoft.com/office/drawing/2014/main" id="{18F2499E-60A9-7FE0-4B12-FADCFBED21C3}"/>
              </a:ext>
            </a:extLst>
          </p:cNvPr>
          <p:cNvPicPr>
            <a:picLocks noChangeAspect="1"/>
          </p:cNvPicPr>
          <p:nvPr/>
        </p:nvPicPr>
        <p:blipFill>
          <a:blip r:embed="rId4"/>
          <a:stretch>
            <a:fillRect/>
          </a:stretch>
        </p:blipFill>
        <p:spPr>
          <a:xfrm>
            <a:off x="1179812" y="3482362"/>
            <a:ext cx="4743532" cy="3200400"/>
          </a:xfrm>
          <a:prstGeom prst="rect">
            <a:avLst/>
          </a:prstGeom>
        </p:spPr>
      </p:pic>
      <p:pic>
        <p:nvPicPr>
          <p:cNvPr id="7" name="Picture 6">
            <a:extLst>
              <a:ext uri="{FF2B5EF4-FFF2-40B4-BE49-F238E27FC236}">
                <a16:creationId xmlns:a16="http://schemas.microsoft.com/office/drawing/2014/main" id="{EFCC459B-7905-AE64-6E4C-D97A8D857009}"/>
              </a:ext>
            </a:extLst>
          </p:cNvPr>
          <p:cNvPicPr>
            <a:picLocks noChangeAspect="1"/>
          </p:cNvPicPr>
          <p:nvPr/>
        </p:nvPicPr>
        <p:blipFill>
          <a:blip r:embed="rId5"/>
          <a:stretch>
            <a:fillRect/>
          </a:stretch>
        </p:blipFill>
        <p:spPr>
          <a:xfrm>
            <a:off x="6268657" y="3482362"/>
            <a:ext cx="4743532" cy="3200400"/>
          </a:xfrm>
          <a:prstGeom prst="rect">
            <a:avLst/>
          </a:prstGeom>
        </p:spPr>
      </p:pic>
    </p:spTree>
    <p:extLst>
      <p:ext uri="{BB962C8B-B14F-4D97-AF65-F5344CB8AC3E}">
        <p14:creationId xmlns:p14="http://schemas.microsoft.com/office/powerpoint/2010/main" val="444249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able with numbers and numbers&#10;&#10;Description automatically generated">
            <a:extLst>
              <a:ext uri="{FF2B5EF4-FFF2-40B4-BE49-F238E27FC236}">
                <a16:creationId xmlns:a16="http://schemas.microsoft.com/office/drawing/2014/main" id="{B0BDB88D-A97B-0B82-9CA3-24EFA3BBAB7E}"/>
              </a:ext>
            </a:extLst>
          </p:cNvPr>
          <p:cNvPicPr>
            <a:picLocks noChangeAspect="1"/>
          </p:cNvPicPr>
          <p:nvPr/>
        </p:nvPicPr>
        <p:blipFill>
          <a:blip r:embed="rId2"/>
          <a:stretch>
            <a:fillRect/>
          </a:stretch>
        </p:blipFill>
        <p:spPr>
          <a:xfrm>
            <a:off x="2639633" y="226771"/>
            <a:ext cx="6549513" cy="3012937"/>
          </a:xfrm>
          <a:prstGeom prst="rect">
            <a:avLst/>
          </a:prstGeom>
        </p:spPr>
      </p:pic>
      <p:pic>
        <p:nvPicPr>
          <p:cNvPr id="9" name="Picture 8">
            <a:extLst>
              <a:ext uri="{FF2B5EF4-FFF2-40B4-BE49-F238E27FC236}">
                <a16:creationId xmlns:a16="http://schemas.microsoft.com/office/drawing/2014/main" id="{58FD4959-4A1D-5A62-D68C-12E2E4AE39B1}"/>
              </a:ext>
            </a:extLst>
          </p:cNvPr>
          <p:cNvPicPr>
            <a:picLocks noChangeAspect="1"/>
          </p:cNvPicPr>
          <p:nvPr/>
        </p:nvPicPr>
        <p:blipFill>
          <a:blip r:embed="rId3"/>
          <a:stretch>
            <a:fillRect/>
          </a:stretch>
        </p:blipFill>
        <p:spPr>
          <a:xfrm>
            <a:off x="613505" y="3354895"/>
            <a:ext cx="5125321" cy="3200400"/>
          </a:xfrm>
          <a:prstGeom prst="rect">
            <a:avLst/>
          </a:prstGeom>
        </p:spPr>
      </p:pic>
      <p:pic>
        <p:nvPicPr>
          <p:cNvPr id="10" name="Picture 9">
            <a:extLst>
              <a:ext uri="{FF2B5EF4-FFF2-40B4-BE49-F238E27FC236}">
                <a16:creationId xmlns:a16="http://schemas.microsoft.com/office/drawing/2014/main" id="{14C19942-4EAF-AA9B-4DEE-CC32274452E6}"/>
              </a:ext>
            </a:extLst>
          </p:cNvPr>
          <p:cNvPicPr>
            <a:picLocks noChangeAspect="1"/>
          </p:cNvPicPr>
          <p:nvPr/>
        </p:nvPicPr>
        <p:blipFill>
          <a:blip r:embed="rId4"/>
          <a:stretch>
            <a:fillRect/>
          </a:stretch>
        </p:blipFill>
        <p:spPr>
          <a:xfrm>
            <a:off x="6037478" y="3354895"/>
            <a:ext cx="5025858" cy="3200400"/>
          </a:xfrm>
          <a:prstGeom prst="rect">
            <a:avLst/>
          </a:prstGeom>
        </p:spPr>
      </p:pic>
    </p:spTree>
    <p:extLst>
      <p:ext uri="{BB962C8B-B14F-4D97-AF65-F5344CB8AC3E}">
        <p14:creationId xmlns:p14="http://schemas.microsoft.com/office/powerpoint/2010/main" val="3044265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2683</TotalTime>
  <Words>439</Words>
  <Application>Microsoft Macintosh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Aptos</vt:lpstr>
      <vt:lpstr>Arial</vt:lpstr>
      <vt:lpstr>Calibri</vt:lpstr>
      <vt:lpstr>Calibri Light</vt:lpstr>
      <vt:lpstr>Symbol</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Jean Stibel</dc:creator>
  <cp:lastModifiedBy>Jean Stibel</cp:lastModifiedBy>
  <cp:revision>7</cp:revision>
  <cp:lastPrinted>2025-01-07T23:24:32Z</cp:lastPrinted>
  <dcterms:created xsi:type="dcterms:W3CDTF">2025-01-03T00:36:48Z</dcterms:created>
  <dcterms:modified xsi:type="dcterms:W3CDTF">2025-01-08T01:28:19Z</dcterms:modified>
</cp:coreProperties>
</file>