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5"/>
  </p:notesMasterIdLst>
  <p:sldIdLst>
    <p:sldId id="256" r:id="rId2"/>
    <p:sldId id="269" r:id="rId3"/>
    <p:sldId id="270" r:id="rId4"/>
    <p:sldId id="280" r:id="rId5"/>
    <p:sldId id="271" r:id="rId6"/>
    <p:sldId id="276" r:id="rId7"/>
    <p:sldId id="272" r:id="rId8"/>
    <p:sldId id="273" r:id="rId9"/>
    <p:sldId id="274" r:id="rId10"/>
    <p:sldId id="275" r:id="rId11"/>
    <p:sldId id="278" r:id="rId12"/>
    <p:sldId id="279"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45"/>
    <p:restoredTop sz="94587"/>
  </p:normalViewPr>
  <p:slideViewPr>
    <p:cSldViewPr snapToGrid="0">
      <p:cViewPr varScale="1">
        <p:scale>
          <a:sx n="160" d="100"/>
          <a:sy n="160" d="100"/>
        </p:scale>
        <p:origin x="184" y="3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FB647-6FC7-3A41-8752-DC79D765AEE0}" type="datetimeFigureOut">
              <a:rPr lang="en-US" smtClean="0"/>
              <a:t>3/10/25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0AF43-D78A-F74B-B649-61D31C4AAA86}" type="slidenum">
              <a:rPr lang="en-US" smtClean="0"/>
              <a:t>‹#›</a:t>
            </a:fld>
            <a:endParaRPr lang="en-US"/>
          </a:p>
        </p:txBody>
      </p:sp>
    </p:spTree>
    <p:extLst>
      <p:ext uri="{BB962C8B-B14F-4D97-AF65-F5344CB8AC3E}">
        <p14:creationId xmlns:p14="http://schemas.microsoft.com/office/powerpoint/2010/main" val="2244574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50AF43-D78A-F74B-B649-61D31C4AAA86}" type="slidenum">
              <a:rPr lang="en-US" smtClean="0"/>
              <a:t>1</a:t>
            </a:fld>
            <a:endParaRPr lang="en-US"/>
          </a:p>
        </p:txBody>
      </p:sp>
    </p:spTree>
    <p:extLst>
      <p:ext uri="{BB962C8B-B14F-4D97-AF65-F5344CB8AC3E}">
        <p14:creationId xmlns:p14="http://schemas.microsoft.com/office/powerpoint/2010/main" val="3203414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50AF43-D78A-F74B-B649-61D31C4AAA86}" type="slidenum">
              <a:rPr lang="en-US" smtClean="0"/>
              <a:t>5</a:t>
            </a:fld>
            <a:endParaRPr lang="en-US"/>
          </a:p>
        </p:txBody>
      </p:sp>
    </p:spTree>
    <p:extLst>
      <p:ext uri="{BB962C8B-B14F-4D97-AF65-F5344CB8AC3E}">
        <p14:creationId xmlns:p14="http://schemas.microsoft.com/office/powerpoint/2010/main" val="1468365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DC1BC53-EE9B-2D49-A83A-1FD4EA776DF3}" type="datetimeFigureOut">
              <a:rPr lang="en-US" smtClean="0"/>
              <a:t>3/10/25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10750428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C1BC53-EE9B-2D49-A83A-1FD4EA776DF3}" type="datetimeFigureOut">
              <a:rPr lang="en-US" smtClean="0"/>
              <a:t>3/10/25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517418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1BC53-EE9B-2D49-A83A-1FD4EA776DF3}" type="datetimeFigureOut">
              <a:rPr lang="en-US" smtClean="0"/>
              <a:t>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2659426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1BC53-EE9B-2D49-A83A-1FD4EA776DF3}" type="datetimeFigureOut">
              <a:rPr lang="en-US" smtClean="0"/>
              <a:t>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23504663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1BC53-EE9B-2D49-A83A-1FD4EA776DF3}" type="datetimeFigureOut">
              <a:rPr lang="en-US" smtClean="0"/>
              <a:t>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3912898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1BC53-EE9B-2D49-A83A-1FD4EA776DF3}" type="datetimeFigureOut">
              <a:rPr lang="en-US" smtClean="0"/>
              <a:t>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430547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1BC53-EE9B-2D49-A83A-1FD4EA776DF3}" type="datetimeFigureOut">
              <a:rPr lang="en-US" smtClean="0"/>
              <a:t>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1450573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1BC53-EE9B-2D49-A83A-1FD4EA776DF3}" type="datetimeFigureOut">
              <a:rPr lang="en-US" smtClean="0"/>
              <a:t>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374069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1BC53-EE9B-2D49-A83A-1FD4EA776DF3}" type="datetimeFigureOut">
              <a:rPr lang="en-US" smtClean="0"/>
              <a:t>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89241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1BC53-EE9B-2D49-A83A-1FD4EA776DF3}" type="datetimeFigureOut">
              <a:rPr lang="en-US" smtClean="0"/>
              <a:t>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62543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C1BC53-EE9B-2D49-A83A-1FD4EA776DF3}" type="datetimeFigureOut">
              <a:rPr lang="en-US" smtClean="0"/>
              <a:t>3/10/25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784343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C1BC53-EE9B-2D49-A83A-1FD4EA776DF3}" type="datetimeFigureOut">
              <a:rPr lang="en-US" smtClean="0"/>
              <a:t>3/10/25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2553665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C1BC53-EE9B-2D49-A83A-1FD4EA776DF3}" type="datetimeFigureOut">
              <a:rPr lang="en-US" smtClean="0"/>
              <a:t>3/10/25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1095706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C1BC53-EE9B-2D49-A83A-1FD4EA776DF3}" type="datetimeFigureOut">
              <a:rPr lang="en-US" smtClean="0"/>
              <a:t>3/10/25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525456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DC1BC53-EE9B-2D49-A83A-1FD4EA776DF3}" type="datetimeFigureOut">
              <a:rPr lang="en-US" smtClean="0"/>
              <a:t>3/10/25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1193753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C1BC53-EE9B-2D49-A83A-1FD4EA776DF3}" type="datetimeFigureOut">
              <a:rPr lang="en-US" smtClean="0"/>
              <a:t>3/10/25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3558378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C1BC53-EE9B-2D49-A83A-1FD4EA776DF3}" type="datetimeFigureOut">
              <a:rPr lang="en-US" smtClean="0"/>
              <a:t>3/10/25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E68210-0B4A-EC40-BBD1-9BAB35C31635}" type="slidenum">
              <a:rPr lang="en-US" smtClean="0"/>
              <a:t>‹#›</a:t>
            </a:fld>
            <a:endParaRPr lang="en-US"/>
          </a:p>
        </p:txBody>
      </p:sp>
    </p:spTree>
    <p:extLst>
      <p:ext uri="{BB962C8B-B14F-4D97-AF65-F5344CB8AC3E}">
        <p14:creationId xmlns:p14="http://schemas.microsoft.com/office/powerpoint/2010/main" val="2688840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DC1BC53-EE9B-2D49-A83A-1FD4EA776DF3}" type="datetimeFigureOut">
              <a:rPr lang="en-US" smtClean="0"/>
              <a:t>3/10/25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1E68210-0B4A-EC40-BBD1-9BAB35C31635}" type="slidenum">
              <a:rPr lang="en-US" smtClean="0"/>
              <a:t>‹#›</a:t>
            </a:fld>
            <a:endParaRPr lang="en-US"/>
          </a:p>
        </p:txBody>
      </p:sp>
    </p:spTree>
    <p:extLst>
      <p:ext uri="{BB962C8B-B14F-4D97-AF65-F5344CB8AC3E}">
        <p14:creationId xmlns:p14="http://schemas.microsoft.com/office/powerpoint/2010/main" val="1212715052"/>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 id="2147483749" r:id="rId16"/>
    <p:sldLayoutId id="2147483750"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D92647-083D-7DA2-B4C3-3F5CC3F999B4}"/>
              </a:ext>
            </a:extLst>
          </p:cNvPr>
          <p:cNvSpPr txBox="1"/>
          <p:nvPr/>
        </p:nvSpPr>
        <p:spPr>
          <a:xfrm>
            <a:off x="2660460" y="1949374"/>
            <a:ext cx="6762510" cy="2554545"/>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Project 2</a:t>
            </a:r>
          </a:p>
          <a:p>
            <a:pPr algn="ctr"/>
            <a:r>
              <a:rPr lang="en-US" sz="4000" dirty="0">
                <a:latin typeface="Times New Roman" panose="02020603050405020304" pitchFamily="18" charset="0"/>
                <a:cs typeface="Times New Roman" panose="02020603050405020304" pitchFamily="18" charset="0"/>
              </a:rPr>
              <a:t>Cryptocurrency Data Analysis and Forecasting Using Machine Learning</a:t>
            </a:r>
          </a:p>
        </p:txBody>
      </p:sp>
    </p:spTree>
    <p:extLst>
      <p:ext uri="{BB962C8B-B14F-4D97-AF65-F5344CB8AC3E}">
        <p14:creationId xmlns:p14="http://schemas.microsoft.com/office/powerpoint/2010/main" val="29589728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types of graphs&#10;&#10;AI-generated content may be incorrect.">
            <a:extLst>
              <a:ext uri="{FF2B5EF4-FFF2-40B4-BE49-F238E27FC236}">
                <a16:creationId xmlns:a16="http://schemas.microsoft.com/office/drawing/2014/main" id="{072A80C4-8358-4B8C-DFFF-0A8ADE7AF00F}"/>
              </a:ext>
            </a:extLst>
          </p:cNvPr>
          <p:cNvPicPr>
            <a:picLocks noChangeAspect="1"/>
          </p:cNvPicPr>
          <p:nvPr/>
        </p:nvPicPr>
        <p:blipFill>
          <a:blip r:embed="rId2"/>
          <a:stretch>
            <a:fillRect/>
          </a:stretch>
        </p:blipFill>
        <p:spPr>
          <a:xfrm>
            <a:off x="909761" y="1101254"/>
            <a:ext cx="4468634" cy="4468634"/>
          </a:xfrm>
          <a:prstGeom prst="rect">
            <a:avLst/>
          </a:prstGeom>
        </p:spPr>
      </p:pic>
      <p:pic>
        <p:nvPicPr>
          <p:cNvPr id="9" name="Picture 8" descr="A graph of a graph of a graph of a graph of a graph of a graph of a graph of a graph of a graph of a graph of a graph of a graph of a graph of&#10;&#10;AI-generated content may be incorrect.">
            <a:extLst>
              <a:ext uri="{FF2B5EF4-FFF2-40B4-BE49-F238E27FC236}">
                <a16:creationId xmlns:a16="http://schemas.microsoft.com/office/drawing/2014/main" id="{7A293A9C-6C93-15DD-A2EF-1F1535AF8239}"/>
              </a:ext>
            </a:extLst>
          </p:cNvPr>
          <p:cNvPicPr>
            <a:picLocks noChangeAspect="1"/>
          </p:cNvPicPr>
          <p:nvPr/>
        </p:nvPicPr>
        <p:blipFill>
          <a:blip r:embed="rId3"/>
          <a:stretch>
            <a:fillRect/>
          </a:stretch>
        </p:blipFill>
        <p:spPr>
          <a:xfrm>
            <a:off x="6431942" y="1101254"/>
            <a:ext cx="4468634" cy="4468634"/>
          </a:xfrm>
          <a:prstGeom prst="rect">
            <a:avLst/>
          </a:prstGeom>
        </p:spPr>
      </p:pic>
    </p:spTree>
    <p:extLst>
      <p:ext uri="{BB962C8B-B14F-4D97-AF65-F5344CB8AC3E}">
        <p14:creationId xmlns:p14="http://schemas.microsoft.com/office/powerpoint/2010/main" val="350866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graph showing the price of a stock market&#10;&#10;AI-generated content may be incorrect.">
            <a:extLst>
              <a:ext uri="{FF2B5EF4-FFF2-40B4-BE49-F238E27FC236}">
                <a16:creationId xmlns:a16="http://schemas.microsoft.com/office/drawing/2014/main" id="{7D62CC73-83FF-DBF7-E004-D22D16911AB9}"/>
              </a:ext>
            </a:extLst>
          </p:cNvPr>
          <p:cNvPicPr>
            <a:picLocks noChangeAspect="1"/>
          </p:cNvPicPr>
          <p:nvPr/>
        </p:nvPicPr>
        <p:blipFill>
          <a:blip r:embed="rId2"/>
          <a:stretch>
            <a:fillRect/>
          </a:stretch>
        </p:blipFill>
        <p:spPr>
          <a:xfrm>
            <a:off x="212035" y="1137036"/>
            <a:ext cx="5469835" cy="3281901"/>
          </a:xfrm>
          <a:prstGeom prst="rect">
            <a:avLst/>
          </a:prstGeom>
        </p:spPr>
      </p:pic>
      <p:pic>
        <p:nvPicPr>
          <p:cNvPr id="7" name="Picture 6" descr="A graph of a graph showing a graph of a price&#10;&#10;AI-generated content may be incorrect.">
            <a:extLst>
              <a:ext uri="{FF2B5EF4-FFF2-40B4-BE49-F238E27FC236}">
                <a16:creationId xmlns:a16="http://schemas.microsoft.com/office/drawing/2014/main" id="{038442B1-A4F4-4E3E-A991-E894FA81CEBD}"/>
              </a:ext>
            </a:extLst>
          </p:cNvPr>
          <p:cNvPicPr>
            <a:picLocks noChangeAspect="1"/>
          </p:cNvPicPr>
          <p:nvPr/>
        </p:nvPicPr>
        <p:blipFill>
          <a:blip r:embed="rId3"/>
          <a:stretch>
            <a:fillRect/>
          </a:stretch>
        </p:blipFill>
        <p:spPr>
          <a:xfrm>
            <a:off x="6164250" y="1137036"/>
            <a:ext cx="5469833" cy="3281900"/>
          </a:xfrm>
          <a:prstGeom prst="rect">
            <a:avLst/>
          </a:prstGeom>
        </p:spPr>
      </p:pic>
    </p:spTree>
    <p:extLst>
      <p:ext uri="{BB962C8B-B14F-4D97-AF65-F5344CB8AC3E}">
        <p14:creationId xmlns:p14="http://schemas.microsoft.com/office/powerpoint/2010/main" val="108901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showing a blue and red line&#10;&#10;AI-generated content may be incorrect.">
            <a:extLst>
              <a:ext uri="{FF2B5EF4-FFF2-40B4-BE49-F238E27FC236}">
                <a16:creationId xmlns:a16="http://schemas.microsoft.com/office/drawing/2014/main" id="{6F362A13-7238-009C-299E-FC795A028C86}"/>
              </a:ext>
            </a:extLst>
          </p:cNvPr>
          <p:cNvPicPr>
            <a:picLocks noChangeAspect="1"/>
          </p:cNvPicPr>
          <p:nvPr/>
        </p:nvPicPr>
        <p:blipFill>
          <a:blip r:embed="rId2"/>
          <a:stretch>
            <a:fillRect/>
          </a:stretch>
        </p:blipFill>
        <p:spPr>
          <a:xfrm>
            <a:off x="2990353" y="323353"/>
            <a:ext cx="6211294" cy="3105647"/>
          </a:xfrm>
          <a:prstGeom prst="rect">
            <a:avLst/>
          </a:prstGeom>
        </p:spPr>
      </p:pic>
      <p:pic>
        <p:nvPicPr>
          <p:cNvPr id="7" name="Picture 6" descr="A graph showing a graph of a price&#10;&#10;AI-generated content may be incorrect.">
            <a:extLst>
              <a:ext uri="{FF2B5EF4-FFF2-40B4-BE49-F238E27FC236}">
                <a16:creationId xmlns:a16="http://schemas.microsoft.com/office/drawing/2014/main" id="{CB477F73-06A5-0B74-11A9-42E750828DB4}"/>
              </a:ext>
            </a:extLst>
          </p:cNvPr>
          <p:cNvPicPr>
            <a:picLocks noChangeAspect="1"/>
          </p:cNvPicPr>
          <p:nvPr/>
        </p:nvPicPr>
        <p:blipFill>
          <a:blip r:embed="rId3"/>
          <a:stretch>
            <a:fillRect/>
          </a:stretch>
        </p:blipFill>
        <p:spPr>
          <a:xfrm>
            <a:off x="2990353" y="3541642"/>
            <a:ext cx="6211294" cy="3105647"/>
          </a:xfrm>
          <a:prstGeom prst="rect">
            <a:avLst/>
          </a:prstGeom>
        </p:spPr>
      </p:pic>
    </p:spTree>
    <p:extLst>
      <p:ext uri="{BB962C8B-B14F-4D97-AF65-F5344CB8AC3E}">
        <p14:creationId xmlns:p14="http://schemas.microsoft.com/office/powerpoint/2010/main" val="219769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6BD6E8-70B1-6DBB-084C-BDC2BAD61F33}"/>
              </a:ext>
            </a:extLst>
          </p:cNvPr>
          <p:cNvSpPr txBox="1"/>
          <p:nvPr/>
        </p:nvSpPr>
        <p:spPr>
          <a:xfrm>
            <a:off x="665259" y="448697"/>
            <a:ext cx="10861481" cy="4852610"/>
          </a:xfrm>
          <a:prstGeom prst="rect">
            <a:avLst/>
          </a:prstGeom>
          <a:noFill/>
        </p:spPr>
        <p:txBody>
          <a:bodyPr wrap="square">
            <a:spAutoFit/>
          </a:bodyPr>
          <a:lstStyle/>
          <a:p>
            <a:pPr marL="0" marR="0" algn="ctr">
              <a:spcBef>
                <a:spcPts val="800"/>
              </a:spcBef>
              <a:spcAft>
                <a:spcPts val="4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l"/>
            <a:r>
              <a:rPr lang="en-US" sz="1800" dirty="0">
                <a:effectLst/>
                <a:latin typeface="Times New Roman" panose="02020603050405020304" pitchFamily="18" charset="0"/>
                <a:ea typeface="Times New Roman" panose="02020603050405020304" pitchFamily="18" charset="0"/>
              </a:rPr>
              <a:t>This project provides a comprehensive analysis of cryptocurrency markets using advanced machine learning techniques. </a:t>
            </a:r>
          </a:p>
          <a:p>
            <a:pPr marL="0" marR="0" algn="l"/>
            <a:endParaRPr lang="en-US" dirty="0">
              <a:latin typeface="Times New Roman" panose="02020603050405020304" pitchFamily="18" charset="0"/>
              <a:ea typeface="Times New Roman" panose="02020603050405020304" pitchFamily="18" charset="0"/>
            </a:endParaRPr>
          </a:p>
          <a:p>
            <a:pPr marL="285750" marR="0" indent="-285750" algn="l">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unsupervised learning models revealed distinct patterns in volatility clustering, demonstrating the effectiveness of K-Means, Agglomerative, and BIRCH clustering. </a:t>
            </a:r>
          </a:p>
          <a:p>
            <a:pPr marL="285750" marR="0" indent="-285750" algn="l">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marR="0" indent="-285750" algn="l">
              <a:buFont typeface="Arial" panose="020B0604020202020204" pitchFamily="34" charset="0"/>
              <a:buChar char="•"/>
            </a:pPr>
            <a:r>
              <a:rPr lang="en-US" sz="1800" kern="0" dirty="0">
                <a:effectLst/>
                <a:latin typeface="Times New Roman" panose="02020603050405020304" pitchFamily="18" charset="0"/>
                <a:ea typeface="Times New Roman" panose="02020603050405020304" pitchFamily="18" charset="0"/>
              </a:rPr>
              <a:t>Regression analysis showed remarkable predictive accuracy, achieving an R² of 1.0</a:t>
            </a:r>
            <a:r>
              <a:rPr lang="en-US" dirty="0">
                <a:effectLst/>
              </a:rPr>
              <a:t> </a:t>
            </a:r>
            <a:endParaRPr lang="en-US" sz="1800" dirty="0">
              <a:effectLst/>
              <a:latin typeface="Times New Roman" panose="02020603050405020304" pitchFamily="18" charset="0"/>
              <a:ea typeface="Times New Roman" panose="02020603050405020304" pitchFamily="18" charset="0"/>
            </a:endParaRPr>
          </a:p>
          <a:p>
            <a:pPr marL="285750" marR="0" indent="-285750" algn="l">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marR="0" indent="-285750" algn="l">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Classification models successfully categorized market volatility, with tree-based models such as Random Forest and Gradient Boosting outperforming linear models. These results reinforce the suitability of  methods in capturing complex relationships in financial data.</a:t>
            </a:r>
          </a:p>
          <a:p>
            <a:pPr marL="285750" marR="0" indent="-285750" algn="l">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marR="0" indent="-285750" algn="l">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Time series forecasting with ARIMA, GARCH, and LSTM provided insights into market trends and future volatility estimation.</a:t>
            </a:r>
          </a:p>
          <a:p>
            <a:pPr marL="285750" marR="0" indent="-285750" algn="l">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0" marR="0" algn="l"/>
            <a:r>
              <a:rPr lang="en-US" sz="1800" dirty="0">
                <a:effectLst/>
                <a:latin typeface="Times New Roman" panose="02020603050405020304" pitchFamily="18" charset="0"/>
                <a:ea typeface="Times New Roman" panose="02020603050405020304" pitchFamily="18" charset="0"/>
              </a:rPr>
              <a:t>Overall, this project highlights the potential of machine learning for cryptocurrency market analysis.</a:t>
            </a:r>
          </a:p>
        </p:txBody>
      </p:sp>
    </p:spTree>
    <p:extLst>
      <p:ext uri="{BB962C8B-B14F-4D97-AF65-F5344CB8AC3E}">
        <p14:creationId xmlns:p14="http://schemas.microsoft.com/office/powerpoint/2010/main" val="3289130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535FB6A-F1D0-F04C-B25F-9916511D878B}"/>
              </a:ext>
            </a:extLst>
          </p:cNvPr>
          <p:cNvSpPr txBox="1"/>
          <p:nvPr/>
        </p:nvSpPr>
        <p:spPr>
          <a:xfrm>
            <a:off x="5421869" y="547225"/>
            <a:ext cx="134826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Introduction</a:t>
            </a:r>
          </a:p>
        </p:txBody>
      </p:sp>
      <p:sp>
        <p:nvSpPr>
          <p:cNvPr id="7" name="TextBox 6">
            <a:extLst>
              <a:ext uri="{FF2B5EF4-FFF2-40B4-BE49-F238E27FC236}">
                <a16:creationId xmlns:a16="http://schemas.microsoft.com/office/drawing/2014/main" id="{A5A85954-3985-CB6B-A6B1-06B8D73319F2}"/>
              </a:ext>
            </a:extLst>
          </p:cNvPr>
          <p:cNvSpPr txBox="1"/>
          <p:nvPr/>
        </p:nvSpPr>
        <p:spPr>
          <a:xfrm>
            <a:off x="2051312" y="1475108"/>
            <a:ext cx="8423330" cy="1323439"/>
          </a:xfrm>
          <a:prstGeom prst="rect">
            <a:avLst/>
          </a:prstGeom>
          <a:noFill/>
        </p:spPr>
        <p:txBody>
          <a:bodyPr wrap="square">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Cryptocurrency markets are highly volatile, making price forecasting a challenge.</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project utilizes machine learning techniques to analyze and predict crypto volatility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It covers data preprocessing, unsupervised, regression, classification, and time series forecasting.</a:t>
            </a:r>
          </a:p>
        </p:txBody>
      </p:sp>
    </p:spTree>
    <p:extLst>
      <p:ext uri="{BB962C8B-B14F-4D97-AF65-F5344CB8AC3E}">
        <p14:creationId xmlns:p14="http://schemas.microsoft.com/office/powerpoint/2010/main" val="501537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D4E40C-754C-DD60-02AE-696D7DA6E120}"/>
              </a:ext>
            </a:extLst>
          </p:cNvPr>
          <p:cNvSpPr txBox="1"/>
          <p:nvPr/>
        </p:nvSpPr>
        <p:spPr>
          <a:xfrm>
            <a:off x="4275918" y="410637"/>
            <a:ext cx="328370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Data Cleaning and Preprocessing</a:t>
            </a:r>
          </a:p>
        </p:txBody>
      </p:sp>
      <p:sp>
        <p:nvSpPr>
          <p:cNvPr id="7" name="TextBox 6">
            <a:extLst>
              <a:ext uri="{FF2B5EF4-FFF2-40B4-BE49-F238E27FC236}">
                <a16:creationId xmlns:a16="http://schemas.microsoft.com/office/drawing/2014/main" id="{4D71378F-5B28-C0EE-CE16-5D11265F453E}"/>
              </a:ext>
            </a:extLst>
          </p:cNvPr>
          <p:cNvSpPr txBox="1"/>
          <p:nvPr/>
        </p:nvSpPr>
        <p:spPr>
          <a:xfrm>
            <a:off x="2870416" y="1079956"/>
            <a:ext cx="6094708" cy="738664"/>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Aggregated historical crypto price data</a:t>
            </a:r>
          </a:p>
          <a:p>
            <a:r>
              <a:rPr lang="en-US" sz="1400" dirty="0">
                <a:latin typeface="Times New Roman" panose="02020603050405020304" pitchFamily="18" charset="0"/>
                <a:cs typeface="Times New Roman" panose="02020603050405020304" pitchFamily="18" charset="0"/>
              </a:rPr>
              <a:t>- Handled missing values and removed outliers</a:t>
            </a:r>
          </a:p>
          <a:p>
            <a:r>
              <a:rPr lang="en-US" sz="1400" dirty="0">
                <a:latin typeface="Times New Roman" panose="02020603050405020304" pitchFamily="18" charset="0"/>
                <a:cs typeface="Times New Roman" panose="02020603050405020304" pitchFamily="18" charset="0"/>
              </a:rPr>
              <a:t>- Standardized and transformed data for better model performance</a:t>
            </a:r>
          </a:p>
        </p:txBody>
      </p:sp>
      <p:pic>
        <p:nvPicPr>
          <p:cNvPr id="9" name="Picture 8" descr="A screenshot of a computer&#10;&#10;AI-generated content may be incorrect.">
            <a:extLst>
              <a:ext uri="{FF2B5EF4-FFF2-40B4-BE49-F238E27FC236}">
                <a16:creationId xmlns:a16="http://schemas.microsoft.com/office/drawing/2014/main" id="{B05E17E5-7A63-3649-F28E-29C4FC4F9E99}"/>
              </a:ext>
            </a:extLst>
          </p:cNvPr>
          <p:cNvPicPr>
            <a:picLocks noChangeAspect="1"/>
          </p:cNvPicPr>
          <p:nvPr/>
        </p:nvPicPr>
        <p:blipFill>
          <a:blip r:embed="rId2"/>
          <a:stretch>
            <a:fillRect/>
          </a:stretch>
        </p:blipFill>
        <p:spPr>
          <a:xfrm>
            <a:off x="2761577" y="2324535"/>
            <a:ext cx="6668845" cy="3716934"/>
          </a:xfrm>
          <a:prstGeom prst="rect">
            <a:avLst/>
          </a:prstGeom>
        </p:spPr>
      </p:pic>
    </p:spTree>
    <p:extLst>
      <p:ext uri="{BB962C8B-B14F-4D97-AF65-F5344CB8AC3E}">
        <p14:creationId xmlns:p14="http://schemas.microsoft.com/office/powerpoint/2010/main" val="21607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2A834C-FBA4-BC4B-93D4-1B253F9F9AC7}"/>
              </a:ext>
            </a:extLst>
          </p:cNvPr>
          <p:cNvPicPr>
            <a:picLocks noChangeAspect="1"/>
          </p:cNvPicPr>
          <p:nvPr/>
        </p:nvPicPr>
        <p:blipFill>
          <a:blip r:embed="rId2"/>
          <a:stretch>
            <a:fillRect/>
          </a:stretch>
        </p:blipFill>
        <p:spPr>
          <a:xfrm>
            <a:off x="2826555" y="537331"/>
            <a:ext cx="6198176" cy="5783337"/>
          </a:xfrm>
          <a:prstGeom prst="rect">
            <a:avLst/>
          </a:prstGeom>
        </p:spPr>
      </p:pic>
    </p:spTree>
    <p:extLst>
      <p:ext uri="{BB962C8B-B14F-4D97-AF65-F5344CB8AC3E}">
        <p14:creationId xmlns:p14="http://schemas.microsoft.com/office/powerpoint/2010/main" val="151465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BE4D75-18B8-EADD-5CE0-4DFF371AA4BA}"/>
              </a:ext>
            </a:extLst>
          </p:cNvPr>
          <p:cNvSpPr txBox="1"/>
          <p:nvPr/>
        </p:nvSpPr>
        <p:spPr>
          <a:xfrm>
            <a:off x="1223195" y="4734431"/>
            <a:ext cx="9745605" cy="1077218"/>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Conclusion:</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models achieved </a:t>
            </a:r>
            <a:r>
              <a:rPr lang="en-US" sz="1600" b="1" dirty="0">
                <a:latin typeface="Times New Roman" panose="02020603050405020304" pitchFamily="18" charset="0"/>
                <a:cs typeface="Times New Roman" panose="02020603050405020304" pitchFamily="18" charset="0"/>
              </a:rPr>
              <a:t>perfect R² scores (1.0)</a:t>
            </a:r>
            <a:r>
              <a:rPr lang="en-US" sz="1600" dirty="0">
                <a:latin typeface="Times New Roman" panose="02020603050405020304" pitchFamily="18" charset="0"/>
                <a:cs typeface="Times New Roman" panose="02020603050405020304" pitchFamily="18" charset="0"/>
              </a:rPr>
              <a:t> and near-zero </a:t>
            </a:r>
            <a:r>
              <a:rPr lang="en-US" sz="1600" b="1" dirty="0">
                <a:latin typeface="Times New Roman" panose="02020603050405020304" pitchFamily="18" charset="0"/>
                <a:cs typeface="Times New Roman" panose="02020603050405020304" pitchFamily="18" charset="0"/>
              </a:rPr>
              <a:t>MSE</a:t>
            </a:r>
            <a:r>
              <a:rPr lang="en-US" sz="1600" dirty="0">
                <a:latin typeface="Times New Roman" panose="02020603050405020304" pitchFamily="18" charset="0"/>
                <a:cs typeface="Times New Roman" panose="02020603050405020304" pitchFamily="18" charset="0"/>
              </a:rPr>
              <a:t>, indicating an ideal fit. However, such high accuracy might suggest </a:t>
            </a:r>
            <a:r>
              <a:rPr lang="en-US" sz="1600" b="1" dirty="0">
                <a:latin typeface="Times New Roman" panose="02020603050405020304" pitchFamily="18" charset="0"/>
                <a:cs typeface="Times New Roman" panose="02020603050405020304" pitchFamily="18" charset="0"/>
              </a:rPr>
              <a:t>overfitting</a:t>
            </a:r>
            <a:r>
              <a:rPr lang="en-US" sz="1600" dirty="0">
                <a:latin typeface="Times New Roman" panose="02020603050405020304" pitchFamily="18" charset="0"/>
                <a:cs typeface="Times New Roman" panose="02020603050405020304" pitchFamily="18" charset="0"/>
              </a:rPr>
              <a:t>, meaning the model may not generalize well to new data. Applying </a:t>
            </a:r>
            <a:r>
              <a:rPr lang="en-US" sz="1600" b="1" dirty="0">
                <a:latin typeface="Times New Roman" panose="02020603050405020304" pitchFamily="18" charset="0"/>
                <a:cs typeface="Times New Roman" panose="02020603050405020304" pitchFamily="18" charset="0"/>
              </a:rPr>
              <a:t>PCA</a:t>
            </a:r>
            <a:r>
              <a:rPr lang="en-US" sz="1600" dirty="0">
                <a:latin typeface="Times New Roman" panose="02020603050405020304" pitchFamily="18" charset="0"/>
                <a:cs typeface="Times New Roman" panose="02020603050405020304" pitchFamily="18" charset="0"/>
              </a:rPr>
              <a:t> did not significantly impact performance.</a:t>
            </a:r>
          </a:p>
        </p:txBody>
      </p:sp>
      <p:sp>
        <p:nvSpPr>
          <p:cNvPr id="7" name="TextBox 6">
            <a:extLst>
              <a:ext uri="{FF2B5EF4-FFF2-40B4-BE49-F238E27FC236}">
                <a16:creationId xmlns:a16="http://schemas.microsoft.com/office/drawing/2014/main" id="{1AFECB7F-DECE-6BD8-7992-C2861441AA09}"/>
              </a:ext>
            </a:extLst>
          </p:cNvPr>
          <p:cNvSpPr txBox="1"/>
          <p:nvPr/>
        </p:nvSpPr>
        <p:spPr>
          <a:xfrm>
            <a:off x="1223197" y="949337"/>
            <a:ext cx="9745605" cy="58477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Objective:</a:t>
            </a:r>
            <a:r>
              <a:rPr lang="en-US" sz="1600" dirty="0">
                <a:latin typeface="Times New Roman" panose="02020603050405020304" pitchFamily="18" charset="0"/>
                <a:cs typeface="Times New Roman" panose="02020603050405020304" pitchFamily="18" charset="0"/>
              </a:rPr>
              <a:t> The goal is to assess how well different clustering algorithms can identify patterns in financial volatility data.</a:t>
            </a:r>
          </a:p>
        </p:txBody>
      </p:sp>
      <p:sp>
        <p:nvSpPr>
          <p:cNvPr id="9" name="TextBox 8">
            <a:extLst>
              <a:ext uri="{FF2B5EF4-FFF2-40B4-BE49-F238E27FC236}">
                <a16:creationId xmlns:a16="http://schemas.microsoft.com/office/drawing/2014/main" id="{260FCCC4-949D-DDF5-9C7E-9DE1F187126A}"/>
              </a:ext>
            </a:extLst>
          </p:cNvPr>
          <p:cNvSpPr txBox="1"/>
          <p:nvPr/>
        </p:nvSpPr>
        <p:spPr>
          <a:xfrm>
            <a:off x="2827914" y="316305"/>
            <a:ext cx="6094708" cy="369332"/>
          </a:xfrm>
          <a:prstGeom prst="rect">
            <a:avLst/>
          </a:prstGeom>
          <a:noFill/>
        </p:spPr>
        <p:txBody>
          <a:bodyPr wrap="square">
            <a:spAutoFit/>
          </a:bodyPr>
          <a:lstStyle/>
          <a:p>
            <a:pPr marL="0" marR="0" algn="ctr"/>
            <a:r>
              <a:rPr lang="en-US" sz="1800" b="1" dirty="0">
                <a:effectLst/>
                <a:latin typeface="Times New Roman" panose="02020603050405020304" pitchFamily="18" charset="0"/>
                <a:ea typeface="Times New Roman" panose="02020603050405020304" pitchFamily="18" charset="0"/>
              </a:rPr>
              <a:t>Unsupervised Learning</a:t>
            </a:r>
            <a:endParaRPr lang="en-US" sz="18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8A91B7FE-27C0-86B4-1577-8A3BF8B0CC60}"/>
              </a:ext>
            </a:extLst>
          </p:cNvPr>
          <p:cNvSpPr txBox="1"/>
          <p:nvPr/>
        </p:nvSpPr>
        <p:spPr>
          <a:xfrm>
            <a:off x="1223197" y="1980110"/>
            <a:ext cx="9745605" cy="2554545"/>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Methods Used:</a:t>
            </a:r>
            <a:endParaRPr lang="en-US" sz="16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K-Means Clustering</a:t>
            </a:r>
            <a:r>
              <a:rPr lang="en-US" sz="1600" dirty="0">
                <a:latin typeface="Times New Roman" panose="02020603050405020304" pitchFamily="18" charset="0"/>
                <a:cs typeface="Times New Roman" panose="02020603050405020304" pitchFamily="18" charset="0"/>
              </a:rPr>
              <a:t> (with Elbow Method for optimal K selection)</a:t>
            </a:r>
          </a:p>
          <a:p>
            <a:pPr marL="285750" lvl="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Agglomerative Clustering</a:t>
            </a:r>
            <a:r>
              <a:rPr lang="en-US" sz="1600" dirty="0">
                <a:latin typeface="Times New Roman" panose="02020603050405020304" pitchFamily="18" charset="0"/>
                <a:cs typeface="Times New Roman" panose="02020603050405020304" pitchFamily="18" charset="0"/>
              </a:rPr>
              <a:t> (Hierarchical approach)</a:t>
            </a:r>
          </a:p>
          <a:p>
            <a:pPr marL="285750" lvl="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BIRCH Clustering</a:t>
            </a:r>
            <a:r>
              <a:rPr lang="en-US" sz="1600" dirty="0">
                <a:latin typeface="Times New Roman" panose="02020603050405020304" pitchFamily="18" charset="0"/>
                <a:cs typeface="Times New Roman" panose="02020603050405020304" pitchFamily="18" charset="0"/>
              </a:rPr>
              <a:t> (Balanced Iterative Reducing and Clustering using Hierarchies)</a:t>
            </a:r>
          </a:p>
          <a:p>
            <a:pPr marL="285750" lvl="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Additionally, </a:t>
            </a:r>
            <a:r>
              <a:rPr lang="en-US" sz="1600" b="1" dirty="0">
                <a:latin typeface="Times New Roman" panose="02020603050405020304" pitchFamily="18" charset="0"/>
                <a:cs typeface="Times New Roman" panose="02020603050405020304" pitchFamily="18" charset="0"/>
              </a:rPr>
              <a:t>Principal Component Analysis (PCA)</a:t>
            </a:r>
            <a:r>
              <a:rPr lang="en-US" sz="1600" dirty="0">
                <a:latin typeface="Times New Roman" panose="02020603050405020304" pitchFamily="18" charset="0"/>
                <a:cs typeface="Times New Roman" panose="02020603050405020304" pitchFamily="18" charset="0"/>
              </a:rPr>
              <a:t> is used to </a:t>
            </a:r>
            <a:r>
              <a:rPr lang="en-US" sz="1600" b="1" dirty="0">
                <a:latin typeface="Times New Roman" panose="02020603050405020304" pitchFamily="18" charset="0"/>
                <a:cs typeface="Times New Roman" panose="02020603050405020304" pitchFamily="18" charset="0"/>
              </a:rPr>
              <a:t>reduce dimensionality</a:t>
            </a:r>
            <a:r>
              <a:rPr lang="en-US" sz="1600" dirty="0">
                <a:latin typeface="Times New Roman" panose="02020603050405020304" pitchFamily="18" charset="0"/>
                <a:cs typeface="Times New Roman" panose="02020603050405020304" pitchFamily="18" charset="0"/>
              </a:rPr>
              <a:t> before clustering.</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Metrics to evaluate:</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Silhouette Score</a:t>
            </a:r>
            <a:r>
              <a:rPr lang="en-US" sz="1600" dirty="0">
                <a:latin typeface="Times New Roman" panose="02020603050405020304" pitchFamily="18" charset="0"/>
                <a:cs typeface="Times New Roman" panose="02020603050405020304" pitchFamily="18" charset="0"/>
              </a:rPr>
              <a:t> (higher is better)</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Davies-Bouldin Index</a:t>
            </a:r>
            <a:r>
              <a:rPr lang="en-US" sz="1600" dirty="0">
                <a:latin typeface="Times New Roman" panose="02020603050405020304" pitchFamily="18" charset="0"/>
                <a:cs typeface="Times New Roman" panose="02020603050405020304" pitchFamily="18" charset="0"/>
              </a:rPr>
              <a:t> (lower is better)</a:t>
            </a:r>
          </a:p>
          <a:p>
            <a:pPr marL="285750" indent="-285750">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Calinski-Harabasz</a:t>
            </a:r>
            <a:r>
              <a:rPr lang="en-US" sz="1600" b="1" dirty="0">
                <a:latin typeface="Times New Roman" panose="02020603050405020304" pitchFamily="18" charset="0"/>
                <a:cs typeface="Times New Roman" panose="02020603050405020304" pitchFamily="18" charset="0"/>
              </a:rPr>
              <a:t> Index</a:t>
            </a:r>
            <a:r>
              <a:rPr lang="en-US" sz="1600" dirty="0">
                <a:latin typeface="Times New Roman" panose="02020603050405020304" pitchFamily="18" charset="0"/>
                <a:cs typeface="Times New Roman" panose="02020603050405020304" pitchFamily="18" charset="0"/>
              </a:rPr>
              <a:t> (higher is better)</a:t>
            </a:r>
          </a:p>
        </p:txBody>
      </p:sp>
    </p:spTree>
    <p:extLst>
      <p:ext uri="{BB962C8B-B14F-4D97-AF65-F5344CB8AC3E}">
        <p14:creationId xmlns:p14="http://schemas.microsoft.com/office/powerpoint/2010/main" val="302317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F1FCDC8-FF3D-8CAE-8F2A-C6D154607E23}"/>
              </a:ext>
            </a:extLst>
          </p:cNvPr>
          <p:cNvPicPr>
            <a:picLocks noChangeAspect="1"/>
          </p:cNvPicPr>
          <p:nvPr/>
        </p:nvPicPr>
        <p:blipFill>
          <a:blip r:embed="rId2"/>
          <a:stretch>
            <a:fillRect/>
          </a:stretch>
        </p:blipFill>
        <p:spPr>
          <a:xfrm>
            <a:off x="2209800" y="1142554"/>
            <a:ext cx="7772400" cy="3555123"/>
          </a:xfrm>
          <a:prstGeom prst="rect">
            <a:avLst/>
          </a:prstGeom>
        </p:spPr>
      </p:pic>
    </p:spTree>
    <p:extLst>
      <p:ext uri="{BB962C8B-B14F-4D97-AF65-F5344CB8AC3E}">
        <p14:creationId xmlns:p14="http://schemas.microsoft.com/office/powerpoint/2010/main" val="1494686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C001B8-4AD2-4706-9A17-804F687BBBB9}"/>
              </a:ext>
            </a:extLst>
          </p:cNvPr>
          <p:cNvSpPr txBox="1"/>
          <p:nvPr/>
        </p:nvSpPr>
        <p:spPr>
          <a:xfrm>
            <a:off x="5431949" y="189556"/>
            <a:ext cx="1269106" cy="369332"/>
          </a:xfrm>
          <a:prstGeom prst="rect">
            <a:avLst/>
          </a:prstGeom>
          <a:noFill/>
        </p:spPr>
        <p:txBody>
          <a:bodyPr wrap="square">
            <a:spAutoFit/>
          </a:bodyPr>
          <a:lstStyle/>
          <a:p>
            <a:pPr marL="0" marR="0"/>
            <a:r>
              <a:rPr lang="en-US" sz="1800" b="1" dirty="0">
                <a:effectLst/>
                <a:latin typeface="Times New Roman" panose="02020603050405020304" pitchFamily="18" charset="0"/>
                <a:ea typeface="Times New Roman" panose="02020603050405020304" pitchFamily="18" charset="0"/>
              </a:rPr>
              <a:t>Regression</a:t>
            </a:r>
            <a:endParaRPr lang="en-US"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38D19E60-D6BA-E25F-1A4C-8801A09F5C44}"/>
              </a:ext>
            </a:extLst>
          </p:cNvPr>
          <p:cNvSpPr txBox="1"/>
          <p:nvPr/>
        </p:nvSpPr>
        <p:spPr>
          <a:xfrm>
            <a:off x="1619783" y="5037244"/>
            <a:ext cx="9011430" cy="1220847"/>
          </a:xfrm>
          <a:prstGeom prst="rect">
            <a:avLst/>
          </a:prstGeom>
          <a:noFill/>
        </p:spPr>
        <p:txBody>
          <a:bodyPr wrap="square">
            <a:spAutoFit/>
          </a:bodyPr>
          <a:lstStyle/>
          <a:p>
            <a:pPr marL="0" marR="0" algn="just">
              <a:spcBef>
                <a:spcPts val="800"/>
              </a:spcBef>
              <a:spcAft>
                <a:spcPts val="4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p>
          <a:p>
            <a:r>
              <a:rPr lang="en-US" sz="1400" kern="0" dirty="0">
                <a:effectLst/>
                <a:latin typeface="Times New Roman" panose="02020603050405020304" pitchFamily="18" charset="0"/>
                <a:ea typeface="Times New Roman" panose="02020603050405020304" pitchFamily="18" charset="0"/>
              </a:rPr>
              <a:t>Based on your regression analysis for predicting volatility, the model performed exceptionally well on the training data, achieving an R-squared value of 1.0, indicating perfect fit. However, the testing results also reported an R-squared of 1.0, which may suggest overfitting rather than a truly generalized model. The application of Principal Component Analysis (PCA) resulted in a lower but still high performance, though with slightly negative cross-validation scores, implying some </a:t>
            </a:r>
            <a:endParaRPr lang="en-US" sz="1400" dirty="0">
              <a:effectLst/>
              <a:latin typeface="Times New Roman" panose="02020603050405020304" pitchFamily="18" charset="0"/>
              <a:ea typeface="Times New Roman" panose="02020603050405020304" pitchFamily="18" charset="0"/>
            </a:endParaRPr>
          </a:p>
        </p:txBody>
      </p:sp>
      <p:sp>
        <p:nvSpPr>
          <p:cNvPr id="11" name="TextBox 10">
            <a:extLst>
              <a:ext uri="{FF2B5EF4-FFF2-40B4-BE49-F238E27FC236}">
                <a16:creationId xmlns:a16="http://schemas.microsoft.com/office/drawing/2014/main" id="{04295D2F-654B-0B83-95AE-E7964DD3B29E}"/>
              </a:ext>
            </a:extLst>
          </p:cNvPr>
          <p:cNvSpPr txBox="1"/>
          <p:nvPr/>
        </p:nvSpPr>
        <p:spPr>
          <a:xfrm>
            <a:off x="1619783" y="444385"/>
            <a:ext cx="8952433" cy="789960"/>
          </a:xfrm>
          <a:prstGeom prst="rect">
            <a:avLst/>
          </a:prstGeom>
          <a:noFill/>
        </p:spPr>
        <p:txBody>
          <a:bodyPr wrap="square">
            <a:spAutoFit/>
          </a:bodyPr>
          <a:lstStyle/>
          <a:p>
            <a:pPr marL="0" marR="0">
              <a:spcBef>
                <a:spcPts val="800"/>
              </a:spcBef>
              <a:spcAft>
                <a:spcPts val="4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Objective:</a:t>
            </a:r>
          </a:p>
          <a:p>
            <a:pPr marL="0" marR="0" algn="l"/>
            <a:r>
              <a:rPr lang="en-US" sz="1400" dirty="0">
                <a:effectLst/>
                <a:latin typeface="Times New Roman" panose="02020603050405020304" pitchFamily="18" charset="0"/>
                <a:ea typeface="Times New Roman" panose="02020603050405020304" pitchFamily="18" charset="0"/>
              </a:rPr>
              <a:t>The primary goal is to </a:t>
            </a:r>
            <a:r>
              <a:rPr lang="en-US" sz="1400" b="1" dirty="0">
                <a:effectLst/>
                <a:latin typeface="Times New Roman" panose="02020603050405020304" pitchFamily="18" charset="0"/>
                <a:ea typeface="Times New Roman" panose="02020603050405020304" pitchFamily="18" charset="0"/>
              </a:rPr>
              <a:t>forecast future volatility</a:t>
            </a:r>
            <a:r>
              <a:rPr lang="en-US" sz="1400" dirty="0">
                <a:effectLst/>
                <a:latin typeface="Times New Roman" panose="02020603050405020304" pitchFamily="18" charset="0"/>
                <a:ea typeface="Times New Roman" panose="02020603050405020304" pitchFamily="18" charset="0"/>
              </a:rPr>
              <a:t> using historical financial data. The regression models aim to predict market fluctuations based on various financial indicators.</a:t>
            </a:r>
          </a:p>
        </p:txBody>
      </p:sp>
      <p:sp>
        <p:nvSpPr>
          <p:cNvPr id="13" name="TextBox 12">
            <a:extLst>
              <a:ext uri="{FF2B5EF4-FFF2-40B4-BE49-F238E27FC236}">
                <a16:creationId xmlns:a16="http://schemas.microsoft.com/office/drawing/2014/main" id="{EBEB20CD-A315-411C-F37F-78C48EB12D5E}"/>
              </a:ext>
            </a:extLst>
          </p:cNvPr>
          <p:cNvSpPr txBox="1"/>
          <p:nvPr/>
        </p:nvSpPr>
        <p:spPr>
          <a:xfrm>
            <a:off x="1649877" y="1448153"/>
            <a:ext cx="8952433" cy="3375283"/>
          </a:xfrm>
          <a:prstGeom prst="rect">
            <a:avLst/>
          </a:prstGeom>
          <a:noFill/>
        </p:spPr>
        <p:txBody>
          <a:bodyPr wrap="square">
            <a:spAutoFit/>
          </a:bodyPr>
          <a:lstStyle/>
          <a:p>
            <a:pPr marL="0" marR="0" algn="l">
              <a:spcBef>
                <a:spcPts val="800"/>
              </a:spcBef>
              <a:spcAft>
                <a:spcPts val="4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Methods Used:</a:t>
            </a:r>
          </a:p>
          <a:p>
            <a:pPr marL="342900" marR="0" lvl="0" indent="-342900">
              <a:buSzPts val="1000"/>
              <a:buFont typeface="Symbol"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Linear Regression</a:t>
            </a:r>
            <a:endParaRPr lang="en-US" sz="1400" dirty="0">
              <a:effectLst/>
              <a:latin typeface="Times New Roman" panose="02020603050405020304" pitchFamily="18" charset="0"/>
              <a:ea typeface="Times New Roman" panose="02020603050405020304" pitchFamily="18" charset="0"/>
            </a:endParaRPr>
          </a:p>
          <a:p>
            <a:pPr marL="342900" marR="0" lvl="0" indent="-342900">
              <a:buSzPts val="1000"/>
              <a:buFont typeface="Symbol"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Ridge Regression</a:t>
            </a:r>
            <a:r>
              <a:rPr lang="en-US" sz="1400" dirty="0">
                <a:effectLst/>
                <a:latin typeface="Times New Roman" panose="02020603050405020304" pitchFamily="18" charset="0"/>
                <a:ea typeface="Times New Roman" panose="02020603050405020304" pitchFamily="18" charset="0"/>
              </a:rPr>
              <a:t> </a:t>
            </a:r>
          </a:p>
          <a:p>
            <a:pPr marL="342900" marR="0" lvl="0" indent="-342900">
              <a:buSzPts val="1000"/>
              <a:buFont typeface="Symbol"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Lasso Regression</a:t>
            </a:r>
            <a:endParaRPr lang="en-US" sz="1400" dirty="0">
              <a:effectLst/>
              <a:latin typeface="Times New Roman" panose="02020603050405020304" pitchFamily="18" charset="0"/>
              <a:ea typeface="Times New Roman" panose="02020603050405020304" pitchFamily="18" charset="0"/>
            </a:endParaRPr>
          </a:p>
          <a:p>
            <a:pPr marL="0" marR="0" algn="l"/>
            <a:r>
              <a:rPr lang="en-US" sz="1400" b="1" dirty="0">
                <a:effectLst/>
                <a:latin typeface="Times New Roman" panose="02020603050405020304" pitchFamily="18" charset="0"/>
                <a:ea typeface="Times New Roman" panose="02020603050405020304" pitchFamily="18" charset="0"/>
              </a:rPr>
              <a:t>Additionally:</a:t>
            </a:r>
            <a:endParaRPr lang="en-US" sz="1400" dirty="0">
              <a:effectLst/>
              <a:latin typeface="Times New Roman" panose="02020603050405020304" pitchFamily="18" charset="0"/>
              <a:ea typeface="Times New Roman" panose="02020603050405020304" pitchFamily="18" charset="0"/>
            </a:endParaRPr>
          </a:p>
          <a:p>
            <a:pPr marL="342900" marR="0" lvl="0" indent="-342900" algn="l">
              <a:buSzPts val="1000"/>
              <a:buFont typeface="Symbol"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Feature Engineering:</a:t>
            </a:r>
            <a:r>
              <a:rPr lang="en-US" sz="1400" dirty="0">
                <a:effectLst/>
                <a:latin typeface="Times New Roman" panose="02020603050405020304" pitchFamily="18" charset="0"/>
                <a:ea typeface="Times New Roman" panose="02020603050405020304" pitchFamily="18" charset="0"/>
              </a:rPr>
              <a:t> Features such as volatility, return, volume, moving averages (MA5, MA10), and other financial indicators are used.</a:t>
            </a:r>
          </a:p>
          <a:p>
            <a:pPr marL="342900" marR="0" lvl="0" indent="-342900" algn="l">
              <a:buSzPts val="1000"/>
              <a:buFont typeface="Symbol"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Data Preprocessing: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StandardScaler</a:t>
            </a:r>
            <a:r>
              <a:rPr lang="en-US" sz="1400" dirty="0">
                <a:effectLst/>
                <a:latin typeface="Times New Roman" panose="02020603050405020304" pitchFamily="18" charset="0"/>
                <a:ea typeface="Times New Roman" panose="02020603050405020304" pitchFamily="18" charset="0"/>
              </a:rPr>
              <a:t> and </a:t>
            </a:r>
            <a:r>
              <a:rPr lang="en-US" sz="1400" dirty="0" err="1">
                <a:effectLst/>
                <a:latin typeface="Times New Roman" panose="02020603050405020304" pitchFamily="18" charset="0"/>
                <a:ea typeface="Times New Roman" panose="02020603050405020304" pitchFamily="18" charset="0"/>
              </a:rPr>
              <a:t>MinMaxScaler</a:t>
            </a:r>
            <a:r>
              <a:rPr lang="en-US" sz="1400" dirty="0">
                <a:effectLst/>
                <a:latin typeface="Times New Roman" panose="02020603050405020304" pitchFamily="18" charset="0"/>
                <a:ea typeface="Times New Roman" panose="02020603050405020304" pitchFamily="18" charset="0"/>
              </a:rPr>
              <a:t> are applied for feature scaling.</a:t>
            </a:r>
          </a:p>
          <a:p>
            <a:pPr marL="342900" marR="0" lvl="0" indent="-342900" algn="l">
              <a:buSzPts val="1000"/>
              <a:buFont typeface="Symbol"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Principal Component Analysis (PCA):</a:t>
            </a:r>
            <a:r>
              <a:rPr lang="en-US" sz="1400" dirty="0">
                <a:effectLst/>
                <a:latin typeface="Times New Roman" panose="02020603050405020304" pitchFamily="18" charset="0"/>
                <a:ea typeface="Times New Roman" panose="02020603050405020304" pitchFamily="18" charset="0"/>
              </a:rPr>
              <a:t> Used to reduce dimensionality and analyze the impact on regression models.</a:t>
            </a:r>
          </a:p>
          <a:p>
            <a:pPr marL="342900" marR="0" lvl="0" indent="-342900" algn="l">
              <a:buSzPts val="1000"/>
              <a:buFont typeface="Symbol"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Cross-Validation:</a:t>
            </a:r>
            <a:r>
              <a:rPr lang="en-US" sz="1400" dirty="0">
                <a:effectLst/>
                <a:latin typeface="Times New Roman" panose="02020603050405020304" pitchFamily="18" charset="0"/>
                <a:ea typeface="Times New Roman" panose="02020603050405020304" pitchFamily="18" charset="0"/>
              </a:rPr>
              <a:t> Applied to assess model generalizability.</a:t>
            </a:r>
          </a:p>
          <a:p>
            <a:pPr marL="342900" marR="0" lvl="0" indent="-342900" algn="l">
              <a:buSzPts val="1000"/>
              <a:buFont typeface="Symbol"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Model Evaluation Metrics:</a:t>
            </a:r>
            <a:endParaRPr lang="en-US" sz="1400" dirty="0">
              <a:effectLst/>
              <a:latin typeface="Times New Roman" panose="02020603050405020304" pitchFamily="18" charset="0"/>
              <a:ea typeface="Times New Roman" panose="02020603050405020304" pitchFamily="18" charset="0"/>
            </a:endParaRPr>
          </a:p>
          <a:p>
            <a:pPr marL="742950" marR="0" lvl="1" indent="-285750" algn="l">
              <a:buSzPts val="1000"/>
              <a:buFont typeface="Courier New" panose="02070309020205020404" pitchFamily="49" charset="0"/>
              <a:buChar char="o"/>
              <a:tabLst>
                <a:tab pos="91440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Mean Squared Error (MSE)</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l">
              <a:buSzPts val="1000"/>
              <a:buFont typeface="Courier New" panose="02070309020205020404" pitchFamily="49" charset="0"/>
              <a:buChar char="o"/>
              <a:tabLst>
                <a:tab pos="91440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R-squared (R²)</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l">
              <a:buSzPts val="1000"/>
              <a:buFont typeface="Courier New" panose="02070309020205020404" pitchFamily="49" charset="0"/>
              <a:buChar char="o"/>
              <a:tabLst>
                <a:tab pos="91440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Adjusted R-squared</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lgn="l">
              <a:buSzPts val="1000"/>
              <a:buFont typeface="Courier New" panose="02070309020205020404" pitchFamily="49" charset="0"/>
              <a:buChar char="o"/>
              <a:tabLst>
                <a:tab pos="914400"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Cross-validation scores</a:t>
            </a:r>
            <a:endParaRPr lang="en-US"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4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heckerboard(across)">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heckerboard(across)">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checkerboard(across)">
                                      <p:cBhvr>
                                        <p:cTn id="22"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F47DA04-491A-E3CA-50F5-5CA3AD2D8444}"/>
              </a:ext>
            </a:extLst>
          </p:cNvPr>
          <p:cNvSpPr txBox="1"/>
          <p:nvPr/>
        </p:nvSpPr>
        <p:spPr>
          <a:xfrm>
            <a:off x="1584432" y="5090940"/>
            <a:ext cx="9151884" cy="1497846"/>
          </a:xfrm>
          <a:prstGeom prst="rect">
            <a:avLst/>
          </a:prstGeom>
          <a:noFill/>
        </p:spPr>
        <p:txBody>
          <a:bodyPr wrap="square">
            <a:spAutoFit/>
          </a:bodyPr>
          <a:lstStyle/>
          <a:p>
            <a:pPr marL="0" marR="0">
              <a:spcBef>
                <a:spcPts val="800"/>
              </a:spcBef>
              <a:spcAft>
                <a:spcPts val="4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marL="0" marR="0" algn="l"/>
            <a:r>
              <a:rPr lang="en-US" sz="1400" dirty="0">
                <a:effectLst/>
                <a:latin typeface="Times New Roman" panose="02020603050405020304" pitchFamily="18" charset="0"/>
                <a:ea typeface="Times New Roman" panose="02020603050405020304" pitchFamily="18" charset="0"/>
              </a:rPr>
              <a:t>The classification models performed with varying accuracy levels. </a:t>
            </a:r>
          </a:p>
          <a:p>
            <a:pPr marL="0" marR="0" algn="l"/>
            <a:r>
              <a:rPr lang="en-US" sz="1400" dirty="0">
                <a:effectLst/>
                <a:latin typeface="Times New Roman" panose="02020603050405020304" pitchFamily="18" charset="0"/>
                <a:ea typeface="Times New Roman" panose="02020603050405020304" pitchFamily="18" charset="0"/>
              </a:rPr>
              <a:t>Logistic Regression and SVC showed lower accuracy (37%), while tree-based models like Decision Tree, Random Forest, and Gradient Boosting achieved nearly perfect accuracy (99.98%). </a:t>
            </a:r>
          </a:p>
          <a:p>
            <a:pPr marL="0" marR="0" algn="l"/>
            <a:r>
              <a:rPr lang="en-US" sz="1400" dirty="0">
                <a:effectLst/>
                <a:latin typeface="Times New Roman" panose="02020603050405020304" pitchFamily="18" charset="0"/>
                <a:ea typeface="Times New Roman" panose="02020603050405020304" pitchFamily="18" charset="0"/>
              </a:rPr>
              <a:t>Other methods like Bagging and AdaBoost also performed exceptionally well. The results indicate that tree-based and ensemble models are highly effective for this classification task, whereas linear models may not be suitable</a:t>
            </a:r>
            <a:r>
              <a:rPr lang="en-US" sz="1800" dirty="0">
                <a:effectLst/>
                <a:latin typeface="Times New Roman" panose="02020603050405020304" pitchFamily="18" charset="0"/>
                <a:ea typeface="Times New Roman" panose="02020603050405020304" pitchFamily="18" charset="0"/>
              </a:rPr>
              <a:t>.</a:t>
            </a:r>
          </a:p>
        </p:txBody>
      </p:sp>
      <p:sp>
        <p:nvSpPr>
          <p:cNvPr id="7" name="TextBox 6">
            <a:extLst>
              <a:ext uri="{FF2B5EF4-FFF2-40B4-BE49-F238E27FC236}">
                <a16:creationId xmlns:a16="http://schemas.microsoft.com/office/drawing/2014/main" id="{DDD08860-D5B4-8373-22DC-D7F8EA950223}"/>
              </a:ext>
            </a:extLst>
          </p:cNvPr>
          <p:cNvSpPr txBox="1"/>
          <p:nvPr/>
        </p:nvSpPr>
        <p:spPr>
          <a:xfrm>
            <a:off x="4882383" y="203756"/>
            <a:ext cx="2619046" cy="369332"/>
          </a:xfrm>
          <a:prstGeom prst="rect">
            <a:avLst/>
          </a:prstGeom>
          <a:noFill/>
        </p:spPr>
        <p:txBody>
          <a:bodyPr wrap="square">
            <a:spAutoFit/>
          </a:bodyPr>
          <a:lstStyle/>
          <a:p>
            <a:pPr marL="0" marR="0" algn="just"/>
            <a:r>
              <a:rPr lang="en-US" sz="1800" b="1" dirty="0">
                <a:effectLst/>
                <a:latin typeface="Times New Roman" panose="02020603050405020304" pitchFamily="18" charset="0"/>
                <a:ea typeface="Times New Roman" panose="02020603050405020304" pitchFamily="18" charset="0"/>
              </a:rPr>
              <a:t>Classification Analysis</a:t>
            </a:r>
            <a:endParaRPr lang="en-US"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5E13F1D7-CCC9-68C7-9F23-81DEAAACF0A9}"/>
              </a:ext>
            </a:extLst>
          </p:cNvPr>
          <p:cNvSpPr txBox="1"/>
          <p:nvPr/>
        </p:nvSpPr>
        <p:spPr>
          <a:xfrm>
            <a:off x="1615964" y="670696"/>
            <a:ext cx="9088820" cy="738664"/>
          </a:xfrm>
          <a:prstGeom prst="rect">
            <a:avLst/>
          </a:prstGeom>
          <a:noFill/>
        </p:spPr>
        <p:txBody>
          <a:bodyPr wrap="square">
            <a:spAutoFit/>
          </a:bodyPr>
          <a:lstStyle/>
          <a:p>
            <a:pPr marL="0" marR="0" algn="just"/>
            <a:r>
              <a:rPr lang="en-US" sz="1400" b="1" dirty="0">
                <a:effectLst/>
                <a:latin typeface="Times New Roman" panose="02020603050405020304" pitchFamily="18" charset="0"/>
                <a:ea typeface="Times New Roman" panose="02020603050405020304" pitchFamily="18" charset="0"/>
              </a:rPr>
              <a:t>Objective</a:t>
            </a:r>
            <a:r>
              <a:rPr lang="en-US" sz="1400" dirty="0">
                <a:effectLst/>
                <a:latin typeface="Times New Roman" panose="02020603050405020304" pitchFamily="18" charset="0"/>
                <a:ea typeface="Times New Roman" panose="02020603050405020304" pitchFamily="18" charset="0"/>
              </a:rPr>
              <a:t>: </a:t>
            </a:r>
          </a:p>
          <a:p>
            <a:pPr marL="0" marR="0" algn="just"/>
            <a:r>
              <a:rPr lang="en-US" sz="1400" dirty="0">
                <a:effectLst/>
                <a:latin typeface="Times New Roman" panose="02020603050405020304" pitchFamily="18" charset="0"/>
                <a:ea typeface="Times New Roman" panose="02020603050405020304" pitchFamily="18" charset="0"/>
              </a:rPr>
              <a:t>The goal is to classify volatility into distinct categories (high, medium, low). This classification aims to facilitate better decision-making in financial markets by applying machine learning techniques to predict market fluctuations.</a:t>
            </a:r>
          </a:p>
        </p:txBody>
      </p:sp>
      <p:sp>
        <p:nvSpPr>
          <p:cNvPr id="11" name="TextBox 10">
            <a:extLst>
              <a:ext uri="{FF2B5EF4-FFF2-40B4-BE49-F238E27FC236}">
                <a16:creationId xmlns:a16="http://schemas.microsoft.com/office/drawing/2014/main" id="{CF157117-41ED-1300-B8FF-8005AB5720A4}"/>
              </a:ext>
            </a:extLst>
          </p:cNvPr>
          <p:cNvSpPr txBox="1"/>
          <p:nvPr/>
        </p:nvSpPr>
        <p:spPr>
          <a:xfrm>
            <a:off x="1615964" y="1647791"/>
            <a:ext cx="9088822" cy="3323987"/>
          </a:xfrm>
          <a:prstGeom prst="rect">
            <a:avLst/>
          </a:prstGeom>
          <a:noFill/>
        </p:spPr>
        <p:txBody>
          <a:bodyPr wrap="square">
            <a:spAutoFit/>
          </a:bodyPr>
          <a:lstStyle/>
          <a:p>
            <a:pPr marL="0" marR="0" algn="just"/>
            <a:r>
              <a:rPr lang="en-US" sz="1400" b="1" dirty="0">
                <a:effectLst/>
                <a:latin typeface="Times New Roman" panose="02020603050405020304" pitchFamily="18" charset="0"/>
                <a:ea typeface="Times New Roman" panose="02020603050405020304" pitchFamily="18" charset="0"/>
              </a:rPr>
              <a:t>Methods Used:</a:t>
            </a:r>
            <a:endParaRPr lang="en-US" sz="1400" dirty="0">
              <a:effectLst/>
              <a:latin typeface="Times New Roman" panose="02020603050405020304" pitchFamily="18" charset="0"/>
              <a:ea typeface="Times New Roman" panose="02020603050405020304" pitchFamily="18" charset="0"/>
            </a:endParaRPr>
          </a:p>
          <a:p>
            <a:pPr marL="342900" marR="0" lvl="0" indent="-342900" algn="just">
              <a:buSzPts val="1000"/>
              <a:buFont typeface="Symbol"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Machine Learning Models:</a:t>
            </a:r>
            <a:r>
              <a:rPr lang="en-US" sz="1400" dirty="0">
                <a:effectLst/>
                <a:latin typeface="Times New Roman" panose="02020603050405020304" pitchFamily="18" charset="0"/>
                <a:ea typeface="Times New Roman" panose="02020603050405020304" pitchFamily="18" charset="0"/>
              </a:rPr>
              <a:t> Some classifiers are tested, including:</a:t>
            </a:r>
          </a:p>
          <a:p>
            <a:pPr marL="742950" marR="0" lvl="1" indent="-285750" algn="jus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Logistic Regression</a:t>
            </a:r>
          </a:p>
          <a:p>
            <a:pPr marL="742950" marR="0" lvl="1" indent="-285750" algn="jus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Random Forest</a:t>
            </a:r>
          </a:p>
          <a:p>
            <a:pPr marL="742950" marR="0" lvl="1" indent="-285750" algn="jus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Support Vector Machine (SVM)</a:t>
            </a:r>
          </a:p>
          <a:p>
            <a:pPr marL="742950" marR="0" lvl="1" indent="-285750" algn="jus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Decision Tree</a:t>
            </a:r>
          </a:p>
          <a:p>
            <a:pPr marL="742950" marR="0" lvl="1" indent="-285750" algn="jus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Gradient Boosting</a:t>
            </a:r>
          </a:p>
          <a:p>
            <a:pPr marL="742950" marR="0" lvl="1" indent="-285750" algn="jus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K-Nearest Neighbors (KNN)</a:t>
            </a:r>
          </a:p>
          <a:p>
            <a:pPr marL="742950" marR="0" lvl="1" indent="-285750" algn="jus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AdaBoost, Bagging, and Extra Trees classifiers</a:t>
            </a:r>
          </a:p>
          <a:p>
            <a:pPr marL="342900" marR="0" lvl="0" indent="-342900" algn="just">
              <a:buSzPts val="1000"/>
              <a:buFont typeface="Symbol"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Model Evaluation:</a:t>
            </a:r>
            <a:r>
              <a:rPr lang="en-US" sz="1400" dirty="0">
                <a:effectLst/>
                <a:latin typeface="Times New Roman" panose="02020603050405020304" pitchFamily="18" charset="0"/>
                <a:ea typeface="Times New Roman" panose="02020603050405020304" pitchFamily="18" charset="0"/>
              </a:rPr>
              <a:t> Performance assessment using metrics such as:</a:t>
            </a:r>
          </a:p>
          <a:p>
            <a:pPr marL="742950" marR="0" lvl="1" indent="-285750" algn="jus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Accuracy Score</a:t>
            </a:r>
          </a:p>
          <a:p>
            <a:pPr marL="742950" marR="0" lvl="1" indent="-285750" algn="jus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Classification Report (Precision, Recall, F1-score)</a:t>
            </a:r>
          </a:p>
          <a:p>
            <a:pPr marL="742950" marR="0" lvl="1" indent="-285750" algn="jus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Confusion Matrix</a:t>
            </a:r>
          </a:p>
          <a:p>
            <a:pPr marL="742950" marR="0" lvl="1" indent="-285750" algn="jus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ROC-AUC Score</a:t>
            </a:r>
          </a:p>
          <a:p>
            <a:pPr marL="742950" marR="0" lvl="1" indent="-285750" algn="just">
              <a:buSzPts val="1000"/>
              <a:buFont typeface="Courier New" panose="02070309020205020404" pitchFamily="49" charset="0"/>
              <a:buChar char="o"/>
              <a:tabLst>
                <a:tab pos="914400" algn="l"/>
              </a:tabLst>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Balanced Accuracy Score</a:t>
            </a:r>
          </a:p>
        </p:txBody>
      </p:sp>
    </p:spTree>
    <p:extLst>
      <p:ext uri="{BB962C8B-B14F-4D97-AF65-F5344CB8AC3E}">
        <p14:creationId xmlns:p14="http://schemas.microsoft.com/office/powerpoint/2010/main" val="3281509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heckerboard(across)">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F69288-B107-44DF-5E7F-C472ED42D8C8}"/>
              </a:ext>
            </a:extLst>
          </p:cNvPr>
          <p:cNvSpPr txBox="1"/>
          <p:nvPr/>
        </p:nvSpPr>
        <p:spPr>
          <a:xfrm>
            <a:off x="1558814" y="3475044"/>
            <a:ext cx="8704536" cy="1005403"/>
          </a:xfrm>
          <a:prstGeom prst="rect">
            <a:avLst/>
          </a:prstGeom>
          <a:noFill/>
        </p:spPr>
        <p:txBody>
          <a:bodyPr wrap="square">
            <a:spAutoFit/>
          </a:bodyPr>
          <a:lstStyle/>
          <a:p>
            <a:pPr marL="0" marR="0" algn="just">
              <a:spcBef>
                <a:spcPts val="800"/>
              </a:spcBef>
              <a:spcAft>
                <a:spcPts val="4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marL="0" marR="0" algn="just"/>
            <a:r>
              <a:rPr lang="en-US" sz="1400" dirty="0">
                <a:effectLst/>
                <a:latin typeface="Times New Roman" panose="02020603050405020304" pitchFamily="18" charset="0"/>
                <a:ea typeface="Times New Roman" panose="02020603050405020304" pitchFamily="18" charset="0"/>
              </a:rPr>
              <a:t>The analysis explores cryptocurrency price forecasting and volatility estimation using time series techniques. By leveraging Prophet, the study provides insights into future price movements while evaluating prediction accuracy with MAE and MSE. The results can help in identifying high-volatility assets and improving trading strategies.</a:t>
            </a:r>
          </a:p>
        </p:txBody>
      </p:sp>
      <p:sp>
        <p:nvSpPr>
          <p:cNvPr id="7" name="TextBox 6">
            <a:extLst>
              <a:ext uri="{FF2B5EF4-FFF2-40B4-BE49-F238E27FC236}">
                <a16:creationId xmlns:a16="http://schemas.microsoft.com/office/drawing/2014/main" id="{D352A6C7-FE50-AE2A-354F-40EBA599F8B5}"/>
              </a:ext>
            </a:extLst>
          </p:cNvPr>
          <p:cNvSpPr txBox="1"/>
          <p:nvPr/>
        </p:nvSpPr>
        <p:spPr>
          <a:xfrm>
            <a:off x="1558814" y="811393"/>
            <a:ext cx="8704536" cy="800219"/>
          </a:xfrm>
          <a:prstGeom prst="rect">
            <a:avLst/>
          </a:prstGeom>
          <a:noFill/>
        </p:spPr>
        <p:txBody>
          <a:bodyPr wrap="square">
            <a:spAutoFit/>
          </a:bodyPr>
          <a:lstStyle/>
          <a:p>
            <a:pPr algn="just"/>
            <a:r>
              <a:rPr lang="en-US" sz="1400" b="1" dirty="0">
                <a:effectLst/>
                <a:latin typeface="Times New Roman" panose="02020603050405020304" pitchFamily="18" charset="0"/>
                <a:ea typeface="Times New Roman" panose="02020603050405020304" pitchFamily="18" charset="0"/>
              </a:rPr>
              <a:t>Objective: </a:t>
            </a:r>
            <a:r>
              <a:rPr lang="en-US" sz="1400" b="0" dirty="0">
                <a:effectLst/>
                <a:latin typeface="Times New Roman" panose="02020603050405020304" pitchFamily="18" charset="0"/>
                <a:ea typeface="Times New Roman" panose="02020603050405020304" pitchFamily="18" charset="0"/>
                <a:cs typeface="Times New Roman" panose="02020603050405020304" pitchFamily="18" charset="0"/>
              </a:rPr>
              <a:t>Forecast cryptocurrency volatility and price movements</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 using time series models. The analysis aims to assess market trends and provide future price predictions based on historical data.</a:t>
            </a:r>
          </a:p>
          <a:p>
            <a:pPr marL="0" marR="0" algn="just"/>
            <a:endParaRPr lang="en-US" sz="1800" dirty="0">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8C58CA79-FAA7-46E6-2DA3-66AA276580B6}"/>
              </a:ext>
            </a:extLst>
          </p:cNvPr>
          <p:cNvSpPr txBox="1"/>
          <p:nvPr/>
        </p:nvSpPr>
        <p:spPr>
          <a:xfrm>
            <a:off x="1558814" y="1611612"/>
            <a:ext cx="8704536" cy="1651734"/>
          </a:xfrm>
          <a:prstGeom prst="rect">
            <a:avLst/>
          </a:prstGeom>
          <a:noFill/>
        </p:spPr>
        <p:txBody>
          <a:bodyPr wrap="square">
            <a:spAutoFit/>
          </a:bodyPr>
          <a:lstStyle/>
          <a:p>
            <a:pPr marL="0" marR="0">
              <a:spcBef>
                <a:spcPts val="800"/>
              </a:spcBef>
              <a:spcAft>
                <a:spcPts val="40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Methods Used:</a:t>
            </a:r>
          </a:p>
          <a:p>
            <a:pPr marL="342900" marR="0" lvl="0" indent="-342900">
              <a:buSzPts val="1000"/>
              <a:buFont typeface="Symbol"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ARIMA &amp; GARCH Models</a:t>
            </a:r>
            <a:r>
              <a:rPr lang="en-US" sz="1400" dirty="0">
                <a:effectLst/>
                <a:latin typeface="Times New Roman" panose="02020603050405020304" pitchFamily="18" charset="0"/>
                <a:ea typeface="Times New Roman" panose="02020603050405020304" pitchFamily="18" charset="0"/>
              </a:rPr>
              <a:t> – Traditional statistical models used for time series forecasting and volatility analysis.</a:t>
            </a:r>
          </a:p>
          <a:p>
            <a:pPr marL="342900" marR="0" lvl="0" indent="-342900">
              <a:buSzPts val="1000"/>
              <a:buFont typeface="Symbol"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LSTM (Long Short-Term Memory Networks)</a:t>
            </a:r>
            <a:r>
              <a:rPr lang="en-US" sz="1400" dirty="0">
                <a:effectLst/>
                <a:latin typeface="Times New Roman" panose="02020603050405020304" pitchFamily="18" charset="0"/>
                <a:ea typeface="Times New Roman" panose="02020603050405020304" pitchFamily="18" charset="0"/>
              </a:rPr>
              <a:t> – A deep learning model designed for sequential data and time series prediction.</a:t>
            </a:r>
          </a:p>
          <a:p>
            <a:pPr marL="342900" marR="0" lvl="0" indent="-342900">
              <a:buSzPts val="1000"/>
              <a:buFont typeface="Symbol"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Feature Engineering:</a:t>
            </a:r>
            <a:r>
              <a:rPr lang="en-US" sz="1400" dirty="0">
                <a:effectLst/>
                <a:latin typeface="Times New Roman" panose="02020603050405020304" pitchFamily="18" charset="0"/>
                <a:ea typeface="Times New Roman" panose="02020603050405020304" pitchFamily="18" charset="0"/>
              </a:rPr>
              <a:t> Includes analysis of standard deviation to determine volatility patterns.</a:t>
            </a:r>
          </a:p>
          <a:p>
            <a:pPr marL="342900" marR="0" lvl="0" indent="-342900">
              <a:buSzPts val="1000"/>
              <a:buFont typeface="Symbol" pitchFamily="2" charset="2"/>
              <a:buChar char=""/>
              <a:tabLst>
                <a:tab pos="457200" algn="l"/>
              </a:tabLst>
            </a:pPr>
            <a:r>
              <a:rPr lang="en-US" sz="1400" b="1" dirty="0">
                <a:effectLst/>
                <a:latin typeface="Times New Roman" panose="02020603050405020304" pitchFamily="18" charset="0"/>
                <a:ea typeface="Times New Roman" panose="02020603050405020304" pitchFamily="18" charset="0"/>
              </a:rPr>
              <a:t>Evaluation Metrics:</a:t>
            </a:r>
            <a:r>
              <a:rPr lang="en-US" sz="1400" dirty="0">
                <a:effectLst/>
                <a:latin typeface="Times New Roman" panose="02020603050405020304" pitchFamily="18" charset="0"/>
                <a:ea typeface="Times New Roman" panose="02020603050405020304" pitchFamily="18" charset="0"/>
              </a:rPr>
              <a:t> Includes Mean Absolute Error (MAE) and other forecasting performance measures.</a:t>
            </a:r>
          </a:p>
        </p:txBody>
      </p:sp>
      <p:sp>
        <p:nvSpPr>
          <p:cNvPr id="11" name="TextBox 10">
            <a:extLst>
              <a:ext uri="{FF2B5EF4-FFF2-40B4-BE49-F238E27FC236}">
                <a16:creationId xmlns:a16="http://schemas.microsoft.com/office/drawing/2014/main" id="{21514548-1B78-E06B-BB84-BE52F8A93D9C}"/>
              </a:ext>
            </a:extLst>
          </p:cNvPr>
          <p:cNvSpPr txBox="1"/>
          <p:nvPr/>
        </p:nvSpPr>
        <p:spPr>
          <a:xfrm>
            <a:off x="5224296" y="226618"/>
            <a:ext cx="1373571" cy="369332"/>
          </a:xfrm>
          <a:prstGeom prst="rect">
            <a:avLst/>
          </a:prstGeom>
          <a:noFill/>
        </p:spPr>
        <p:txBody>
          <a:bodyPr wrap="square">
            <a:spAutoFit/>
          </a:bodyPr>
          <a:lstStyle/>
          <a:p>
            <a:pPr marL="0" marR="0" algn="just"/>
            <a:r>
              <a:rPr lang="en-US" sz="1800" b="1" dirty="0">
                <a:effectLst/>
                <a:latin typeface="Times New Roman" panose="02020603050405020304" pitchFamily="18" charset="0"/>
                <a:ea typeface="Times New Roman" panose="02020603050405020304" pitchFamily="18" charset="0"/>
              </a:rPr>
              <a:t>Time Series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5643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3201</TotalTime>
  <Words>886</Words>
  <Application>Microsoft Macintosh PowerPoint</Application>
  <PresentationFormat>Widescreen</PresentationFormat>
  <Paragraphs>90</Paragraphs>
  <Slides>13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Calibri</vt:lpstr>
      <vt:lpstr>Calibri Light</vt:lpstr>
      <vt:lpstr>Courier New</vt:lpstr>
      <vt:lpstr>Symbol</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Jean Stibel</dc:creator>
  <cp:lastModifiedBy>Jean Stibel</cp:lastModifiedBy>
  <cp:revision>10</cp:revision>
  <cp:lastPrinted>2025-01-07T23:24:32Z</cp:lastPrinted>
  <dcterms:created xsi:type="dcterms:W3CDTF">2025-01-03T00:36:48Z</dcterms:created>
  <dcterms:modified xsi:type="dcterms:W3CDTF">2025-03-11T01:54:11Z</dcterms:modified>
</cp:coreProperties>
</file>