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7" r:id="rId8"/>
    <p:sldId id="26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819665-D9F8-E9E7-9920-CFAA86B1E4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E361CF1-7E4F-52BE-8C07-7ACDE8516C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5B5B58-A4E5-EB18-BAC4-B8180D49E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18E45-3547-420B-B9A4-4FBF75A9BFBF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696F3C-CC57-93B2-1C59-95F8E7C25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A3F605-2170-B2F6-F60F-3C49689A3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F0E1-5868-4E30-A986-110277DFC8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683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FADC5-354D-0755-745D-4B5B7D725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3DDE94-C472-A67E-D3CF-D63ECEF04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0077EF-1481-2E81-0B7C-2FDBE649B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18E45-3547-420B-B9A4-4FBF75A9BFBF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FA77ED-4C41-94A9-5958-F0011BAA4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0FD95F-A66E-1F9F-BDC6-BCF83F746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F0E1-5868-4E30-A986-110277DFC8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732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25D755-E059-B058-CD15-E5C23CB686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255333-49A0-31AE-C3C0-EFB4D9FD6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6E6F06-8DAA-3CE2-16BD-505FAE74A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18E45-3547-420B-B9A4-4FBF75A9BFBF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0F1D11-3A66-392B-5D23-868E84D60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B15BF9-1385-8A1A-9CB3-7DDA4E8DD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F0E1-5868-4E30-A986-110277DFC8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489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5CDC1B-D6FF-B0DE-94A7-7D2056A3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6293F9-04A6-1DF5-7303-6E1656DA1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89E88E-221A-ECD9-33B5-005F68472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18E45-3547-420B-B9A4-4FBF75A9BFBF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4F9F77-CD61-B311-4FC8-5DF37070F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7D7AE2-05AC-71BC-E9A9-8F3B0B98D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F0E1-5868-4E30-A986-110277DFC8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802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C9E31C-6EC4-3B7B-2E3A-6C7882674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FBB14E-90CE-3593-066C-51845C039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20AB6F-1288-A9DC-4FF5-F34A19D12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18E45-3547-420B-B9A4-4FBF75A9BFBF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2220EC-21F4-DB57-9C8C-C94CC75D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2E3458-48A7-C997-1CFD-25589E7BA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F0E1-5868-4E30-A986-110277DFC8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780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0DB07-CAEA-E7C2-FD99-07795E2E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53E93D-0CA2-FF07-523D-42B2241552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56FF61-521B-BF44-512D-32EF23BE7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F3500C-DC35-125F-7ECA-C857364D6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18E45-3547-420B-B9A4-4FBF75A9BFBF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8580B1-B0AB-4587-5B47-5AEA5B809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D3252A-E514-C9A8-9AF5-C8DCCB7AD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F0E1-5868-4E30-A986-110277DFC8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311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C47C8C-FF02-9AE8-DC7D-A58596A25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C156CB-A04C-1849-559F-FCEFC4C62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9C972D-F24F-7EC9-4A87-5C2A224CE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B43FA70-DC74-9C80-BE8A-A7E8E75C01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6692F4E-5635-A01D-EBCE-9B49AEBF4F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EDC2C0-876F-026B-EF39-954CF30FE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18E45-3547-420B-B9A4-4FBF75A9BFBF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82A0938-A084-F8D9-783E-FE3946DD0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A011086-1026-234C-A43C-3AA1B0AA4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F0E1-5868-4E30-A986-110277DFC8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86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73B2A7-2100-C396-CFAC-BDFC30D19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744748D-27D3-009E-E188-0EE82BCE8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18E45-3547-420B-B9A4-4FBF75A9BFBF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ADDF0F-3723-9EE2-978C-F1CA0851F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0617F7-98AF-B727-095F-79CE7040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F0E1-5868-4E30-A986-110277DFC8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605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0693E6-05AD-4AAA-9B9F-8E0538A2F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18E45-3547-420B-B9A4-4FBF75A9BFBF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6FF2B89-B98A-CBEC-6D41-6FBD358DA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454A1A-02D9-1F5D-ED2D-8709CAC54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F0E1-5868-4E30-A986-110277DFC8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129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AA57AF-DB27-0E1D-73FC-9FA448779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7F0E63-3497-63F2-B1E7-5317BC436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B07263-FFF1-FF15-D3BA-D93B86113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E0B850-1035-2080-2E2E-E87B7A782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18E45-3547-420B-B9A4-4FBF75A9BFBF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1D625C-E846-D981-26E4-387D41138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393FC5-CF4E-9729-1CEB-11EB06D8F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F0E1-5868-4E30-A986-110277DFC8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188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9E4405-77D7-249D-6D0F-6417B2FB5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2A69A1D-9C55-3658-BACB-A869F5BA34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23E2B6-01AB-BCCA-47BC-F636DB485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4808A4-8970-9E94-8184-7E40F96FF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18E45-3547-420B-B9A4-4FBF75A9BFBF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857755-0591-858A-3441-487DBA9D5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D518B-F0FA-E261-58B4-5A111B827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F0E1-5868-4E30-A986-110277DFC8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136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A87B81F-DAB2-DAF9-FE0E-80DFE6902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0206E4-4C69-0D01-C72C-01FF20033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72B4D7-F52D-00F2-AA25-2DF944AA6D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18E45-3547-420B-B9A4-4FBF75A9BFBF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EF5720-A116-537C-FAB0-EC1D09F9C5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FB3637-1443-AC75-39D3-4F91EE7B1F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1F0E1-5868-4E30-A986-110277DFC8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257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eantirole01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jeantirole01@gmail.co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28C28CE-E240-392D-CA24-4F8D947D8507}"/>
              </a:ext>
            </a:extLst>
          </p:cNvPr>
          <p:cNvCxnSpPr/>
          <p:nvPr/>
        </p:nvCxnSpPr>
        <p:spPr>
          <a:xfrm>
            <a:off x="1175657" y="4220937"/>
            <a:ext cx="106421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E5AC01E-A740-B7D5-9B90-D30755CF588A}"/>
              </a:ext>
            </a:extLst>
          </p:cNvPr>
          <p:cNvSpPr txBox="1"/>
          <p:nvPr/>
        </p:nvSpPr>
        <p:spPr>
          <a:xfrm>
            <a:off x="1792061" y="3077935"/>
            <a:ext cx="870721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/>
              <a:t>(</a:t>
            </a:r>
            <a:r>
              <a:rPr lang="ko-KR" altLang="en-US" sz="3500"/>
              <a:t>문제</a:t>
            </a:r>
            <a:r>
              <a:rPr lang="en-US" altLang="ko-KR" sz="3500"/>
              <a:t>1) </a:t>
            </a:r>
            <a:r>
              <a:rPr lang="ko-KR" altLang="en-US" sz="3500"/>
              <a:t>위성영상을 활용한 정유탱크 탐지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2E4945-B60D-4285-99F4-AF7C2ECAD1DC}"/>
              </a:ext>
            </a:extLst>
          </p:cNvPr>
          <p:cNvSpPr txBox="1"/>
          <p:nvPr/>
        </p:nvSpPr>
        <p:spPr>
          <a:xfrm>
            <a:off x="8266340" y="4425043"/>
            <a:ext cx="36167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팀명 </a:t>
            </a:r>
            <a:r>
              <a:rPr lang="en-US" altLang="ko-KR"/>
              <a:t>: TelePix_Eric</a:t>
            </a:r>
          </a:p>
          <a:p>
            <a:r>
              <a:rPr lang="en-US" altLang="ko-KR"/>
              <a:t>email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>
                <a:hlinkClick r:id="rId2"/>
              </a:rPr>
              <a:t>jeantirole01@gmail.com</a:t>
            </a:r>
            <a:endParaRPr lang="en-US" altLang="ko-KR"/>
          </a:p>
          <a:p>
            <a:r>
              <a:rPr lang="en-US" altLang="ko-KR"/>
              <a:t>phone : 010-4286-1966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511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2664CAF7-FBC8-B6C2-4FF8-3FAE45BBDE73}"/>
              </a:ext>
            </a:extLst>
          </p:cNvPr>
          <p:cNvCxnSpPr>
            <a:cxnSpLocks/>
          </p:cNvCxnSpPr>
          <p:nvPr/>
        </p:nvCxnSpPr>
        <p:spPr>
          <a:xfrm>
            <a:off x="722539" y="661308"/>
            <a:ext cx="109034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E134D83-9509-BEBC-65E4-E12AB2B3BA33}"/>
              </a:ext>
            </a:extLst>
          </p:cNvPr>
          <p:cNvSpPr txBox="1"/>
          <p:nvPr/>
        </p:nvSpPr>
        <p:spPr>
          <a:xfrm>
            <a:off x="722539" y="212271"/>
            <a:ext cx="2420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Overview</a:t>
            </a:r>
            <a:endParaRPr lang="ko-KR" altLang="en-US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6F64BF-0DAE-9080-4062-D1277121C1AC}"/>
              </a:ext>
            </a:extLst>
          </p:cNvPr>
          <p:cNvSpPr txBox="1"/>
          <p:nvPr/>
        </p:nvSpPr>
        <p:spPr>
          <a:xfrm>
            <a:off x="767444" y="906235"/>
            <a:ext cx="39270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/>
              <a:t>크게 </a:t>
            </a:r>
            <a:r>
              <a:rPr lang="en-US" altLang="ko-KR"/>
              <a:t>3</a:t>
            </a:r>
            <a:r>
              <a:rPr lang="ko-KR" altLang="en-US"/>
              <a:t>개의 파이프라인으로 구성</a:t>
            </a:r>
            <a:endParaRPr lang="en-US" altLang="ko-KR"/>
          </a:p>
          <a:p>
            <a:pPr marL="285750" indent="-285750">
              <a:buFontTx/>
              <a:buChar char="-"/>
            </a:pPr>
            <a:r>
              <a:rPr lang="en-US" altLang="ko-KR"/>
              <a:t>1) pre-training </a:t>
            </a:r>
          </a:p>
          <a:p>
            <a:pPr marL="285750" indent="-285750">
              <a:buFontTx/>
              <a:buChar char="-"/>
            </a:pPr>
            <a:r>
              <a:rPr lang="en-US" altLang="ko-KR"/>
              <a:t>2) transfer-learning</a:t>
            </a:r>
          </a:p>
          <a:p>
            <a:pPr marL="285750" indent="-285750">
              <a:buFontTx/>
              <a:buChar char="-"/>
            </a:pPr>
            <a:r>
              <a:rPr lang="en-US" altLang="ko-KR"/>
              <a:t>3) fine-tunning </a:t>
            </a:r>
            <a:r>
              <a:rPr lang="ko-KR" altLang="en-US"/>
              <a:t>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0B27C53-41F3-CC6F-582A-7BC6FEF89D49}"/>
              </a:ext>
            </a:extLst>
          </p:cNvPr>
          <p:cNvSpPr/>
          <p:nvPr/>
        </p:nvSpPr>
        <p:spPr>
          <a:xfrm>
            <a:off x="5453743" y="947241"/>
            <a:ext cx="3184071" cy="115932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Pre-train</a:t>
            </a:r>
          </a:p>
          <a:p>
            <a:pPr algn="ctr"/>
            <a:r>
              <a:rPr lang="en-US" altLang="ko-KR"/>
              <a:t>(ImageNet)</a:t>
            </a:r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DD392EA-0054-1E90-CE1A-F6750E5124D8}"/>
              </a:ext>
            </a:extLst>
          </p:cNvPr>
          <p:cNvSpPr/>
          <p:nvPr/>
        </p:nvSpPr>
        <p:spPr>
          <a:xfrm>
            <a:off x="5453742" y="2805977"/>
            <a:ext cx="3184071" cy="115932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Transfer-learning</a:t>
            </a:r>
          </a:p>
          <a:p>
            <a:pPr algn="ctr"/>
            <a:r>
              <a:rPr lang="en-US" altLang="ko-KR"/>
              <a:t>(DOTA V1.5)</a:t>
            </a: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9D69DD7-855F-BB6E-293F-1BFD2E92CF7D}"/>
              </a:ext>
            </a:extLst>
          </p:cNvPr>
          <p:cNvSpPr/>
          <p:nvPr/>
        </p:nvSpPr>
        <p:spPr>
          <a:xfrm>
            <a:off x="5453741" y="4607563"/>
            <a:ext cx="3184071" cy="115932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Fine-Tunning</a:t>
            </a:r>
          </a:p>
          <a:p>
            <a:pPr algn="ctr"/>
            <a:r>
              <a:rPr lang="en-US" altLang="ko-KR"/>
              <a:t>(</a:t>
            </a:r>
            <a:r>
              <a:rPr lang="ko-KR" altLang="en-US"/>
              <a:t>대회 데이터셋</a:t>
            </a:r>
            <a:r>
              <a:rPr lang="en-US" altLang="ko-KR"/>
              <a:t>)</a:t>
            </a:r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B6C376A-463C-630E-8E1A-49B150F56E45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7045778" y="2106564"/>
            <a:ext cx="1" cy="69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B2FAC23-BDC9-A53A-EBE7-4C37B00E7A37}"/>
              </a:ext>
            </a:extLst>
          </p:cNvPr>
          <p:cNvCxnSpPr/>
          <p:nvPr/>
        </p:nvCxnSpPr>
        <p:spPr>
          <a:xfrm flipH="1">
            <a:off x="7045776" y="3908150"/>
            <a:ext cx="1" cy="69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642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2664CAF7-FBC8-B6C2-4FF8-3FAE45BBDE73}"/>
              </a:ext>
            </a:extLst>
          </p:cNvPr>
          <p:cNvCxnSpPr>
            <a:cxnSpLocks/>
          </p:cNvCxnSpPr>
          <p:nvPr/>
        </p:nvCxnSpPr>
        <p:spPr>
          <a:xfrm>
            <a:off x="722539" y="661308"/>
            <a:ext cx="109034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E134D83-9509-BEBC-65E4-E12AB2B3BA33}"/>
              </a:ext>
            </a:extLst>
          </p:cNvPr>
          <p:cNvSpPr txBox="1"/>
          <p:nvPr/>
        </p:nvSpPr>
        <p:spPr>
          <a:xfrm>
            <a:off x="722539" y="212271"/>
            <a:ext cx="2420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Overview</a:t>
            </a:r>
            <a:endParaRPr lang="ko-KR" altLang="en-US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6F64BF-0DAE-9080-4062-D1277121C1AC}"/>
              </a:ext>
            </a:extLst>
          </p:cNvPr>
          <p:cNvSpPr txBox="1"/>
          <p:nvPr/>
        </p:nvSpPr>
        <p:spPr>
          <a:xfrm>
            <a:off x="767444" y="906235"/>
            <a:ext cx="5167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/>
              <a:t>3</a:t>
            </a:r>
            <a:r>
              <a:rPr lang="ko-KR" altLang="en-US"/>
              <a:t>개의 파이프라인에 따라서 </a:t>
            </a:r>
            <a:r>
              <a:rPr lang="en-US" altLang="ko-KR"/>
              <a:t>ipynb </a:t>
            </a:r>
            <a:r>
              <a:rPr lang="ko-KR" altLang="en-US"/>
              <a:t>파일 분할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0B27C53-41F3-CC6F-582A-7BC6FEF89D49}"/>
              </a:ext>
            </a:extLst>
          </p:cNvPr>
          <p:cNvSpPr/>
          <p:nvPr/>
        </p:nvSpPr>
        <p:spPr>
          <a:xfrm>
            <a:off x="767446" y="1421952"/>
            <a:ext cx="3184071" cy="115932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Pre-train</a:t>
            </a:r>
          </a:p>
          <a:p>
            <a:pPr algn="ctr"/>
            <a:r>
              <a:rPr lang="en-US" altLang="ko-KR"/>
              <a:t>(ImageNet)</a:t>
            </a:r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DD392EA-0054-1E90-CE1A-F6750E5124D8}"/>
              </a:ext>
            </a:extLst>
          </p:cNvPr>
          <p:cNvSpPr/>
          <p:nvPr/>
        </p:nvSpPr>
        <p:spPr>
          <a:xfrm>
            <a:off x="767445" y="3280688"/>
            <a:ext cx="3184071" cy="115932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Transfer-learning</a:t>
            </a:r>
          </a:p>
          <a:p>
            <a:pPr algn="ctr"/>
            <a:r>
              <a:rPr lang="en-US" altLang="ko-KR"/>
              <a:t>(DOTA V1.5)</a:t>
            </a: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9D69DD7-855F-BB6E-293F-1BFD2E92CF7D}"/>
              </a:ext>
            </a:extLst>
          </p:cNvPr>
          <p:cNvSpPr/>
          <p:nvPr/>
        </p:nvSpPr>
        <p:spPr>
          <a:xfrm>
            <a:off x="767444" y="5082274"/>
            <a:ext cx="3184071" cy="115932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Fine-Tunning</a:t>
            </a:r>
          </a:p>
          <a:p>
            <a:pPr algn="ctr"/>
            <a:r>
              <a:rPr lang="en-US" altLang="ko-KR"/>
              <a:t>(</a:t>
            </a:r>
            <a:r>
              <a:rPr lang="ko-KR" altLang="en-US"/>
              <a:t>대회 데이터셋</a:t>
            </a:r>
            <a:r>
              <a:rPr lang="en-US" altLang="ko-KR"/>
              <a:t>)</a:t>
            </a:r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B6C376A-463C-630E-8E1A-49B150F56E45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2359481" y="2581275"/>
            <a:ext cx="1" cy="69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B2FAC23-BDC9-A53A-EBE7-4C37B00E7A37}"/>
              </a:ext>
            </a:extLst>
          </p:cNvPr>
          <p:cNvCxnSpPr/>
          <p:nvPr/>
        </p:nvCxnSpPr>
        <p:spPr>
          <a:xfrm flipH="1">
            <a:off x="2359479" y="4382861"/>
            <a:ext cx="1" cy="69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C886388-C81F-1574-D05B-73517DC5146E}"/>
              </a:ext>
            </a:extLst>
          </p:cNvPr>
          <p:cNvSpPr txBox="1"/>
          <p:nvPr/>
        </p:nvSpPr>
        <p:spPr>
          <a:xfrm>
            <a:off x="4202227" y="1520493"/>
            <a:ext cx="60966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ResNet50_pretrain</a:t>
            </a:r>
            <a:r>
              <a:rPr lang="en-US" altLang="ko-KR"/>
              <a:t>.ipynb</a:t>
            </a:r>
          </a:p>
          <a:p>
            <a:r>
              <a:rPr lang="en-US" altLang="ko-KR"/>
              <a:t>log.txt &lt;- </a:t>
            </a:r>
            <a:r>
              <a:rPr lang="ko-KR" altLang="en-US"/>
              <a:t>학습로그참고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BABE5A-8E6B-93A0-5F15-A3E468FEDC85}"/>
              </a:ext>
            </a:extLst>
          </p:cNvPr>
          <p:cNvSpPr txBox="1"/>
          <p:nvPr/>
        </p:nvSpPr>
        <p:spPr>
          <a:xfrm>
            <a:off x="4298837" y="3105834"/>
            <a:ext cx="6096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/00.Reproductution_Test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9752C2D-4B9D-10A7-050B-650ED6EED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0095" y="3540500"/>
            <a:ext cx="4650842" cy="56205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9D366A2-C9ED-9092-FC73-1B98594830AE}"/>
              </a:ext>
            </a:extLst>
          </p:cNvPr>
          <p:cNvSpPr txBox="1"/>
          <p:nvPr/>
        </p:nvSpPr>
        <p:spPr>
          <a:xfrm>
            <a:off x="4202227" y="5013555"/>
            <a:ext cx="6096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/00.Reproductution_Test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696C487-FD9F-1A9D-FC87-FBAB4898F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179" y="5472238"/>
            <a:ext cx="3477305" cy="95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080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2664CAF7-FBC8-B6C2-4FF8-3FAE45BBDE73}"/>
              </a:ext>
            </a:extLst>
          </p:cNvPr>
          <p:cNvCxnSpPr>
            <a:cxnSpLocks/>
          </p:cNvCxnSpPr>
          <p:nvPr/>
        </p:nvCxnSpPr>
        <p:spPr>
          <a:xfrm>
            <a:off x="730703" y="609611"/>
            <a:ext cx="109034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E134D83-9509-BEBC-65E4-E12AB2B3BA33}"/>
              </a:ext>
            </a:extLst>
          </p:cNvPr>
          <p:cNvSpPr txBox="1"/>
          <p:nvPr/>
        </p:nvSpPr>
        <p:spPr>
          <a:xfrm>
            <a:off x="730703" y="160574"/>
            <a:ext cx="2420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Overview</a:t>
            </a:r>
            <a:endParaRPr lang="ko-KR" altLang="en-US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6F64BF-0DAE-9080-4062-D1277121C1AC}"/>
              </a:ext>
            </a:extLst>
          </p:cNvPr>
          <p:cNvSpPr txBox="1"/>
          <p:nvPr/>
        </p:nvSpPr>
        <p:spPr>
          <a:xfrm>
            <a:off x="730703" y="658989"/>
            <a:ext cx="516799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/>
              <a:t>환경셋팅</a:t>
            </a:r>
            <a:endParaRPr lang="en-US" altLang="ko-KR"/>
          </a:p>
          <a:p>
            <a:pPr marL="285750" indent="-285750">
              <a:buFontTx/>
              <a:buChar char="-"/>
            </a:pPr>
            <a:endParaRPr lang="en-US" altLang="ko-KR" sz="800"/>
          </a:p>
          <a:p>
            <a:pPr marL="285750" indent="-285750">
              <a:buFontTx/>
              <a:buChar char="-"/>
            </a:pPr>
            <a:r>
              <a:rPr lang="en-US" altLang="ko-KR" sz="800"/>
              <a:t>ResNet Pre-train </a:t>
            </a:r>
            <a:r>
              <a:rPr lang="ko-KR" altLang="en-US" sz="800"/>
              <a:t>의 경우에</a:t>
            </a:r>
            <a:r>
              <a:rPr lang="en-US" altLang="ko-KR" sz="800"/>
              <a:t>, Colab </a:t>
            </a:r>
            <a:r>
              <a:rPr lang="ko-KR" altLang="en-US" sz="800"/>
              <a:t>환경과 동일하게 셋팅되어 진행하여도 무방합니다</a:t>
            </a:r>
            <a:r>
              <a:rPr lang="en-US" altLang="ko-KR" sz="800"/>
              <a:t>. </a:t>
            </a:r>
          </a:p>
          <a:p>
            <a:pPr marL="285750" indent="-285750">
              <a:buFontTx/>
              <a:buChar char="-"/>
            </a:pPr>
            <a:r>
              <a:rPr lang="en-US" altLang="ko-KR" sz="800"/>
              <a:t>Transfer-learning</a:t>
            </a:r>
            <a:r>
              <a:rPr lang="ko-KR" altLang="en-US" sz="800"/>
              <a:t>과 </a:t>
            </a:r>
            <a:r>
              <a:rPr lang="en-US" altLang="ko-KR" sz="800"/>
              <a:t>Fine-Tunning </a:t>
            </a:r>
            <a:r>
              <a:rPr lang="ko-KR" altLang="en-US" sz="800"/>
              <a:t>의 경우에</a:t>
            </a:r>
            <a:r>
              <a:rPr lang="en-US" altLang="ko-KR" sz="800"/>
              <a:t> </a:t>
            </a:r>
            <a:r>
              <a:rPr lang="ko-KR" altLang="en-US" sz="800"/>
              <a:t>같은 환경을 공유하며</a:t>
            </a:r>
            <a:r>
              <a:rPr lang="en-US" altLang="ko-KR" sz="800"/>
              <a:t>, </a:t>
            </a:r>
          </a:p>
          <a:p>
            <a:pPr marL="285750" indent="-285750">
              <a:buFontTx/>
              <a:buChar char="-"/>
            </a:pPr>
            <a:r>
              <a:rPr lang="ko-KR" altLang="en-US" sz="800"/>
              <a:t>환경셋팅에 대한 자세한 내용은 </a:t>
            </a:r>
            <a:r>
              <a:rPr lang="en-US" altLang="ko-KR" sz="800"/>
              <a:t>[DOTA]_0_a_setting.ipynb </a:t>
            </a:r>
            <a:r>
              <a:rPr lang="ko-KR" altLang="en-US" sz="800"/>
              <a:t>파일을 참조 부탁드립니다</a:t>
            </a:r>
            <a:r>
              <a:rPr lang="en-US" altLang="ko-KR" sz="800"/>
              <a:t>. </a:t>
            </a:r>
          </a:p>
          <a:p>
            <a:pPr marL="285750" indent="-285750">
              <a:buFontTx/>
              <a:buChar char="-"/>
            </a:pPr>
            <a:endParaRPr lang="ko-KR" altLang="en-US" sz="8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0B27C53-41F3-CC6F-582A-7BC6FEF89D49}"/>
              </a:ext>
            </a:extLst>
          </p:cNvPr>
          <p:cNvSpPr/>
          <p:nvPr/>
        </p:nvSpPr>
        <p:spPr>
          <a:xfrm>
            <a:off x="767446" y="1711784"/>
            <a:ext cx="3184071" cy="115932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Pre-train</a:t>
            </a:r>
          </a:p>
          <a:p>
            <a:pPr algn="ctr"/>
            <a:r>
              <a:rPr lang="en-US" altLang="ko-KR"/>
              <a:t>(ImageNet)</a:t>
            </a:r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DD392EA-0054-1E90-CE1A-F6750E5124D8}"/>
              </a:ext>
            </a:extLst>
          </p:cNvPr>
          <p:cNvSpPr/>
          <p:nvPr/>
        </p:nvSpPr>
        <p:spPr>
          <a:xfrm>
            <a:off x="767445" y="3570520"/>
            <a:ext cx="3184071" cy="115932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Transfer-learning</a:t>
            </a:r>
          </a:p>
          <a:p>
            <a:pPr algn="ctr"/>
            <a:r>
              <a:rPr lang="en-US" altLang="ko-KR"/>
              <a:t>(DOTA V1.5)</a:t>
            </a: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9D69DD7-855F-BB6E-293F-1BFD2E92CF7D}"/>
              </a:ext>
            </a:extLst>
          </p:cNvPr>
          <p:cNvSpPr/>
          <p:nvPr/>
        </p:nvSpPr>
        <p:spPr>
          <a:xfrm>
            <a:off x="767444" y="5372106"/>
            <a:ext cx="3184071" cy="115932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Fine-Tunning</a:t>
            </a:r>
          </a:p>
          <a:p>
            <a:pPr algn="ctr"/>
            <a:r>
              <a:rPr lang="en-US" altLang="ko-KR"/>
              <a:t>(</a:t>
            </a:r>
            <a:r>
              <a:rPr lang="ko-KR" altLang="en-US"/>
              <a:t>대회 데이터셋</a:t>
            </a:r>
            <a:r>
              <a:rPr lang="en-US" altLang="ko-KR"/>
              <a:t>)</a:t>
            </a:r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B6C376A-463C-630E-8E1A-49B150F56E45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2359481" y="2871107"/>
            <a:ext cx="1" cy="69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B2FAC23-BDC9-A53A-EBE7-4C37B00E7A37}"/>
              </a:ext>
            </a:extLst>
          </p:cNvPr>
          <p:cNvCxnSpPr/>
          <p:nvPr/>
        </p:nvCxnSpPr>
        <p:spPr>
          <a:xfrm flipH="1">
            <a:off x="2359479" y="4672693"/>
            <a:ext cx="1" cy="69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C886388-C81F-1574-D05B-73517DC5146E}"/>
              </a:ext>
            </a:extLst>
          </p:cNvPr>
          <p:cNvSpPr txBox="1"/>
          <p:nvPr/>
        </p:nvSpPr>
        <p:spPr>
          <a:xfrm>
            <a:off x="4202227" y="1810325"/>
            <a:ext cx="60966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ResNet50_pretrain</a:t>
            </a:r>
            <a:r>
              <a:rPr lang="en-US" altLang="ko-KR"/>
              <a:t>.ipynb</a:t>
            </a:r>
          </a:p>
          <a:p>
            <a:r>
              <a:rPr lang="en-US" altLang="ko-KR"/>
              <a:t>log.txt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BABE5A-8E6B-93A0-5F15-A3E468FEDC85}"/>
              </a:ext>
            </a:extLst>
          </p:cNvPr>
          <p:cNvSpPr txBox="1"/>
          <p:nvPr/>
        </p:nvSpPr>
        <p:spPr>
          <a:xfrm>
            <a:off x="4298837" y="3395666"/>
            <a:ext cx="6096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/00.Reproductution_Test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9752C2D-4B9D-10A7-050B-650ED6EED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0095" y="3830332"/>
            <a:ext cx="4650842" cy="56205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9D366A2-C9ED-9092-FC73-1B98594830AE}"/>
              </a:ext>
            </a:extLst>
          </p:cNvPr>
          <p:cNvSpPr txBox="1"/>
          <p:nvPr/>
        </p:nvSpPr>
        <p:spPr>
          <a:xfrm>
            <a:off x="4202227" y="5303387"/>
            <a:ext cx="6096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/00.Reproductution_Test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696C487-FD9F-1A9D-FC87-FBAB4898F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179" y="5762070"/>
            <a:ext cx="3477305" cy="959054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351A8C2-C7A8-0D40-CA2A-A97AB0CC97FE}"/>
              </a:ext>
            </a:extLst>
          </p:cNvPr>
          <p:cNvSpPr/>
          <p:nvPr/>
        </p:nvSpPr>
        <p:spPr>
          <a:xfrm>
            <a:off x="4202227" y="1709208"/>
            <a:ext cx="5550012" cy="11593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CEF6670-44F1-111C-DD2E-79CC815C37A9}"/>
              </a:ext>
            </a:extLst>
          </p:cNvPr>
          <p:cNvSpPr/>
          <p:nvPr/>
        </p:nvSpPr>
        <p:spPr>
          <a:xfrm>
            <a:off x="4202227" y="3357457"/>
            <a:ext cx="5550012" cy="33984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C39C4186-A3CC-6846-BD5D-209842355A5A}"/>
              </a:ext>
            </a:extLst>
          </p:cNvPr>
          <p:cNvSpPr/>
          <p:nvPr/>
        </p:nvSpPr>
        <p:spPr>
          <a:xfrm>
            <a:off x="9935936" y="1971675"/>
            <a:ext cx="306160" cy="31024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96627A2F-316F-5A24-9CAD-A180B32486A8}"/>
              </a:ext>
            </a:extLst>
          </p:cNvPr>
          <p:cNvSpPr/>
          <p:nvPr/>
        </p:nvSpPr>
        <p:spPr>
          <a:xfrm>
            <a:off x="9988325" y="4903793"/>
            <a:ext cx="306160" cy="31024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0F5396-8BA9-F475-37AF-77B641595042}"/>
              </a:ext>
            </a:extLst>
          </p:cNvPr>
          <p:cNvSpPr txBox="1"/>
          <p:nvPr/>
        </p:nvSpPr>
        <p:spPr>
          <a:xfrm>
            <a:off x="10294485" y="1906361"/>
            <a:ext cx="1453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torch</a:t>
            </a:r>
            <a:r>
              <a:rPr lang="ko-KR" altLang="en-US"/>
              <a:t> </a:t>
            </a:r>
            <a:r>
              <a:rPr lang="en-US" altLang="ko-KR"/>
              <a:t>2.0</a:t>
            </a:r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07F1EC-37F0-D82D-4E6C-CDB0AE528257}"/>
              </a:ext>
            </a:extLst>
          </p:cNvPr>
          <p:cNvSpPr txBox="1"/>
          <p:nvPr/>
        </p:nvSpPr>
        <p:spPr>
          <a:xfrm>
            <a:off x="10395517" y="4824906"/>
            <a:ext cx="1453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torch</a:t>
            </a:r>
            <a:r>
              <a:rPr lang="ko-KR" altLang="en-US"/>
              <a:t> </a:t>
            </a:r>
            <a:r>
              <a:rPr lang="en-US" altLang="ko-KR"/>
              <a:t>1.10</a:t>
            </a:r>
          </a:p>
          <a:p>
            <a:r>
              <a:rPr lang="en-US" altLang="ko-KR"/>
              <a:t>(</a:t>
            </a:r>
            <a:r>
              <a:rPr lang="ko-KR" altLang="en-US"/>
              <a:t>추천</a:t>
            </a:r>
            <a:r>
              <a:rPr lang="en-US" altLang="ko-KR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927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2664CAF7-FBC8-B6C2-4FF8-3FAE45BBDE73}"/>
              </a:ext>
            </a:extLst>
          </p:cNvPr>
          <p:cNvCxnSpPr>
            <a:cxnSpLocks/>
          </p:cNvCxnSpPr>
          <p:nvPr/>
        </p:nvCxnSpPr>
        <p:spPr>
          <a:xfrm>
            <a:off x="722539" y="661308"/>
            <a:ext cx="109034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E134D83-9509-BEBC-65E4-E12AB2B3BA33}"/>
              </a:ext>
            </a:extLst>
          </p:cNvPr>
          <p:cNvSpPr txBox="1"/>
          <p:nvPr/>
        </p:nvSpPr>
        <p:spPr>
          <a:xfrm>
            <a:off x="722539" y="212271"/>
            <a:ext cx="2420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Overview</a:t>
            </a:r>
            <a:endParaRPr lang="ko-KR" altLang="en-US" b="1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0B27C53-41F3-CC6F-582A-7BC6FEF89D49}"/>
              </a:ext>
            </a:extLst>
          </p:cNvPr>
          <p:cNvSpPr/>
          <p:nvPr/>
        </p:nvSpPr>
        <p:spPr>
          <a:xfrm>
            <a:off x="767446" y="1421952"/>
            <a:ext cx="3184071" cy="115932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Pre-train</a:t>
            </a:r>
          </a:p>
          <a:p>
            <a:pPr algn="ctr"/>
            <a:r>
              <a:rPr lang="en-US" altLang="ko-KR"/>
              <a:t>(ImageNet)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886388-C81F-1574-D05B-73517DC5146E}"/>
              </a:ext>
            </a:extLst>
          </p:cNvPr>
          <p:cNvSpPr txBox="1"/>
          <p:nvPr/>
        </p:nvSpPr>
        <p:spPr>
          <a:xfrm>
            <a:off x="4202227" y="1520493"/>
            <a:ext cx="60966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ResNet50_pretrain</a:t>
            </a:r>
            <a:r>
              <a:rPr lang="en-US" altLang="ko-KR"/>
              <a:t>.ipynb</a:t>
            </a:r>
          </a:p>
          <a:p>
            <a:r>
              <a:rPr lang="en-US" altLang="ko-KR"/>
              <a:t>log.txt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D19E8-650F-13B4-90A6-CC02272D37D2}"/>
              </a:ext>
            </a:extLst>
          </p:cNvPr>
          <p:cNvSpPr txBox="1"/>
          <p:nvPr/>
        </p:nvSpPr>
        <p:spPr>
          <a:xfrm>
            <a:off x="950118" y="3026008"/>
            <a:ext cx="609668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200"/>
              <a:t>Pre-Train</a:t>
            </a:r>
            <a:r>
              <a:rPr lang="ko-KR" altLang="en-US" sz="1200"/>
              <a:t>의 경우에</a:t>
            </a:r>
            <a:r>
              <a:rPr lang="en-US" altLang="ko-KR" sz="1200"/>
              <a:t>, ResNet50</a:t>
            </a:r>
            <a:r>
              <a:rPr lang="ko-KR" altLang="en-US" sz="1200"/>
              <a:t>을 </a:t>
            </a:r>
            <a:r>
              <a:rPr lang="en-US" altLang="ko-KR" sz="1200"/>
              <a:t>public imageNet1K</a:t>
            </a:r>
            <a:r>
              <a:rPr lang="ko-KR" altLang="en-US" sz="1200"/>
              <a:t> 에 학습하였습니다</a:t>
            </a:r>
            <a:r>
              <a:rPr lang="en-US" altLang="ko-KR" sz="1200"/>
              <a:t>.</a:t>
            </a:r>
          </a:p>
          <a:p>
            <a:pPr marL="285750" indent="-285750">
              <a:buFontTx/>
              <a:buChar char="-"/>
            </a:pPr>
            <a:endParaRPr lang="en-US" altLang="ko-KR" sz="1200"/>
          </a:p>
          <a:p>
            <a:pPr marL="285750" indent="-285750">
              <a:buFontTx/>
              <a:buChar char="-"/>
            </a:pPr>
            <a:r>
              <a:rPr lang="ko-KR" altLang="en-US" sz="1200"/>
              <a:t>코랩상에서 실행가능하도록 커널 위에서 오픈 데이터셋을 다운로드 하고 학습 및 모델파일을 도출할 수 있도록 코드를 구성하였습니다</a:t>
            </a:r>
            <a:r>
              <a:rPr lang="en-US" altLang="ko-KR" sz="1200"/>
              <a:t>. </a:t>
            </a:r>
          </a:p>
          <a:p>
            <a:pPr marL="285750" indent="-285750">
              <a:buFontTx/>
              <a:buChar char="-"/>
            </a:pPr>
            <a:endParaRPr lang="en-US" altLang="ko-KR" sz="1200"/>
          </a:p>
          <a:p>
            <a:pPr marL="285750" indent="-285750">
              <a:buFontTx/>
              <a:buChar char="-"/>
            </a:pPr>
            <a:r>
              <a:rPr lang="en-US" altLang="ko-KR" sz="1200"/>
              <a:t>receipe </a:t>
            </a:r>
            <a:r>
              <a:rPr lang="ko-KR" altLang="en-US" sz="1200"/>
              <a:t>학습외에 셋팅값 변화가 없었으므로 크게 주석달지 않고 전체 실행가능하도록 초점 맞춰서 셋팅하였습니다</a:t>
            </a:r>
            <a:r>
              <a:rPr lang="en-US" altLang="ko-KR" sz="1200"/>
              <a:t>.</a:t>
            </a:r>
          </a:p>
          <a:p>
            <a:pPr marL="285750" indent="-285750">
              <a:buFontTx/>
              <a:buChar char="-"/>
            </a:pPr>
            <a:endParaRPr lang="en-US" altLang="ko-KR" sz="1200"/>
          </a:p>
          <a:p>
            <a:pPr marL="285750" indent="-285750">
              <a:buFontTx/>
              <a:buChar char="-"/>
            </a:pPr>
            <a:r>
              <a:rPr lang="en-US" altLang="ko-KR" sz="1200">
                <a:solidFill>
                  <a:srgbClr val="FF0000"/>
                </a:solidFill>
              </a:rPr>
              <a:t>gpu</a:t>
            </a:r>
            <a:r>
              <a:rPr lang="ko-KR" altLang="en-US" sz="1200">
                <a:solidFill>
                  <a:srgbClr val="FF0000"/>
                </a:solidFill>
              </a:rPr>
              <a:t> </a:t>
            </a:r>
            <a:r>
              <a:rPr lang="en-US" altLang="ko-KR" sz="1200">
                <a:solidFill>
                  <a:srgbClr val="FF0000"/>
                </a:solidFill>
              </a:rPr>
              <a:t>3</a:t>
            </a:r>
            <a:r>
              <a:rPr lang="ko-KR" altLang="en-US" sz="1200">
                <a:solidFill>
                  <a:srgbClr val="FF0000"/>
                </a:solidFill>
              </a:rPr>
              <a:t>개</a:t>
            </a:r>
            <a:r>
              <a:rPr lang="ko-KR" altLang="en-US" sz="1200"/>
              <a:t>를 활용하여 학습하였습니다</a:t>
            </a:r>
            <a:r>
              <a:rPr lang="en-US" altLang="ko-KR" sz="1200"/>
              <a:t>. gpu</a:t>
            </a:r>
            <a:r>
              <a:rPr lang="ko-KR" altLang="en-US" sz="1200"/>
              <a:t>숫자를 바꿀경우에 학습양상이 달라지는 케이스가 있어서 해당 부분 고려 부탁드립니다</a:t>
            </a:r>
            <a:r>
              <a:rPr lang="en-US" altLang="ko-KR" sz="1200"/>
              <a:t>. </a:t>
            </a:r>
            <a:endParaRPr lang="ko-KR" altLang="en-US" sz="12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E79BFE-DD5F-E30C-7D26-0F3A8ADBD454}"/>
              </a:ext>
            </a:extLst>
          </p:cNvPr>
          <p:cNvSpPr txBox="1"/>
          <p:nvPr/>
        </p:nvSpPr>
        <p:spPr>
          <a:xfrm>
            <a:off x="767444" y="906235"/>
            <a:ext cx="5167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/>
              <a:t>Pre-train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459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2664CAF7-FBC8-B6C2-4FF8-3FAE45BBDE73}"/>
              </a:ext>
            </a:extLst>
          </p:cNvPr>
          <p:cNvCxnSpPr>
            <a:cxnSpLocks/>
          </p:cNvCxnSpPr>
          <p:nvPr/>
        </p:nvCxnSpPr>
        <p:spPr>
          <a:xfrm>
            <a:off x="722539" y="661308"/>
            <a:ext cx="109034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E134D83-9509-BEBC-65E4-E12AB2B3BA33}"/>
              </a:ext>
            </a:extLst>
          </p:cNvPr>
          <p:cNvSpPr txBox="1"/>
          <p:nvPr/>
        </p:nvSpPr>
        <p:spPr>
          <a:xfrm>
            <a:off x="722539" y="212271"/>
            <a:ext cx="2420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Overview</a:t>
            </a:r>
            <a:endParaRPr lang="ko-KR" altLang="en-US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6F64BF-0DAE-9080-4062-D1277121C1AC}"/>
              </a:ext>
            </a:extLst>
          </p:cNvPr>
          <p:cNvSpPr txBox="1"/>
          <p:nvPr/>
        </p:nvSpPr>
        <p:spPr>
          <a:xfrm>
            <a:off x="767444" y="906235"/>
            <a:ext cx="5167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/>
              <a:t>폴더구조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D59F58E-6D36-0B02-D297-86F030536504}"/>
              </a:ext>
            </a:extLst>
          </p:cNvPr>
          <p:cNvSpPr/>
          <p:nvPr/>
        </p:nvSpPr>
        <p:spPr>
          <a:xfrm>
            <a:off x="767444" y="1551217"/>
            <a:ext cx="2702380" cy="616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00. Data</a:t>
            </a:r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49E300E-CB71-A584-3FFD-44B5D9456943}"/>
              </a:ext>
            </a:extLst>
          </p:cNvPr>
          <p:cNvSpPr/>
          <p:nvPr/>
        </p:nvSpPr>
        <p:spPr>
          <a:xfrm>
            <a:off x="767444" y="3695112"/>
            <a:ext cx="2702380" cy="616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00. Reproduction_Test</a:t>
            </a:r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D755EEA-5E8F-9B9A-E3B4-039865D94A89}"/>
              </a:ext>
            </a:extLst>
          </p:cNvPr>
          <p:cNvSpPr/>
          <p:nvPr/>
        </p:nvSpPr>
        <p:spPr>
          <a:xfrm>
            <a:off x="767444" y="2342384"/>
            <a:ext cx="2702380" cy="616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00. Weights</a:t>
            </a:r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47A8DE3-1EF6-97E6-5010-4E50A88EF062}"/>
              </a:ext>
            </a:extLst>
          </p:cNvPr>
          <p:cNvSpPr/>
          <p:nvPr/>
        </p:nvSpPr>
        <p:spPr>
          <a:xfrm>
            <a:off x="722539" y="5306783"/>
            <a:ext cx="2702380" cy="616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00. Checkpoint</a:t>
            </a:r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5CCDC60B-8C1C-581F-A053-01777C8FF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1002" y="1502757"/>
            <a:ext cx="2592842" cy="612437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7A7B6ACD-8E20-6D06-BB45-2377D49CD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9705" y="2274433"/>
            <a:ext cx="2632301" cy="1083888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E8702019-2E86-2D2F-210F-62EC6A6A67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0309" y="3695112"/>
            <a:ext cx="2794227" cy="1320997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5E51296B-C4A6-83AA-7324-A7BABD3C36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0309" y="5300663"/>
            <a:ext cx="1885949" cy="84296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6963955-7706-DD19-0988-F35C1982C925}"/>
              </a:ext>
            </a:extLst>
          </p:cNvPr>
          <p:cNvSpPr txBox="1"/>
          <p:nvPr/>
        </p:nvSpPr>
        <p:spPr>
          <a:xfrm>
            <a:off x="6392636" y="1593531"/>
            <a:ext cx="50904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/>
              <a:t>- </a:t>
            </a:r>
            <a:r>
              <a:rPr lang="ko-KR" altLang="en-US" sz="800"/>
              <a:t>학습시에 사용한 </a:t>
            </a:r>
            <a:r>
              <a:rPr lang="en-US" altLang="ko-KR" sz="800"/>
              <a:t>DOTA dataset </a:t>
            </a:r>
            <a:r>
              <a:rPr lang="ko-KR" altLang="en-US" sz="800"/>
              <a:t>과 대회 데이터셋인 </a:t>
            </a:r>
            <a:r>
              <a:rPr lang="en-US" altLang="ko-KR" sz="800"/>
              <a:t>oiltank_dataset </a:t>
            </a:r>
            <a:endParaRPr lang="ko-KR" altLang="en-US" sz="8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46B99F-41DF-63A9-E66C-D9D54EF92782}"/>
              </a:ext>
            </a:extLst>
          </p:cNvPr>
          <p:cNvSpPr txBox="1"/>
          <p:nvPr/>
        </p:nvSpPr>
        <p:spPr>
          <a:xfrm>
            <a:off x="6392636" y="2274433"/>
            <a:ext cx="50904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800"/>
              <a:t>대회기간에 학습한 웨이트 파일</a:t>
            </a:r>
            <a:r>
              <a:rPr lang="en-US" altLang="ko-KR" sz="800"/>
              <a:t> </a:t>
            </a:r>
          </a:p>
          <a:p>
            <a:pPr marL="171450" indent="-171450">
              <a:buFontTx/>
              <a:buChar char="-"/>
            </a:pPr>
            <a:endParaRPr lang="en-US" altLang="ko-KR" sz="800"/>
          </a:p>
          <a:p>
            <a:pPr marL="171450" indent="-171450">
              <a:buFontTx/>
              <a:buChar char="-"/>
            </a:pPr>
            <a:r>
              <a:rPr lang="ko-KR" altLang="en-US" sz="800"/>
              <a:t>대회 데이터 학습 체크포인트 </a:t>
            </a:r>
            <a:r>
              <a:rPr lang="en-US" altLang="ko-KR" sz="800"/>
              <a:t>: finetune_roiTrans_epoch_8.pth</a:t>
            </a:r>
          </a:p>
          <a:p>
            <a:pPr marL="171450" indent="-171450">
              <a:buFontTx/>
              <a:buChar char="-"/>
            </a:pPr>
            <a:r>
              <a:rPr lang="ko-KR" altLang="en-US" sz="800"/>
              <a:t>외부데이터 </a:t>
            </a:r>
            <a:r>
              <a:rPr lang="en-US" altLang="ko-KR" sz="800"/>
              <a:t>DOTA </a:t>
            </a:r>
            <a:r>
              <a:rPr lang="ko-KR" altLang="en-US" sz="800"/>
              <a:t>학습웨이트 </a:t>
            </a:r>
            <a:r>
              <a:rPr lang="en-US" altLang="ko-KR" sz="800"/>
              <a:t>: Transfer_dota_epoch_12.pth </a:t>
            </a:r>
          </a:p>
          <a:p>
            <a:pPr marL="171450" indent="-171450">
              <a:buFontTx/>
              <a:buChar char="-"/>
            </a:pPr>
            <a:r>
              <a:rPr lang="ko-KR" altLang="en-US" sz="800"/>
              <a:t>외부데이터 </a:t>
            </a:r>
            <a:r>
              <a:rPr lang="en-US" altLang="ko-KR" sz="800"/>
              <a:t>ImageNet1K </a:t>
            </a:r>
            <a:r>
              <a:rPr lang="ko-KR" altLang="en-US" sz="800"/>
              <a:t>학습웨이트 </a:t>
            </a:r>
            <a:r>
              <a:rPr lang="en-US" altLang="ko-KR" sz="800"/>
              <a:t>: resnet50_epoch_538_del_fc.pth</a:t>
            </a:r>
          </a:p>
          <a:p>
            <a:pPr marL="171450" indent="-171450">
              <a:buFontTx/>
              <a:buChar char="-"/>
            </a:pPr>
            <a:endParaRPr lang="en-US" altLang="ko-KR" sz="800"/>
          </a:p>
          <a:p>
            <a:pPr marL="171450" indent="-171450">
              <a:buFontTx/>
              <a:buChar char="-"/>
            </a:pPr>
            <a:r>
              <a:rPr lang="en-US" altLang="ko-KR" sz="800"/>
              <a:t>=&gt; </a:t>
            </a:r>
            <a:r>
              <a:rPr lang="ko-KR" altLang="en-US" sz="800"/>
              <a:t>대회 최종제출파일 재현시 위 </a:t>
            </a:r>
            <a:r>
              <a:rPr lang="en-US" altLang="ko-KR" sz="800"/>
              <a:t>weight </a:t>
            </a:r>
            <a:r>
              <a:rPr lang="ko-KR" altLang="en-US" sz="800"/>
              <a:t>들 활용해서 </a:t>
            </a:r>
            <a:r>
              <a:rPr lang="en-US" altLang="ko-KR" sz="800"/>
              <a:t>inference </a:t>
            </a:r>
            <a:r>
              <a:rPr lang="ko-KR" altLang="en-US" sz="800"/>
              <a:t>코드 실행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1FA3672-14B3-ACB8-A9A5-0B0B7BE1616A}"/>
              </a:ext>
            </a:extLst>
          </p:cNvPr>
          <p:cNvSpPr txBox="1"/>
          <p:nvPr/>
        </p:nvSpPr>
        <p:spPr>
          <a:xfrm>
            <a:off x="6392636" y="3760427"/>
            <a:ext cx="42236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800"/>
              <a:t>prefix [DOTA] </a:t>
            </a:r>
            <a:r>
              <a:rPr lang="ko-KR" altLang="en-US" sz="800"/>
              <a:t>와 </a:t>
            </a:r>
            <a:r>
              <a:rPr lang="en-US" altLang="ko-KR" sz="800"/>
              <a:t>[KARI] </a:t>
            </a:r>
            <a:r>
              <a:rPr lang="ko-KR" altLang="en-US" sz="800"/>
              <a:t>로</a:t>
            </a:r>
            <a:r>
              <a:rPr lang="en-US" altLang="ko-KR" sz="800"/>
              <a:t>, </a:t>
            </a:r>
            <a:r>
              <a:rPr lang="ko-KR" altLang="en-US" sz="800"/>
              <a:t>파일 구분 </a:t>
            </a:r>
            <a:endParaRPr lang="en-US" altLang="ko-KR" sz="800"/>
          </a:p>
          <a:p>
            <a:pPr marL="171450" indent="-171450">
              <a:buFontTx/>
              <a:buChar char="-"/>
            </a:pPr>
            <a:endParaRPr lang="en-US" altLang="ko-KR" sz="800"/>
          </a:p>
          <a:p>
            <a:pPr marL="171450" indent="-171450">
              <a:buFontTx/>
              <a:buChar char="-"/>
            </a:pPr>
            <a:r>
              <a:rPr lang="ko-KR" altLang="en-US" sz="800"/>
              <a:t>두 학습은 </a:t>
            </a:r>
            <a:r>
              <a:rPr lang="en-US" altLang="ko-KR" sz="800"/>
              <a:t>[DOTA]_0_a_setting.ipynb </a:t>
            </a:r>
            <a:r>
              <a:rPr lang="ko-KR" altLang="en-US" sz="800"/>
              <a:t>에서 환경셋팅을 하고 시작해야합니다</a:t>
            </a:r>
            <a:r>
              <a:rPr lang="en-US" altLang="ko-KR" sz="800"/>
              <a:t>. </a:t>
            </a:r>
          </a:p>
          <a:p>
            <a:r>
              <a:rPr lang="en-US" altLang="ko-KR" sz="800"/>
              <a:t>     =&gt; mmrotate</a:t>
            </a:r>
            <a:r>
              <a:rPr lang="ko-KR" altLang="en-US" sz="800"/>
              <a:t> 를 기반으로하며</a:t>
            </a:r>
            <a:r>
              <a:rPr lang="en-US" altLang="ko-KR" sz="800"/>
              <a:t>, official github </a:t>
            </a:r>
            <a:r>
              <a:rPr lang="ko-KR" altLang="en-US" sz="800"/>
              <a:t>코드를 디버깅한 코드가 압축파일에</a:t>
            </a:r>
            <a:endParaRPr lang="en-US" altLang="ko-KR" sz="800"/>
          </a:p>
          <a:p>
            <a:r>
              <a:rPr lang="en-US" altLang="ko-KR" sz="800"/>
              <a:t>        </a:t>
            </a:r>
            <a:r>
              <a:rPr lang="ko-KR" altLang="en-US" sz="800"/>
              <a:t> 다수 포함되어 있습니다</a:t>
            </a:r>
            <a:r>
              <a:rPr lang="en-US" altLang="ko-KR" sz="800"/>
              <a:t>.</a:t>
            </a:r>
          </a:p>
          <a:p>
            <a:endParaRPr lang="en-US" altLang="ko-KR" sz="800"/>
          </a:p>
          <a:p>
            <a:pPr marL="171450" indent="-171450">
              <a:buFontTx/>
              <a:buChar char="-"/>
            </a:pPr>
            <a:r>
              <a:rPr lang="ko-KR" altLang="en-US" sz="800"/>
              <a:t>데이터전처리 </a:t>
            </a:r>
            <a:r>
              <a:rPr lang="en-US" altLang="ko-KR" sz="800"/>
              <a:t>=&gt; </a:t>
            </a:r>
            <a:r>
              <a:rPr lang="ko-KR" altLang="en-US" sz="800"/>
              <a:t>학습 </a:t>
            </a:r>
            <a:r>
              <a:rPr lang="en-US" altLang="ko-KR" sz="800"/>
              <a:t>=&gt; </a:t>
            </a:r>
            <a:r>
              <a:rPr lang="ko-KR" altLang="en-US" sz="800"/>
              <a:t>추론의 구조로 짜여져 있습니다</a:t>
            </a:r>
            <a:r>
              <a:rPr lang="en-US" altLang="ko-KR" sz="800"/>
              <a:t>. </a:t>
            </a:r>
          </a:p>
          <a:p>
            <a:pPr marL="171450" indent="-171450">
              <a:buFontTx/>
              <a:buChar char="-"/>
            </a:pPr>
            <a:endParaRPr lang="en-US" altLang="ko-KR" sz="800"/>
          </a:p>
          <a:p>
            <a:pPr marL="171450" indent="-171450">
              <a:buFontTx/>
              <a:buChar char="-"/>
            </a:pPr>
            <a:r>
              <a:rPr lang="en-US" altLang="ko-KR" sz="800" b="1">
                <a:solidFill>
                  <a:srgbClr val="FF0000"/>
                </a:solidFill>
              </a:rPr>
              <a:t>=&gt; </a:t>
            </a:r>
            <a:r>
              <a:rPr lang="ko-KR" altLang="en-US" sz="800" b="1">
                <a:solidFill>
                  <a:srgbClr val="FF0000"/>
                </a:solidFill>
              </a:rPr>
              <a:t>대회 결과의 빠른 재현을 위해서는 </a:t>
            </a:r>
            <a:r>
              <a:rPr lang="en-US" altLang="ko-KR" sz="800" b="1">
                <a:solidFill>
                  <a:srgbClr val="FF0000"/>
                </a:solidFill>
              </a:rPr>
              <a:t>0_a_setting </a:t>
            </a:r>
            <a:r>
              <a:rPr lang="ko-KR" altLang="en-US" sz="800" b="1">
                <a:solidFill>
                  <a:srgbClr val="FF0000"/>
                </a:solidFill>
              </a:rPr>
              <a:t>후에</a:t>
            </a:r>
            <a:r>
              <a:rPr lang="en-US" altLang="ko-KR" sz="800" b="1">
                <a:solidFill>
                  <a:srgbClr val="FF0000"/>
                </a:solidFill>
              </a:rPr>
              <a:t>, </a:t>
            </a:r>
            <a:r>
              <a:rPr lang="ko-KR" altLang="en-US" sz="800" b="1">
                <a:solidFill>
                  <a:srgbClr val="FF0000"/>
                </a:solidFill>
              </a:rPr>
              <a:t>바로</a:t>
            </a:r>
            <a:endParaRPr lang="en-US" altLang="ko-KR" sz="800" b="1">
              <a:solidFill>
                <a:srgbClr val="FF0000"/>
              </a:solidFill>
            </a:endParaRPr>
          </a:p>
          <a:p>
            <a:r>
              <a:rPr lang="en-US" altLang="ko-KR" sz="800" b="1">
                <a:solidFill>
                  <a:srgbClr val="FF0000"/>
                </a:solidFill>
              </a:rPr>
              <a:t>        </a:t>
            </a:r>
            <a:r>
              <a:rPr lang="ko-KR" altLang="en-US" sz="800" b="1">
                <a:solidFill>
                  <a:srgbClr val="FF0000"/>
                </a:solidFill>
              </a:rPr>
              <a:t> </a:t>
            </a:r>
            <a:r>
              <a:rPr lang="en-US" altLang="ko-KR" sz="800" b="1">
                <a:solidFill>
                  <a:srgbClr val="FF0000"/>
                </a:solidFill>
              </a:rPr>
              <a:t>[KARI]_4_[Infer]_a_Large_Patches.ipynb</a:t>
            </a:r>
            <a:r>
              <a:rPr lang="ko-KR" altLang="en-US" sz="800" b="1">
                <a:solidFill>
                  <a:srgbClr val="FF0000"/>
                </a:solidFill>
              </a:rPr>
              <a:t>를 활용하시길 바랍니다</a:t>
            </a:r>
            <a:r>
              <a:rPr lang="en-US" altLang="ko-KR" sz="800"/>
              <a:t>. </a:t>
            </a:r>
            <a:endParaRPr lang="ko-KR" altLang="en-US" sz="8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AB23EF0-493A-1CD2-2305-7DAF3313CB40}"/>
              </a:ext>
            </a:extLst>
          </p:cNvPr>
          <p:cNvSpPr txBox="1"/>
          <p:nvPr/>
        </p:nvSpPr>
        <p:spPr>
          <a:xfrm>
            <a:off x="6442983" y="5337495"/>
            <a:ext cx="4223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800"/>
              <a:t>Checkpoint</a:t>
            </a:r>
            <a:r>
              <a:rPr lang="ko-KR" altLang="en-US" sz="800"/>
              <a:t>의 경우</a:t>
            </a:r>
            <a:r>
              <a:rPr lang="en-US" altLang="ko-KR" sz="800"/>
              <a:t>, DOTA</a:t>
            </a:r>
            <a:r>
              <a:rPr lang="ko-KR" altLang="en-US" sz="800"/>
              <a:t>와 </a:t>
            </a:r>
            <a:r>
              <a:rPr lang="en-US" altLang="ko-KR" sz="800"/>
              <a:t>KARI </a:t>
            </a:r>
            <a:r>
              <a:rPr lang="ko-KR" altLang="en-US" sz="800"/>
              <a:t>각각의 학습을 진행시에 나오는 </a:t>
            </a:r>
            <a:r>
              <a:rPr lang="en-US" altLang="ko-KR" sz="800"/>
              <a:t>weight </a:t>
            </a:r>
            <a:r>
              <a:rPr lang="ko-KR" altLang="en-US" sz="800"/>
              <a:t>파일들이 저장될 수 있도록 설정되어 있습니다</a:t>
            </a:r>
            <a:r>
              <a:rPr lang="en-US" altLang="ko-KR" sz="800"/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sz="800"/>
              <a:t>최종 </a:t>
            </a:r>
            <a:r>
              <a:rPr lang="en-US" altLang="ko-KR" sz="800"/>
              <a:t>submission csv </a:t>
            </a:r>
            <a:r>
              <a:rPr lang="ko-KR" altLang="en-US" sz="800"/>
              <a:t>또한 해당 폴더에 저장됩니다</a:t>
            </a:r>
            <a:r>
              <a:rPr lang="en-US" altLang="ko-KR" sz="800"/>
              <a:t>. 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336678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2664CAF7-FBC8-B6C2-4FF8-3FAE45BBDE73}"/>
              </a:ext>
            </a:extLst>
          </p:cNvPr>
          <p:cNvCxnSpPr>
            <a:cxnSpLocks/>
          </p:cNvCxnSpPr>
          <p:nvPr/>
        </p:nvCxnSpPr>
        <p:spPr>
          <a:xfrm>
            <a:off x="730703" y="609611"/>
            <a:ext cx="109034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E134D83-9509-BEBC-65E4-E12AB2B3BA33}"/>
              </a:ext>
            </a:extLst>
          </p:cNvPr>
          <p:cNvSpPr txBox="1"/>
          <p:nvPr/>
        </p:nvSpPr>
        <p:spPr>
          <a:xfrm>
            <a:off x="730703" y="160574"/>
            <a:ext cx="2420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Overview</a:t>
            </a:r>
            <a:endParaRPr lang="ko-KR" altLang="en-US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6F64BF-0DAE-9080-4062-D1277121C1AC}"/>
              </a:ext>
            </a:extLst>
          </p:cNvPr>
          <p:cNvSpPr txBox="1"/>
          <p:nvPr/>
        </p:nvSpPr>
        <p:spPr>
          <a:xfrm>
            <a:off x="730703" y="658989"/>
            <a:ext cx="516799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/>
              <a:t>학습소요시간</a:t>
            </a:r>
            <a:endParaRPr lang="en-US" altLang="ko-KR"/>
          </a:p>
          <a:p>
            <a:pPr marL="285750" indent="-285750">
              <a:buFontTx/>
              <a:buChar char="-"/>
            </a:pPr>
            <a:endParaRPr lang="en-US" altLang="ko-KR" sz="800"/>
          </a:p>
          <a:p>
            <a:pPr marL="285750" indent="-285750">
              <a:buFontTx/>
              <a:buChar char="-"/>
            </a:pPr>
            <a:r>
              <a:rPr lang="en-US" altLang="ko-KR" sz="800"/>
              <a:t>ResNet Pre-train </a:t>
            </a:r>
            <a:r>
              <a:rPr lang="ko-KR" altLang="en-US" sz="800"/>
              <a:t>의 경우에</a:t>
            </a:r>
            <a:r>
              <a:rPr lang="en-US" altLang="ko-KR" sz="800"/>
              <a:t>, Colab </a:t>
            </a:r>
            <a:r>
              <a:rPr lang="ko-KR" altLang="en-US" sz="800"/>
              <a:t>환경과 동일하게 셋팅되어 진행하여도 무방합니다</a:t>
            </a:r>
            <a:r>
              <a:rPr lang="en-US" altLang="ko-KR" sz="800"/>
              <a:t>. </a:t>
            </a:r>
          </a:p>
          <a:p>
            <a:pPr marL="285750" indent="-285750">
              <a:buFontTx/>
              <a:buChar char="-"/>
            </a:pPr>
            <a:r>
              <a:rPr lang="en-US" altLang="ko-KR" sz="800"/>
              <a:t>Transfer-learning</a:t>
            </a:r>
            <a:r>
              <a:rPr lang="ko-KR" altLang="en-US" sz="800"/>
              <a:t>과 </a:t>
            </a:r>
            <a:r>
              <a:rPr lang="en-US" altLang="ko-KR" sz="800"/>
              <a:t>Fine-Tunning </a:t>
            </a:r>
            <a:r>
              <a:rPr lang="ko-KR" altLang="en-US" sz="800"/>
              <a:t>의 경우에</a:t>
            </a:r>
            <a:r>
              <a:rPr lang="en-US" altLang="ko-KR" sz="800"/>
              <a:t> </a:t>
            </a:r>
            <a:r>
              <a:rPr lang="ko-KR" altLang="en-US" sz="800"/>
              <a:t>같은 환경을 공유하며</a:t>
            </a:r>
            <a:r>
              <a:rPr lang="en-US" altLang="ko-KR" sz="800"/>
              <a:t>, </a:t>
            </a:r>
          </a:p>
          <a:p>
            <a:pPr marL="285750" indent="-285750">
              <a:buFontTx/>
              <a:buChar char="-"/>
            </a:pPr>
            <a:r>
              <a:rPr lang="ko-KR" altLang="en-US" sz="800"/>
              <a:t>환경셋팅에 대한 자세한 내용은 </a:t>
            </a:r>
            <a:r>
              <a:rPr lang="en-US" altLang="ko-KR" sz="800"/>
              <a:t>[DOTA]_0_a_setting.ipynb </a:t>
            </a:r>
            <a:r>
              <a:rPr lang="ko-KR" altLang="en-US" sz="800"/>
              <a:t>파일을 참조 부탁드립니다</a:t>
            </a:r>
            <a:r>
              <a:rPr lang="en-US" altLang="ko-KR" sz="800"/>
              <a:t>. </a:t>
            </a:r>
          </a:p>
          <a:p>
            <a:pPr marL="285750" indent="-285750">
              <a:buFontTx/>
              <a:buChar char="-"/>
            </a:pPr>
            <a:endParaRPr lang="ko-KR" altLang="en-US" sz="8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0B27C53-41F3-CC6F-582A-7BC6FEF89D49}"/>
              </a:ext>
            </a:extLst>
          </p:cNvPr>
          <p:cNvSpPr/>
          <p:nvPr/>
        </p:nvSpPr>
        <p:spPr>
          <a:xfrm>
            <a:off x="767446" y="1711784"/>
            <a:ext cx="3184071" cy="115932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Pre-train</a:t>
            </a:r>
          </a:p>
          <a:p>
            <a:pPr algn="ctr"/>
            <a:r>
              <a:rPr lang="en-US" altLang="ko-KR"/>
              <a:t>(ImageNet)</a:t>
            </a:r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DD392EA-0054-1E90-CE1A-F6750E5124D8}"/>
              </a:ext>
            </a:extLst>
          </p:cNvPr>
          <p:cNvSpPr/>
          <p:nvPr/>
        </p:nvSpPr>
        <p:spPr>
          <a:xfrm>
            <a:off x="767445" y="3570520"/>
            <a:ext cx="3184071" cy="115932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Transfer-learning</a:t>
            </a:r>
          </a:p>
          <a:p>
            <a:pPr algn="ctr"/>
            <a:r>
              <a:rPr lang="en-US" altLang="ko-KR"/>
              <a:t>(DOTA V1.5)</a:t>
            </a: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9D69DD7-855F-BB6E-293F-1BFD2E92CF7D}"/>
              </a:ext>
            </a:extLst>
          </p:cNvPr>
          <p:cNvSpPr/>
          <p:nvPr/>
        </p:nvSpPr>
        <p:spPr>
          <a:xfrm>
            <a:off x="767444" y="5372106"/>
            <a:ext cx="3184071" cy="115932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Fine-Tunning</a:t>
            </a:r>
          </a:p>
          <a:p>
            <a:pPr algn="ctr"/>
            <a:r>
              <a:rPr lang="en-US" altLang="ko-KR"/>
              <a:t>(</a:t>
            </a:r>
            <a:r>
              <a:rPr lang="ko-KR" altLang="en-US"/>
              <a:t>대회 데이터셋</a:t>
            </a:r>
            <a:r>
              <a:rPr lang="en-US" altLang="ko-KR"/>
              <a:t>)</a:t>
            </a:r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B6C376A-463C-630E-8E1A-49B150F56E45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2359481" y="2871107"/>
            <a:ext cx="1" cy="69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B2FAC23-BDC9-A53A-EBE7-4C37B00E7A37}"/>
              </a:ext>
            </a:extLst>
          </p:cNvPr>
          <p:cNvCxnSpPr/>
          <p:nvPr/>
        </p:nvCxnSpPr>
        <p:spPr>
          <a:xfrm flipH="1">
            <a:off x="2359479" y="4672693"/>
            <a:ext cx="1" cy="69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C886388-C81F-1574-D05B-73517DC5146E}"/>
              </a:ext>
            </a:extLst>
          </p:cNvPr>
          <p:cNvSpPr txBox="1"/>
          <p:nvPr/>
        </p:nvSpPr>
        <p:spPr>
          <a:xfrm>
            <a:off x="4353266" y="1693251"/>
            <a:ext cx="60966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GPUs : RTX</a:t>
            </a:r>
            <a:r>
              <a:rPr lang="ko-KR" altLang="en-US"/>
              <a:t> </a:t>
            </a:r>
            <a:r>
              <a:rPr lang="en-US" altLang="ko-KR"/>
              <a:t>3090</a:t>
            </a:r>
            <a:r>
              <a:rPr lang="ko-KR" altLang="en-US"/>
              <a:t> </a:t>
            </a:r>
            <a:r>
              <a:rPr lang="en-US" altLang="ko-KR"/>
              <a:t>x </a:t>
            </a:r>
            <a:r>
              <a:rPr lang="en-US" altLang="ko-KR">
                <a:solidFill>
                  <a:srgbClr val="FF0000"/>
                </a:solidFill>
              </a:rPr>
              <a:t>3</a:t>
            </a:r>
          </a:p>
          <a:p>
            <a:r>
              <a:rPr lang="en-US" altLang="ko-KR"/>
              <a:t>batch_size : 384</a:t>
            </a:r>
          </a:p>
          <a:p>
            <a:r>
              <a:rPr lang="en-US" altLang="ko-KR"/>
              <a:t>final epochs : 538</a:t>
            </a:r>
          </a:p>
          <a:p>
            <a:r>
              <a:rPr lang="ko-KR" altLang="en-US"/>
              <a:t>학습소요 시간 </a:t>
            </a:r>
            <a:r>
              <a:rPr lang="en-US" altLang="ko-KR"/>
              <a:t>: 4</a:t>
            </a:r>
            <a:r>
              <a:rPr lang="ko-KR" altLang="en-US"/>
              <a:t> </a:t>
            </a:r>
            <a:r>
              <a:rPr lang="en-US" altLang="ko-KR"/>
              <a:t>days</a:t>
            </a:r>
            <a:r>
              <a:rPr lang="ko-KR" altLang="en-US"/>
              <a:t>  </a:t>
            </a:r>
            <a:endParaRPr lang="en-US" altLang="ko-K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F6D3FB-057A-1ED9-B563-5F77002CB7F1}"/>
              </a:ext>
            </a:extLst>
          </p:cNvPr>
          <p:cNvSpPr txBox="1"/>
          <p:nvPr/>
        </p:nvSpPr>
        <p:spPr>
          <a:xfrm>
            <a:off x="4313805" y="3529514"/>
            <a:ext cx="60966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GPUs : RTX</a:t>
            </a:r>
            <a:r>
              <a:rPr lang="ko-KR" altLang="en-US"/>
              <a:t> </a:t>
            </a:r>
            <a:r>
              <a:rPr lang="en-US" altLang="ko-KR"/>
              <a:t>3090</a:t>
            </a:r>
            <a:r>
              <a:rPr lang="ko-KR" altLang="en-US"/>
              <a:t> </a:t>
            </a:r>
            <a:r>
              <a:rPr lang="en-US" altLang="ko-KR"/>
              <a:t>x </a:t>
            </a:r>
            <a:r>
              <a:rPr lang="en-US" altLang="ko-KR">
                <a:solidFill>
                  <a:srgbClr val="FF0000"/>
                </a:solidFill>
              </a:rPr>
              <a:t>4</a:t>
            </a:r>
          </a:p>
          <a:p>
            <a:r>
              <a:rPr lang="en-US" altLang="ko-KR"/>
              <a:t>batch_size : 2 </a:t>
            </a:r>
          </a:p>
          <a:p>
            <a:r>
              <a:rPr lang="en-US" altLang="ko-KR"/>
              <a:t>final_epochs : 12 </a:t>
            </a:r>
          </a:p>
          <a:p>
            <a:r>
              <a:rPr lang="ko-KR" altLang="en-US"/>
              <a:t>학습소요 시간 </a:t>
            </a:r>
            <a:r>
              <a:rPr lang="en-US" altLang="ko-KR"/>
              <a:t>: 6 hours </a:t>
            </a:r>
            <a:r>
              <a:rPr lang="ko-KR" altLang="en-US"/>
              <a:t>  </a:t>
            </a:r>
            <a:endParaRPr lang="en-US" altLang="ko-KR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DF7318-EF85-BC9D-12BF-0F33915BFA15}"/>
              </a:ext>
            </a:extLst>
          </p:cNvPr>
          <p:cNvSpPr txBox="1"/>
          <p:nvPr/>
        </p:nvSpPr>
        <p:spPr>
          <a:xfrm>
            <a:off x="4353266" y="5331100"/>
            <a:ext cx="60966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GPUs : RTX</a:t>
            </a:r>
            <a:r>
              <a:rPr lang="ko-KR" altLang="en-US"/>
              <a:t> </a:t>
            </a:r>
            <a:r>
              <a:rPr lang="en-US" altLang="ko-KR"/>
              <a:t>3090</a:t>
            </a:r>
            <a:r>
              <a:rPr lang="ko-KR" altLang="en-US"/>
              <a:t> </a:t>
            </a:r>
            <a:r>
              <a:rPr lang="en-US" altLang="ko-KR"/>
              <a:t>x </a:t>
            </a:r>
            <a:r>
              <a:rPr lang="en-US" altLang="ko-KR">
                <a:solidFill>
                  <a:srgbClr val="FF0000"/>
                </a:solidFill>
              </a:rPr>
              <a:t>1</a:t>
            </a:r>
          </a:p>
          <a:p>
            <a:r>
              <a:rPr lang="en-US" altLang="ko-KR"/>
              <a:t>batch_size : 2 </a:t>
            </a:r>
          </a:p>
          <a:p>
            <a:r>
              <a:rPr lang="en-US" altLang="ko-KR"/>
              <a:t>final_epochs : 12 (final 8 epoch choice) </a:t>
            </a:r>
          </a:p>
          <a:p>
            <a:r>
              <a:rPr lang="ko-KR" altLang="en-US"/>
              <a:t>학습소요 시간 </a:t>
            </a:r>
            <a:r>
              <a:rPr lang="en-US" altLang="ko-KR"/>
              <a:t>: 30 minutes</a:t>
            </a:r>
          </a:p>
        </p:txBody>
      </p:sp>
    </p:spTree>
    <p:extLst>
      <p:ext uri="{BB962C8B-B14F-4D97-AF65-F5344CB8AC3E}">
        <p14:creationId xmlns:p14="http://schemas.microsoft.com/office/powerpoint/2010/main" val="887911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155B30-C118-3063-A0CE-BDE1CB2536F8}"/>
              </a:ext>
            </a:extLst>
          </p:cNvPr>
          <p:cNvSpPr txBox="1"/>
          <p:nvPr/>
        </p:nvSpPr>
        <p:spPr>
          <a:xfrm>
            <a:off x="4829175" y="2755446"/>
            <a:ext cx="5812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감사합니다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9FFF1D-AEBA-FAFA-7092-E02E341D6864}"/>
              </a:ext>
            </a:extLst>
          </p:cNvPr>
          <p:cNvSpPr txBox="1"/>
          <p:nvPr/>
        </p:nvSpPr>
        <p:spPr>
          <a:xfrm>
            <a:off x="4408714" y="5486399"/>
            <a:ext cx="36167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팀명 </a:t>
            </a:r>
            <a:r>
              <a:rPr lang="en-US" altLang="ko-KR"/>
              <a:t>: TelePix_Eric</a:t>
            </a:r>
          </a:p>
          <a:p>
            <a:r>
              <a:rPr lang="en-US" altLang="ko-KR"/>
              <a:t>email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>
                <a:hlinkClick r:id="rId2"/>
              </a:rPr>
              <a:t>jeantirole01@gmail.com</a:t>
            </a:r>
            <a:endParaRPr lang="en-US" altLang="ko-KR"/>
          </a:p>
          <a:p>
            <a:r>
              <a:rPr lang="en-US" altLang="ko-KR"/>
              <a:t>phone : 010-4286-1966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3CBD98-B504-AA99-DEFD-71D4C4E8C1C1}"/>
              </a:ext>
            </a:extLst>
          </p:cNvPr>
          <p:cNvSpPr txBox="1"/>
          <p:nvPr/>
        </p:nvSpPr>
        <p:spPr>
          <a:xfrm>
            <a:off x="3073852" y="4238624"/>
            <a:ext cx="58129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/>
              <a:t>*</a:t>
            </a:r>
            <a:r>
              <a:rPr lang="ko-KR" altLang="en-US" sz="2400"/>
              <a:t>실행 환경상의 문제나</a:t>
            </a:r>
            <a:r>
              <a:rPr lang="en-US" altLang="ko-KR" sz="2400"/>
              <a:t>, </a:t>
            </a:r>
            <a:r>
              <a:rPr lang="ko-KR" altLang="en-US" sz="2400"/>
              <a:t>코드상의 문제는 아래로 연락 부탁드립니다 </a:t>
            </a:r>
            <a:r>
              <a:rPr lang="en-US" altLang="ko-KR" sz="2400"/>
              <a:t>!!  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713371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601</Words>
  <Application>Microsoft Office PowerPoint</Application>
  <PresentationFormat>와이드스크린</PresentationFormat>
  <Paragraphs>114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coms</dc:creator>
  <cp:lastModifiedBy>coms</cp:lastModifiedBy>
  <cp:revision>5</cp:revision>
  <dcterms:created xsi:type="dcterms:W3CDTF">2023-07-27T07:03:29Z</dcterms:created>
  <dcterms:modified xsi:type="dcterms:W3CDTF">2023-07-27T08:10:43Z</dcterms:modified>
</cp:coreProperties>
</file>