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3" r:id="rId4"/>
    <p:sldId id="274" r:id="rId5"/>
    <p:sldId id="260" r:id="rId6"/>
    <p:sldId id="259" r:id="rId7"/>
    <p:sldId id="277" r:id="rId8"/>
    <p:sldId id="279" r:id="rId9"/>
    <p:sldId id="273" r:id="rId10"/>
    <p:sldId id="267" r:id="rId11"/>
    <p:sldId id="268" r:id="rId12"/>
    <p:sldId id="272" r:id="rId13"/>
    <p:sldId id="278" r:id="rId14"/>
    <p:sldId id="280" r:id="rId15"/>
    <p:sldId id="275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2160" autoAdjust="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수집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algn="ctr" rtl="0"/>
          <a:endParaRPr lang="en-US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algn="ctr"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81C2CD8-7E8A-4682-8B5A-A510268B34AC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전처리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algn="ctr" rtl="0"/>
          <a:endParaRPr lang="en-US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algn="ctr"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CF1FE966-0BB0-47ED-84B3-EC7AB055925F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데이터를 분석할 수 있는 형태로 정리 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algn="ctr" rtl="0"/>
          <a:endParaRPr lang="en-US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algn="ctr" rtl="0"/>
          <a:endParaRPr lang="en-US"/>
        </a:p>
      </dgm:t>
    </dgm:pt>
    <dgm:pt modelId="{DC2DF88C-35A0-4E30-A3E4-E002DC34F521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시각화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algn="ctr" rtl="0"/>
          <a:endParaRPr lang="en-US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algn="ctr"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F9FD532-8B13-446E-B6A3-59BDF574BCA8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분석 목적에 따른 효율적 시각화 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algn="ctr" rtl="0"/>
          <a:endParaRPr lang="en-US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algn="ctr" rtl="0"/>
          <a:endParaRPr lang="en-US"/>
        </a:p>
      </dgm:t>
    </dgm:pt>
    <dgm:pt modelId="{F5961DD5-682B-4D21-A827-30C64679BB5F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결과 도출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5D73089-01C8-4BC0-90ED-CA9D1B8E3ADF}" type="parTrans" cxnId="{73708078-FDBA-43F4-96AB-FB14C4C2602F}">
      <dgm:prSet/>
      <dgm:spPr/>
      <dgm:t>
        <a:bodyPr rtlCol="0"/>
        <a:lstStyle/>
        <a:p>
          <a:pPr algn="ctr" rtl="0"/>
          <a:endParaRPr lang="en-US"/>
        </a:p>
      </dgm:t>
    </dgm:pt>
    <dgm:pt modelId="{CA7ED3B0-10D1-4E2F-8BA0-8D58C22A94D0}" type="sibTrans" cxnId="{73708078-FDBA-43F4-96AB-FB14C4C2602F}">
      <dgm:prSet/>
      <dgm:spPr/>
      <dgm:t>
        <a:bodyPr rtlCol="0"/>
        <a:lstStyle/>
        <a:p>
          <a:pPr algn="ctr" rtl="0"/>
          <a:endParaRPr lang="en-US"/>
        </a:p>
      </dgm:t>
    </dgm:pt>
    <dgm:pt modelId="{72DB7378-4256-4528-8672-DEEF82828E57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현상에서 의미 있는 </a:t>
          </a:r>
          <a:r>
            <a:rPr lang="ko-KR" altLang="en-US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인사이트</a:t>
          </a: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도출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7CEFC59-E261-4652-BC13-D71B45B5EC50}" type="parTrans" cxnId="{2A4D48E1-6639-4AC8-ABBF-C8A0D045AFB7}">
      <dgm:prSet/>
      <dgm:spPr/>
      <dgm:t>
        <a:bodyPr rtlCol="0"/>
        <a:lstStyle/>
        <a:p>
          <a:pPr algn="ctr" rtl="0"/>
          <a:endParaRPr lang="en-US"/>
        </a:p>
      </dgm:t>
    </dgm:pt>
    <dgm:pt modelId="{D0054105-F7A3-4CAE-89E2-0979360A932C}" type="sibTrans" cxnId="{2A4D48E1-6639-4AC8-ABBF-C8A0D045AFB7}">
      <dgm:prSet/>
      <dgm:spPr/>
      <dgm:t>
        <a:bodyPr rtlCol="0"/>
        <a:lstStyle/>
        <a:p>
          <a:pPr algn="ctr" rtl="0"/>
          <a:endParaRPr lang="en-US"/>
        </a:p>
      </dgm:t>
    </dgm:pt>
    <dgm:pt modelId="{3C06DC45-D510-48CC-B9DC-C19564791119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탐색을 통한 수집 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algn="ctr" rtl="0"/>
          <a:endParaRPr lang="en-US"/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algn="ctr" rtl="0"/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52839F-D941-4E3B-BA68-AC653DAEAE4C}" type="pres">
      <dgm:prSet presAssocID="{5F712884-449D-4DB5-9953-28B7C76B95EA}" presName="parSh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B2D37A-6F50-4E0F-B305-9EB4D512D773}" type="pres">
      <dgm:prSet presAssocID="{EB5FE175-6B6D-4195-A86F-6DFA96778160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DE18D45-E3E4-4C40-8D6C-3AC62ACE8299}" type="pres">
      <dgm:prSet presAssocID="{EB5FE175-6B6D-4195-A86F-6DFA96778160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D4F23-83F6-4C7C-9B29-72BF90EFE2CC}" type="pres">
      <dgm:prSet presAssocID="{981C2CD8-7E8A-4682-8B5A-A510268B34AC}" presName="parSh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DC82A2-8D59-472B-BE22-46F053C16CD5}" type="pres">
      <dgm:prSet presAssocID="{D7467A3A-2B78-4CDD-91C9-D96452997227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38B4FCE-9678-4085-AB99-40595BD6EB1C}" type="pres">
      <dgm:prSet presAssocID="{D7467A3A-2B78-4CDD-91C9-D96452997227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F185BD-956E-4777-8763-980278E426BB}" type="pres">
      <dgm:prSet presAssocID="{DC2DF88C-35A0-4E30-A3E4-E002DC34F521}" presName="parSh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AD0DAF-92D3-400A-A4E0-170D0AF84100}" type="pres">
      <dgm:prSet presAssocID="{4DFC88DE-E0F0-4976-9B83-58EADA7CE300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E8F3DD0-4BD8-4C40-B882-1E8B5E423D90}" type="pres">
      <dgm:prSet presAssocID="{4DFC88DE-E0F0-4976-9B83-58EADA7CE300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85B160-AC57-41A0-95FE-636A4391B913}" type="pres">
      <dgm:prSet presAssocID="{F5961DD5-682B-4D21-A827-30C64679BB5F}" presName="parSh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51B57-78A9-4D29-8F04-12E5089B877B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6A392EDA-4EC2-42A2-8F21-E68A9A6B95DF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데이터</a:t>
          </a:r>
          <a:endParaRPr lang="ko-KR" altLang="en-US" sz="2400" dirty="0"/>
        </a:p>
      </dgm:t>
    </dgm:pt>
    <dgm:pt modelId="{3DDB652B-B83A-43B5-88BE-06A76396C1B1}" type="parTrans" cxnId="{7F5E0DD1-C3CC-4289-8372-F45B0BA034A2}">
      <dgm:prSet/>
      <dgm:spPr/>
      <dgm:t>
        <a:bodyPr/>
        <a:lstStyle/>
        <a:p>
          <a:pPr latinLnBrk="1"/>
          <a:endParaRPr lang="ko-KR" altLang="en-US"/>
        </a:p>
      </dgm:t>
    </dgm:pt>
    <dgm:pt modelId="{F37AB791-C461-42B5-AED0-B0B1681A0FB9}" type="sibTrans" cxnId="{7F5E0DD1-C3CC-4289-8372-F45B0BA034A2}">
      <dgm:prSet/>
      <dgm:spPr/>
      <dgm:t>
        <a:bodyPr/>
        <a:lstStyle/>
        <a:p>
          <a:pPr latinLnBrk="1"/>
          <a:endParaRPr lang="ko-KR" altLang="en-US"/>
        </a:p>
      </dgm:t>
    </dgm:pt>
    <dgm:pt modelId="{9091B1F9-6048-4A4E-9918-9E1841203AFE}">
      <dgm:prSet phldrT="[텍스트]" custT="1"/>
      <dgm:spPr/>
      <dgm:t>
        <a:bodyPr/>
        <a:lstStyle/>
        <a:p>
          <a:pPr latinLnBrk="1"/>
          <a:r>
            <a:rPr lang="en-US" altLang="ko-KR" sz="2200" dirty="0" smtClean="0"/>
            <a:t>Data.go.kr (</a:t>
          </a:r>
          <a:r>
            <a:rPr lang="ko-KR" altLang="en-US" sz="2200" dirty="0" smtClean="0"/>
            <a:t>사망사고 </a:t>
          </a:r>
          <a:r>
            <a:rPr lang="en-US" altLang="ko-KR" sz="2200" dirty="0" smtClean="0"/>
            <a:t>: ‘15~’18)  ’15</a:t>
          </a:r>
          <a:r>
            <a:rPr lang="ko-KR" altLang="en-US" sz="2200" dirty="0" smtClean="0"/>
            <a:t>년</a:t>
          </a:r>
          <a:r>
            <a:rPr lang="en-US" altLang="ko-KR" sz="2200" dirty="0" smtClean="0"/>
            <a:t>~’18</a:t>
          </a:r>
          <a:r>
            <a:rPr lang="ko-KR" altLang="en-US" sz="2200" dirty="0" smtClean="0"/>
            <a:t>년 개별 사고 정보</a:t>
          </a:r>
          <a:r>
            <a:rPr lang="en-US" altLang="ko-KR" sz="2200" dirty="0" smtClean="0"/>
            <a:t>(</a:t>
          </a:r>
          <a:r>
            <a:rPr lang="ko-KR" altLang="en-US" sz="2200" dirty="0" smtClean="0"/>
            <a:t>사망</a:t>
          </a:r>
          <a:r>
            <a:rPr lang="en-US" altLang="ko-KR" sz="2200" dirty="0" smtClean="0"/>
            <a:t>)</a:t>
          </a:r>
          <a:endParaRPr lang="ko-KR" altLang="en-US" sz="2200" dirty="0"/>
        </a:p>
      </dgm:t>
    </dgm:pt>
    <dgm:pt modelId="{8E122196-6CEA-47A0-9816-DE2A078845C6}" type="parTrans" cxnId="{91FFCDE5-627E-48FF-8920-E98DEBD4D395}">
      <dgm:prSet/>
      <dgm:spPr/>
      <dgm:t>
        <a:bodyPr/>
        <a:lstStyle/>
        <a:p>
          <a:pPr latinLnBrk="1"/>
          <a:endParaRPr lang="ko-KR" altLang="en-US"/>
        </a:p>
      </dgm:t>
    </dgm:pt>
    <dgm:pt modelId="{06E606E5-F8AF-41CB-9D8C-0FBBF56458E3}" type="sibTrans" cxnId="{91FFCDE5-627E-48FF-8920-E98DEBD4D395}">
      <dgm:prSet/>
      <dgm:spPr/>
      <dgm:t>
        <a:bodyPr/>
        <a:lstStyle/>
        <a:p>
          <a:pPr latinLnBrk="1"/>
          <a:endParaRPr lang="ko-KR" altLang="en-US"/>
        </a:p>
      </dgm:t>
    </dgm:pt>
    <dgm:pt modelId="{5389B6A7-6888-40C8-BC0F-3C1B8A5D9398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데이터 전처리</a:t>
          </a:r>
          <a:endParaRPr lang="ko-KR" altLang="en-US" sz="2400" dirty="0"/>
        </a:p>
      </dgm:t>
    </dgm:pt>
    <dgm:pt modelId="{2FE7C88B-15ED-4D00-B384-3DE715789EE7}" type="parTrans" cxnId="{809253DE-81C5-40A0-92EC-1FFDCB5F0904}">
      <dgm:prSet/>
      <dgm:spPr/>
      <dgm:t>
        <a:bodyPr/>
        <a:lstStyle/>
        <a:p>
          <a:pPr latinLnBrk="1"/>
          <a:endParaRPr lang="ko-KR" altLang="en-US"/>
        </a:p>
      </dgm:t>
    </dgm:pt>
    <dgm:pt modelId="{FD3E06C4-1974-4E34-9E64-4DFF7664C598}" type="sibTrans" cxnId="{809253DE-81C5-40A0-92EC-1FFDCB5F0904}">
      <dgm:prSet/>
      <dgm:spPr/>
      <dgm:t>
        <a:bodyPr/>
        <a:lstStyle/>
        <a:p>
          <a:pPr latinLnBrk="1"/>
          <a:endParaRPr lang="ko-KR" altLang="en-US"/>
        </a:p>
      </dgm:t>
    </dgm:pt>
    <dgm:pt modelId="{CDEC93BF-2CA6-4BC8-88C9-3272553E3B11}">
      <dgm:prSet phldrT="[텍스트]" custT="1"/>
      <dgm:spPr/>
      <dgm:t>
        <a:bodyPr/>
        <a:lstStyle/>
        <a:p>
          <a:pPr latinLnBrk="1"/>
          <a:r>
            <a:rPr lang="ko-KR" altLang="en-US" sz="2200" dirty="0" smtClean="0"/>
            <a:t>엑셀 </a:t>
          </a:r>
          <a:r>
            <a:rPr lang="en-US" altLang="ko-KR" sz="2200" dirty="0" smtClean="0"/>
            <a:t>: </a:t>
          </a:r>
          <a:r>
            <a:rPr lang="ko-KR" altLang="en-US" sz="2200" dirty="0" smtClean="0"/>
            <a:t>데이터 수집 및 전처리</a:t>
          </a:r>
          <a:endParaRPr lang="ko-KR" altLang="en-US" sz="2200" dirty="0"/>
        </a:p>
      </dgm:t>
    </dgm:pt>
    <dgm:pt modelId="{FC737A8B-7BBA-4F88-B5E9-65288F7FA7A6}" type="parTrans" cxnId="{B74BC14B-9A31-474D-885A-BB2AC6A9E506}">
      <dgm:prSet/>
      <dgm:spPr/>
      <dgm:t>
        <a:bodyPr/>
        <a:lstStyle/>
        <a:p>
          <a:pPr latinLnBrk="1"/>
          <a:endParaRPr lang="ko-KR" altLang="en-US"/>
        </a:p>
      </dgm:t>
    </dgm:pt>
    <dgm:pt modelId="{D0D119AC-A941-4DBD-8B21-303FD1FB7F01}" type="sibTrans" cxnId="{B74BC14B-9A31-474D-885A-BB2AC6A9E506}">
      <dgm:prSet/>
      <dgm:spPr/>
      <dgm:t>
        <a:bodyPr/>
        <a:lstStyle/>
        <a:p>
          <a:pPr latinLnBrk="1"/>
          <a:endParaRPr lang="ko-KR" altLang="en-US"/>
        </a:p>
      </dgm:t>
    </dgm:pt>
    <dgm:pt modelId="{975C8B93-2D93-4CF8-A146-413B31B78E3B}">
      <dgm:prSet phldrT="[텍스트]" custT="1"/>
      <dgm:spPr/>
      <dgm:t>
        <a:bodyPr/>
        <a:lstStyle/>
        <a:p>
          <a:pPr latinLnBrk="1"/>
          <a:r>
            <a:rPr lang="en-US" altLang="ko-KR" sz="2200" dirty="0" smtClean="0"/>
            <a:t>Python : </a:t>
          </a:r>
          <a:r>
            <a:rPr lang="ko-KR" altLang="en-US" sz="2200" dirty="0" smtClean="0"/>
            <a:t>데이터 전처리 </a:t>
          </a:r>
          <a:endParaRPr lang="ko-KR" altLang="en-US" sz="2200" dirty="0"/>
        </a:p>
      </dgm:t>
    </dgm:pt>
    <dgm:pt modelId="{D4657319-8D98-4F8A-9948-727C7D9EBF83}" type="parTrans" cxnId="{08C19ABE-297E-4CB2-9E47-B58F98C60135}">
      <dgm:prSet/>
      <dgm:spPr/>
      <dgm:t>
        <a:bodyPr/>
        <a:lstStyle/>
        <a:p>
          <a:pPr latinLnBrk="1"/>
          <a:endParaRPr lang="ko-KR" altLang="en-US"/>
        </a:p>
      </dgm:t>
    </dgm:pt>
    <dgm:pt modelId="{FC2354A8-1FA7-41E7-92C7-D3A0E1D3337F}" type="sibTrans" cxnId="{08C19ABE-297E-4CB2-9E47-B58F98C60135}">
      <dgm:prSet/>
      <dgm:spPr/>
      <dgm:t>
        <a:bodyPr/>
        <a:lstStyle/>
        <a:p>
          <a:pPr latinLnBrk="1"/>
          <a:endParaRPr lang="ko-KR" altLang="en-US"/>
        </a:p>
      </dgm:t>
    </dgm:pt>
    <dgm:pt modelId="{728404C8-D4D6-44A5-8E91-A462057C0388}">
      <dgm:prSet phldrT="[텍스트]" custT="1"/>
      <dgm:spPr/>
      <dgm:t>
        <a:bodyPr/>
        <a:lstStyle/>
        <a:p>
          <a:pPr latinLnBrk="1"/>
          <a:endParaRPr lang="ko-KR" altLang="en-US" sz="2200" dirty="0"/>
        </a:p>
      </dgm:t>
    </dgm:pt>
    <dgm:pt modelId="{69F0418D-73BE-43CA-8E7E-1E32C23475BF}" type="parTrans" cxnId="{68BA44FE-6971-4762-8D2E-15FFCD6ED759}">
      <dgm:prSet/>
      <dgm:spPr/>
      <dgm:t>
        <a:bodyPr/>
        <a:lstStyle/>
        <a:p>
          <a:pPr latinLnBrk="1"/>
          <a:endParaRPr lang="ko-KR" altLang="en-US"/>
        </a:p>
      </dgm:t>
    </dgm:pt>
    <dgm:pt modelId="{EF9132A3-A637-4DCA-87EE-03045F8BA86D}" type="sibTrans" cxnId="{68BA44FE-6971-4762-8D2E-15FFCD6ED759}">
      <dgm:prSet/>
      <dgm:spPr/>
      <dgm:t>
        <a:bodyPr/>
        <a:lstStyle/>
        <a:p>
          <a:pPr latinLnBrk="1"/>
          <a:endParaRPr lang="ko-KR" altLang="en-US"/>
        </a:p>
      </dgm:t>
    </dgm:pt>
    <dgm:pt modelId="{97944E6C-3F97-4DC5-B01A-7E7F2AE578E3}">
      <dgm:prSet phldrT="[텍스트]" custT="1"/>
      <dgm:spPr/>
      <dgm:t>
        <a:bodyPr/>
        <a:lstStyle/>
        <a:p>
          <a:pPr latinLnBrk="1"/>
          <a:endParaRPr lang="ko-KR" altLang="en-US" sz="2200" dirty="0"/>
        </a:p>
      </dgm:t>
    </dgm:pt>
    <dgm:pt modelId="{94326440-D53F-46F8-B6AD-C84E706229B3}" type="parTrans" cxnId="{111657BC-A6D5-4215-9F77-DF5DFCB04F2F}">
      <dgm:prSet/>
      <dgm:spPr/>
      <dgm:t>
        <a:bodyPr/>
        <a:lstStyle/>
        <a:p>
          <a:pPr latinLnBrk="1"/>
          <a:endParaRPr lang="ko-KR" altLang="en-US"/>
        </a:p>
      </dgm:t>
    </dgm:pt>
    <dgm:pt modelId="{48AE3DBE-9A62-46F8-A7BB-128CFE6F0BAA}" type="sibTrans" cxnId="{111657BC-A6D5-4215-9F77-DF5DFCB04F2F}">
      <dgm:prSet/>
      <dgm:spPr/>
      <dgm:t>
        <a:bodyPr/>
        <a:lstStyle/>
        <a:p>
          <a:pPr latinLnBrk="1"/>
          <a:endParaRPr lang="ko-KR" altLang="en-US"/>
        </a:p>
      </dgm:t>
    </dgm:pt>
    <dgm:pt modelId="{47EDDB50-EEB9-46D1-AC32-38E6AE33D12A}">
      <dgm:prSet phldrT="[텍스트]" custT="1"/>
      <dgm:spPr/>
      <dgm:t>
        <a:bodyPr/>
        <a:lstStyle/>
        <a:p>
          <a:pPr latinLnBrk="1"/>
          <a:r>
            <a:rPr lang="ko-KR" altLang="en-US" sz="2200" dirty="0" smtClean="0"/>
            <a:t>시각화</a:t>
          </a:r>
          <a:endParaRPr lang="ko-KR" altLang="en-US" sz="2200" dirty="0"/>
        </a:p>
      </dgm:t>
    </dgm:pt>
    <dgm:pt modelId="{55D35AD9-390E-4DF1-B06E-A2974FB19D84}" type="parTrans" cxnId="{26247DC1-3941-4D03-8038-6CF95D9ED425}">
      <dgm:prSet/>
      <dgm:spPr/>
      <dgm:t>
        <a:bodyPr/>
        <a:lstStyle/>
        <a:p>
          <a:pPr latinLnBrk="1"/>
          <a:endParaRPr lang="ko-KR" altLang="en-US"/>
        </a:p>
      </dgm:t>
    </dgm:pt>
    <dgm:pt modelId="{0239F531-4809-41B1-B78C-BA18B593AD91}" type="sibTrans" cxnId="{26247DC1-3941-4D03-8038-6CF95D9ED425}">
      <dgm:prSet/>
      <dgm:spPr/>
      <dgm:t>
        <a:bodyPr/>
        <a:lstStyle/>
        <a:p>
          <a:pPr latinLnBrk="1"/>
          <a:endParaRPr lang="ko-KR" altLang="en-US"/>
        </a:p>
      </dgm:t>
    </dgm:pt>
    <dgm:pt modelId="{A3A66CBE-3005-4758-9053-6B8012DED452}">
      <dgm:prSet phldrT="[텍스트]" custT="1"/>
      <dgm:spPr/>
      <dgm:t>
        <a:bodyPr/>
        <a:lstStyle/>
        <a:p>
          <a:pPr latinLnBrk="1"/>
          <a:r>
            <a:rPr lang="en-US" altLang="ko-KR" sz="2200" dirty="0" smtClean="0"/>
            <a:t>Python : </a:t>
          </a:r>
          <a:r>
            <a:rPr lang="ko-KR" altLang="en-US" sz="2200" dirty="0" smtClean="0"/>
            <a:t>전처리 한 데이터 시각화</a:t>
          </a:r>
          <a:endParaRPr lang="ko-KR" altLang="en-US" sz="2200" dirty="0"/>
        </a:p>
      </dgm:t>
    </dgm:pt>
    <dgm:pt modelId="{91AA3600-A733-4794-B4E4-573DBC53A0FA}" type="parTrans" cxnId="{233B4FA0-43BD-4793-A7F4-1E1D9E6D246B}">
      <dgm:prSet/>
      <dgm:spPr/>
      <dgm:t>
        <a:bodyPr/>
        <a:lstStyle/>
        <a:p>
          <a:pPr latinLnBrk="1"/>
          <a:endParaRPr lang="ko-KR" altLang="en-US"/>
        </a:p>
      </dgm:t>
    </dgm:pt>
    <dgm:pt modelId="{641A2B42-7A31-4EBC-B5B6-EC6AD254673D}" type="sibTrans" cxnId="{233B4FA0-43BD-4793-A7F4-1E1D9E6D246B}">
      <dgm:prSet/>
      <dgm:spPr/>
      <dgm:t>
        <a:bodyPr/>
        <a:lstStyle/>
        <a:p>
          <a:pPr latinLnBrk="1"/>
          <a:endParaRPr lang="ko-KR" altLang="en-US"/>
        </a:p>
      </dgm:t>
    </dgm:pt>
    <dgm:pt modelId="{76022D26-A23D-490F-A5A4-BC035F6A8BF7}">
      <dgm:prSet phldrT="[텍스트]" custT="1"/>
      <dgm:spPr/>
      <dgm:t>
        <a:bodyPr/>
        <a:lstStyle/>
        <a:p>
          <a:pPr latinLnBrk="1"/>
          <a:endParaRPr lang="ko-KR" altLang="en-US" sz="2200" dirty="0"/>
        </a:p>
      </dgm:t>
    </dgm:pt>
    <dgm:pt modelId="{C3BF24D9-84E1-4EEE-8BA7-84BB5872B463}" type="parTrans" cxnId="{3AED6D94-A394-4F9E-A65D-1A2F39D4AF84}">
      <dgm:prSet/>
      <dgm:spPr/>
    </dgm:pt>
    <dgm:pt modelId="{C0F2A267-10F4-47C2-ABC8-91137B2499D5}" type="sibTrans" cxnId="{3AED6D94-A394-4F9E-A65D-1A2F39D4AF84}">
      <dgm:prSet/>
      <dgm:spPr/>
    </dgm:pt>
    <dgm:pt modelId="{9FECF93E-D68D-45A1-8C35-67F31E50F433}" type="pres">
      <dgm:prSet presAssocID="{82F51B57-78A9-4D29-8F04-12E5089B87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5FE205-DEFE-4BFA-B256-83B8AFE48F7C}" type="pres">
      <dgm:prSet presAssocID="{6A392EDA-4EC2-42A2-8F21-E68A9A6B95DF}" presName="composite" presStyleCnt="0"/>
      <dgm:spPr/>
    </dgm:pt>
    <dgm:pt modelId="{98D9667E-7B8A-48AF-9C3A-067BFEDD3C4D}" type="pres">
      <dgm:prSet presAssocID="{6A392EDA-4EC2-42A2-8F21-E68A9A6B95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4CECE-1325-4929-A31A-00AEF617E398}" type="pres">
      <dgm:prSet presAssocID="{6A392EDA-4EC2-42A2-8F21-E68A9A6B95D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E851D-B966-4BE7-BDF0-9F25BFD93A47}" type="pres">
      <dgm:prSet presAssocID="{F37AB791-C461-42B5-AED0-B0B1681A0FB9}" presName="space" presStyleCnt="0"/>
      <dgm:spPr/>
    </dgm:pt>
    <dgm:pt modelId="{26288CBE-1F74-4DEA-89B0-0E53409CE862}" type="pres">
      <dgm:prSet presAssocID="{5389B6A7-6888-40C8-BC0F-3C1B8A5D9398}" presName="composite" presStyleCnt="0"/>
      <dgm:spPr/>
    </dgm:pt>
    <dgm:pt modelId="{D87E2E6B-3474-4013-B3F7-2EBEADF7D1D5}" type="pres">
      <dgm:prSet presAssocID="{5389B6A7-6888-40C8-BC0F-3C1B8A5D93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EBD5C1-F157-487B-8096-264D6A1DBB05}" type="pres">
      <dgm:prSet presAssocID="{5389B6A7-6888-40C8-BC0F-3C1B8A5D939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4BA8E-9E7D-4639-82B9-08DBB94D9A21}" type="pres">
      <dgm:prSet presAssocID="{FD3E06C4-1974-4E34-9E64-4DFF7664C598}" presName="space" presStyleCnt="0"/>
      <dgm:spPr/>
    </dgm:pt>
    <dgm:pt modelId="{B67D7B22-0539-48BD-83BF-FCEA54AC3EEF}" type="pres">
      <dgm:prSet presAssocID="{47EDDB50-EEB9-46D1-AC32-38E6AE33D12A}" presName="composite" presStyleCnt="0"/>
      <dgm:spPr/>
    </dgm:pt>
    <dgm:pt modelId="{09DFAEE7-398C-4D62-840E-0DFBFF69515C}" type="pres">
      <dgm:prSet presAssocID="{47EDDB50-EEB9-46D1-AC32-38E6AE33D1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D49C9B-852C-4DA0-8626-BA15810BC6AB}" type="pres">
      <dgm:prSet presAssocID="{47EDDB50-EEB9-46D1-AC32-38E6AE33D12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E6A42F5-F77F-4F4E-B166-3B62F3185C81}" type="presOf" srcId="{5389B6A7-6888-40C8-BC0F-3C1B8A5D9398}" destId="{D87E2E6B-3474-4013-B3F7-2EBEADF7D1D5}" srcOrd="0" destOrd="0" presId="urn:microsoft.com/office/officeart/2005/8/layout/hList1"/>
    <dgm:cxn modelId="{233B4FA0-43BD-4793-A7F4-1E1D9E6D246B}" srcId="{47EDDB50-EEB9-46D1-AC32-38E6AE33D12A}" destId="{A3A66CBE-3005-4758-9053-6B8012DED452}" srcOrd="1" destOrd="0" parTransId="{91AA3600-A733-4794-B4E4-573DBC53A0FA}" sibTransId="{641A2B42-7A31-4EBC-B5B6-EC6AD254673D}"/>
    <dgm:cxn modelId="{809253DE-81C5-40A0-92EC-1FFDCB5F0904}" srcId="{82F51B57-78A9-4D29-8F04-12E5089B877B}" destId="{5389B6A7-6888-40C8-BC0F-3C1B8A5D9398}" srcOrd="1" destOrd="0" parTransId="{2FE7C88B-15ED-4D00-B384-3DE715789EE7}" sibTransId="{FD3E06C4-1974-4E34-9E64-4DFF7664C598}"/>
    <dgm:cxn modelId="{111657BC-A6D5-4215-9F77-DF5DFCB04F2F}" srcId="{6A392EDA-4EC2-42A2-8F21-E68A9A6B95DF}" destId="{97944E6C-3F97-4DC5-B01A-7E7F2AE578E3}" srcOrd="0" destOrd="0" parTransId="{94326440-D53F-46F8-B6AD-C84E706229B3}" sibTransId="{48AE3DBE-9A62-46F8-A7BB-128CFE6F0BAA}"/>
    <dgm:cxn modelId="{7F5E0DD1-C3CC-4289-8372-F45B0BA034A2}" srcId="{82F51B57-78A9-4D29-8F04-12E5089B877B}" destId="{6A392EDA-4EC2-42A2-8F21-E68A9A6B95DF}" srcOrd="0" destOrd="0" parTransId="{3DDB652B-B83A-43B5-88BE-06A76396C1B1}" sibTransId="{F37AB791-C461-42B5-AED0-B0B1681A0FB9}"/>
    <dgm:cxn modelId="{422766CD-29DD-4C6C-BA3A-EBDBDCB34E6A}" type="presOf" srcId="{CDEC93BF-2CA6-4BC8-88C9-3272553E3B11}" destId="{C5EBD5C1-F157-487B-8096-264D6A1DBB05}" srcOrd="0" destOrd="1" presId="urn:microsoft.com/office/officeart/2005/8/layout/hList1"/>
    <dgm:cxn modelId="{3F27A45B-1845-4BA2-BFFD-8C370022606A}" type="presOf" srcId="{97944E6C-3F97-4DC5-B01A-7E7F2AE578E3}" destId="{9414CECE-1325-4929-A31A-00AEF617E398}" srcOrd="0" destOrd="0" presId="urn:microsoft.com/office/officeart/2005/8/layout/hList1"/>
    <dgm:cxn modelId="{F0173742-EE08-46BE-ACE5-A23640CFEB4E}" type="presOf" srcId="{82F51B57-78A9-4D29-8F04-12E5089B877B}" destId="{9FECF93E-D68D-45A1-8C35-67F31E50F433}" srcOrd="0" destOrd="0" presId="urn:microsoft.com/office/officeart/2005/8/layout/hList1"/>
    <dgm:cxn modelId="{91FFCDE5-627E-48FF-8920-E98DEBD4D395}" srcId="{6A392EDA-4EC2-42A2-8F21-E68A9A6B95DF}" destId="{9091B1F9-6048-4A4E-9918-9E1841203AFE}" srcOrd="1" destOrd="0" parTransId="{8E122196-6CEA-47A0-9816-DE2A078845C6}" sibTransId="{06E606E5-F8AF-41CB-9D8C-0FBBF56458E3}"/>
    <dgm:cxn modelId="{56D79D24-01CD-42CC-B3EB-3068ECF5DEF6}" type="presOf" srcId="{47EDDB50-EEB9-46D1-AC32-38E6AE33D12A}" destId="{09DFAEE7-398C-4D62-840E-0DFBFF69515C}" srcOrd="0" destOrd="0" presId="urn:microsoft.com/office/officeart/2005/8/layout/hList1"/>
    <dgm:cxn modelId="{793C0347-8297-450D-8FBC-040D33AA97F9}" type="presOf" srcId="{975C8B93-2D93-4CF8-A146-413B31B78E3B}" destId="{C5EBD5C1-F157-487B-8096-264D6A1DBB05}" srcOrd="0" destOrd="2" presId="urn:microsoft.com/office/officeart/2005/8/layout/hList1"/>
    <dgm:cxn modelId="{3AED6D94-A394-4F9E-A65D-1A2F39D4AF84}" srcId="{47EDDB50-EEB9-46D1-AC32-38E6AE33D12A}" destId="{76022D26-A23D-490F-A5A4-BC035F6A8BF7}" srcOrd="0" destOrd="0" parTransId="{C3BF24D9-84E1-4EEE-8BA7-84BB5872B463}" sibTransId="{C0F2A267-10F4-47C2-ABC8-91137B2499D5}"/>
    <dgm:cxn modelId="{8DBA3685-C66C-4483-9260-A0D50A446F14}" type="presOf" srcId="{6A392EDA-4EC2-42A2-8F21-E68A9A6B95DF}" destId="{98D9667E-7B8A-48AF-9C3A-067BFEDD3C4D}" srcOrd="0" destOrd="0" presId="urn:microsoft.com/office/officeart/2005/8/layout/hList1"/>
    <dgm:cxn modelId="{68BA44FE-6971-4762-8D2E-15FFCD6ED759}" srcId="{5389B6A7-6888-40C8-BC0F-3C1B8A5D9398}" destId="{728404C8-D4D6-44A5-8E91-A462057C0388}" srcOrd="0" destOrd="0" parTransId="{69F0418D-73BE-43CA-8E7E-1E32C23475BF}" sibTransId="{EF9132A3-A637-4DCA-87EE-03045F8BA86D}"/>
    <dgm:cxn modelId="{B74BC14B-9A31-474D-885A-BB2AC6A9E506}" srcId="{5389B6A7-6888-40C8-BC0F-3C1B8A5D9398}" destId="{CDEC93BF-2CA6-4BC8-88C9-3272553E3B11}" srcOrd="1" destOrd="0" parTransId="{FC737A8B-7BBA-4F88-B5E9-65288F7FA7A6}" sibTransId="{D0D119AC-A941-4DBD-8B21-303FD1FB7F01}"/>
    <dgm:cxn modelId="{08C19ABE-297E-4CB2-9E47-B58F98C60135}" srcId="{5389B6A7-6888-40C8-BC0F-3C1B8A5D9398}" destId="{975C8B93-2D93-4CF8-A146-413B31B78E3B}" srcOrd="2" destOrd="0" parTransId="{D4657319-8D98-4F8A-9948-727C7D9EBF83}" sibTransId="{FC2354A8-1FA7-41E7-92C7-D3A0E1D3337F}"/>
    <dgm:cxn modelId="{0B0EF95C-8AA8-40B9-A862-BC85CFF8DA6B}" type="presOf" srcId="{76022D26-A23D-490F-A5A4-BC035F6A8BF7}" destId="{1DD49C9B-852C-4DA0-8626-BA15810BC6AB}" srcOrd="0" destOrd="0" presId="urn:microsoft.com/office/officeart/2005/8/layout/hList1"/>
    <dgm:cxn modelId="{0BE1D930-BD1B-4C01-8DBB-EC5DE4C6493B}" type="presOf" srcId="{A3A66CBE-3005-4758-9053-6B8012DED452}" destId="{1DD49C9B-852C-4DA0-8626-BA15810BC6AB}" srcOrd="0" destOrd="1" presId="urn:microsoft.com/office/officeart/2005/8/layout/hList1"/>
    <dgm:cxn modelId="{2259A26C-72EC-4A78-B4DB-6C4928082086}" type="presOf" srcId="{9091B1F9-6048-4A4E-9918-9E1841203AFE}" destId="{9414CECE-1325-4929-A31A-00AEF617E398}" srcOrd="0" destOrd="1" presId="urn:microsoft.com/office/officeart/2005/8/layout/hList1"/>
    <dgm:cxn modelId="{26247DC1-3941-4D03-8038-6CF95D9ED425}" srcId="{82F51B57-78A9-4D29-8F04-12E5089B877B}" destId="{47EDDB50-EEB9-46D1-AC32-38E6AE33D12A}" srcOrd="2" destOrd="0" parTransId="{55D35AD9-390E-4DF1-B06E-A2974FB19D84}" sibTransId="{0239F531-4809-41B1-B78C-BA18B593AD91}"/>
    <dgm:cxn modelId="{ED446C4C-C824-4299-A261-D887F34C31A8}" type="presOf" srcId="{728404C8-D4D6-44A5-8E91-A462057C0388}" destId="{C5EBD5C1-F157-487B-8096-264D6A1DBB05}" srcOrd="0" destOrd="0" presId="urn:microsoft.com/office/officeart/2005/8/layout/hList1"/>
    <dgm:cxn modelId="{37D40D88-BE28-437B-8A4F-EF3F944BE6AC}" type="presParOf" srcId="{9FECF93E-D68D-45A1-8C35-67F31E50F433}" destId="{BC5FE205-DEFE-4BFA-B256-83B8AFE48F7C}" srcOrd="0" destOrd="0" presId="urn:microsoft.com/office/officeart/2005/8/layout/hList1"/>
    <dgm:cxn modelId="{D46AF7D0-7961-48AB-B739-60CEED8FB461}" type="presParOf" srcId="{BC5FE205-DEFE-4BFA-B256-83B8AFE48F7C}" destId="{98D9667E-7B8A-48AF-9C3A-067BFEDD3C4D}" srcOrd="0" destOrd="0" presId="urn:microsoft.com/office/officeart/2005/8/layout/hList1"/>
    <dgm:cxn modelId="{5400991C-7E0B-479A-A6AA-577DFC41CCE0}" type="presParOf" srcId="{BC5FE205-DEFE-4BFA-B256-83B8AFE48F7C}" destId="{9414CECE-1325-4929-A31A-00AEF617E398}" srcOrd="1" destOrd="0" presId="urn:microsoft.com/office/officeart/2005/8/layout/hList1"/>
    <dgm:cxn modelId="{50AC9024-828F-4B1C-925F-759D7DC86AFB}" type="presParOf" srcId="{9FECF93E-D68D-45A1-8C35-67F31E50F433}" destId="{F09E851D-B966-4BE7-BDF0-9F25BFD93A47}" srcOrd="1" destOrd="0" presId="urn:microsoft.com/office/officeart/2005/8/layout/hList1"/>
    <dgm:cxn modelId="{4250A053-07B9-4114-8ABF-85F37799E3CA}" type="presParOf" srcId="{9FECF93E-D68D-45A1-8C35-67F31E50F433}" destId="{26288CBE-1F74-4DEA-89B0-0E53409CE862}" srcOrd="2" destOrd="0" presId="urn:microsoft.com/office/officeart/2005/8/layout/hList1"/>
    <dgm:cxn modelId="{66DF5F1B-3903-4C60-8DCF-081A9EDD7103}" type="presParOf" srcId="{26288CBE-1F74-4DEA-89B0-0E53409CE862}" destId="{D87E2E6B-3474-4013-B3F7-2EBEADF7D1D5}" srcOrd="0" destOrd="0" presId="urn:microsoft.com/office/officeart/2005/8/layout/hList1"/>
    <dgm:cxn modelId="{98AC1524-7861-4BB9-911E-3D3DB6AD6D00}" type="presParOf" srcId="{26288CBE-1F74-4DEA-89B0-0E53409CE862}" destId="{C5EBD5C1-F157-487B-8096-264D6A1DBB05}" srcOrd="1" destOrd="0" presId="urn:microsoft.com/office/officeart/2005/8/layout/hList1"/>
    <dgm:cxn modelId="{03FA521F-DF4B-45CB-9365-90FB89FB4310}" type="presParOf" srcId="{9FECF93E-D68D-45A1-8C35-67F31E50F433}" destId="{F5A4BA8E-9E7D-4639-82B9-08DBB94D9A21}" srcOrd="3" destOrd="0" presId="urn:microsoft.com/office/officeart/2005/8/layout/hList1"/>
    <dgm:cxn modelId="{7A12FD7A-A8F2-4A96-8CE5-394E858C7ADA}" type="presParOf" srcId="{9FECF93E-D68D-45A1-8C35-67F31E50F433}" destId="{B67D7B22-0539-48BD-83BF-FCEA54AC3EEF}" srcOrd="4" destOrd="0" presId="urn:microsoft.com/office/officeart/2005/8/layout/hList1"/>
    <dgm:cxn modelId="{6C67B454-FDF7-425B-90FF-70A59C216216}" type="presParOf" srcId="{B67D7B22-0539-48BD-83BF-FCEA54AC3EEF}" destId="{09DFAEE7-398C-4D62-840E-0DFBFF69515C}" srcOrd="0" destOrd="0" presId="urn:microsoft.com/office/officeart/2005/8/layout/hList1"/>
    <dgm:cxn modelId="{40CACF0A-2082-4CA8-9E4E-24FB048F4952}" type="presParOf" srcId="{B67D7B22-0539-48BD-83BF-FCEA54AC3EEF}" destId="{1DD49C9B-852C-4DA0-8626-BA15810BC6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5151AD3-56D0-4892-9CC3-0245E0F61F03}">
      <dgm:prSet phldrT="[Text]" custT="1"/>
      <dgm:spPr/>
      <dgm:t>
        <a:bodyPr rtlCol="0"/>
        <a:lstStyle/>
        <a:p>
          <a:pPr rtl="0"/>
          <a:r>
            <a:rPr lang="ko-KR" altLang="en-US" sz="3200" b="1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통제 변수</a:t>
          </a:r>
        </a:p>
      </dgm:t>
    </dgm:pt>
    <dgm:pt modelId="{251E6184-4BAA-4DDB-A10B-FABA4B4EC6AC}" type="par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8D6B5241-E3C8-447A-AED6-C9C8EC5B134E}" type="sib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C8B9AACC-6090-4E93-B112-FEF419B2C8C0}">
      <dgm:prSet phldrT="[Text]" custT="1"/>
      <dgm:spPr/>
      <dgm:t>
        <a:bodyPr rtlCol="0"/>
        <a:lstStyle/>
        <a:p>
          <a:pPr rtl="0"/>
          <a:r>
            <a:rPr lang="ko-KR" altLang="en-US" sz="3200" b="1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독립 변수</a:t>
          </a:r>
        </a:p>
      </dgm:t>
    </dgm:pt>
    <dgm:pt modelId="{A7E617ED-9935-4663-8F3F-C5929E3D596D}" type="par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189DEA9E-C25E-4034-8501-E0959F0E50DA}" type="sib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C5E6BC8D-1A4E-42C8-8E2C-7EC17FC2E1D1}">
      <dgm:prSet phldrT="[Text]" custT="1"/>
      <dgm:spPr/>
      <dgm:t>
        <a:bodyPr rtlCol="0"/>
        <a:lstStyle/>
        <a:p>
          <a:pPr rtl="0"/>
          <a:r>
            <a:rPr lang="ko-KR" altLang="en-US" sz="3200" b="1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종속 변수</a:t>
          </a:r>
        </a:p>
      </dgm:t>
    </dgm:pt>
    <dgm:pt modelId="{D540C9D5-0D0F-4ED0-A8C6-5122EF89E0B8}" type="par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3984F889-9155-4B34-8DCE-A8EECAF129A9}" type="sib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DD879645-BB58-407B-A47E-D1FA7C57DE19}">
      <dgm:prSet phldrT="[Text]" custT="1"/>
      <dgm:spPr/>
      <dgm:t>
        <a:bodyPr rtlCol="0"/>
        <a:lstStyle/>
        <a:p>
          <a:pPr rtl="0"/>
          <a:r>
            <a:rPr lang="ko-KR" altLang="en-US" sz="2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차량 통행량</a:t>
          </a:r>
          <a:endParaRPr lang="ko-KR" altLang="en-US" sz="2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F9B7292-02E2-428F-9384-E2F91AD9145A}" type="par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888118AD-0CFE-47C8-B0CF-5D705BEE4271}" type="sib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09E2EDBB-FB3E-4B60-875C-23AF617F3985}">
      <dgm:prSet phldrT="[Text]" custT="1"/>
      <dgm:spPr/>
      <dgm:t>
        <a:bodyPr rtlCol="0"/>
        <a:lstStyle/>
        <a:p>
          <a:pPr rtl="0"/>
          <a:r>
            <a:rPr lang="ko-KR" altLang="en-US" sz="2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사망자 수</a:t>
          </a:r>
          <a:endParaRPr lang="ko-KR" altLang="en-US" sz="2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5138E13-E922-4691-9380-87EA04CDF907}" type="par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12A8F3F2-3EA0-4A05-ADCA-5CBAB885E305}" type="sib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12038456-41D4-4F6E-9174-16E02EEDCC7D}">
      <dgm:prSet phldrT="[Text]" custT="1"/>
      <dgm:spPr/>
      <dgm:t>
        <a:bodyPr rtlCol="0"/>
        <a:lstStyle/>
        <a:p>
          <a:pPr rtl="0"/>
          <a:r>
            <a:rPr lang="ko-KR" altLang="en-US" sz="2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사망사고 건수</a:t>
          </a:r>
          <a:endParaRPr lang="ko-KR" altLang="en-US" sz="2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18B6693-2183-4775-A844-C3AB0F789A9E}" type="parTrans" cxnId="{27FB4B9E-A57F-4833-8A25-59D0DBB1F816}">
      <dgm:prSet/>
      <dgm:spPr/>
      <dgm:t>
        <a:bodyPr/>
        <a:lstStyle/>
        <a:p>
          <a:pPr latinLnBrk="1"/>
          <a:endParaRPr lang="ko-KR" altLang="en-US"/>
        </a:p>
      </dgm:t>
    </dgm:pt>
    <dgm:pt modelId="{6F7CB390-0F3C-41F8-8B0D-89C0F52EC810}" type="sibTrans" cxnId="{27FB4B9E-A57F-4833-8A25-59D0DBB1F816}">
      <dgm:prSet/>
      <dgm:spPr/>
      <dgm:t>
        <a:bodyPr/>
        <a:lstStyle/>
        <a:p>
          <a:pPr latinLnBrk="1"/>
          <a:endParaRPr lang="ko-KR" altLang="en-US"/>
        </a:p>
      </dgm:t>
    </dgm:pt>
    <dgm:pt modelId="{E6CE42C4-E69A-45F2-B114-6B1AAC4F8905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사고 요일 및 주야</a:t>
          </a:r>
          <a:endParaRPr lang="ko-KR" altLang="en-US" sz="16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17BD980-A617-4BA7-B2C5-DA5A79051DBB}" type="parTrans" cxnId="{BA6D51D1-D267-46D8-A99D-F73C6B006112}">
      <dgm:prSet/>
      <dgm:spPr/>
      <dgm:t>
        <a:bodyPr/>
        <a:lstStyle/>
        <a:p>
          <a:pPr latinLnBrk="1"/>
          <a:endParaRPr lang="ko-KR" altLang="en-US"/>
        </a:p>
      </dgm:t>
    </dgm:pt>
    <dgm:pt modelId="{73E80323-5E17-4889-A2AD-CE7F6B171EFF}" type="sibTrans" cxnId="{BA6D51D1-D267-46D8-A99D-F73C6B006112}">
      <dgm:prSet/>
      <dgm:spPr/>
      <dgm:t>
        <a:bodyPr/>
        <a:lstStyle/>
        <a:p>
          <a:pPr latinLnBrk="1"/>
          <a:endParaRPr lang="ko-KR" altLang="en-US"/>
        </a:p>
      </dgm:t>
    </dgm:pt>
    <dgm:pt modelId="{5CD778A7-3DE7-4055-BBE2-856948AEE96D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사고 발생위치</a:t>
          </a:r>
          <a:endParaRPr lang="ko-KR" altLang="en-US" sz="16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B8676A24-E15A-444F-91EB-185994BF9F12}" type="parTrans" cxnId="{DDD908FB-18EC-4E0B-A477-E8A506F6EEF9}">
      <dgm:prSet/>
      <dgm:spPr/>
      <dgm:t>
        <a:bodyPr/>
        <a:lstStyle/>
        <a:p>
          <a:pPr latinLnBrk="1"/>
          <a:endParaRPr lang="ko-KR" altLang="en-US"/>
        </a:p>
      </dgm:t>
    </dgm:pt>
    <dgm:pt modelId="{319322F4-C773-494C-A9AD-6971AC78BE4D}" type="sibTrans" cxnId="{DDD908FB-18EC-4E0B-A477-E8A506F6EEF9}">
      <dgm:prSet/>
      <dgm:spPr/>
      <dgm:t>
        <a:bodyPr/>
        <a:lstStyle/>
        <a:p>
          <a:pPr latinLnBrk="1"/>
          <a:endParaRPr lang="ko-KR" altLang="en-US"/>
        </a:p>
      </dgm:t>
    </dgm:pt>
    <dgm:pt modelId="{AB541FA8-789E-49DD-932A-D9C537B78E6D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도로 상황 </a:t>
          </a:r>
          <a:endParaRPr lang="ko-KR" altLang="en-US" sz="16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DC402A-CF8A-4448-B3C0-80CF8BFF121C}" type="parTrans" cxnId="{2FA7F2DC-A2C4-4F4E-A672-5488DC945FF1}">
      <dgm:prSet/>
      <dgm:spPr/>
      <dgm:t>
        <a:bodyPr/>
        <a:lstStyle/>
        <a:p>
          <a:pPr latinLnBrk="1"/>
          <a:endParaRPr lang="ko-KR" altLang="en-US"/>
        </a:p>
      </dgm:t>
    </dgm:pt>
    <dgm:pt modelId="{628A2113-246E-4532-857B-87241CC42F1F}" type="sibTrans" cxnId="{2FA7F2DC-A2C4-4F4E-A672-5488DC945FF1}">
      <dgm:prSet/>
      <dgm:spPr/>
      <dgm:t>
        <a:bodyPr/>
        <a:lstStyle/>
        <a:p>
          <a:pPr latinLnBrk="1"/>
          <a:endParaRPr lang="ko-KR" altLang="en-US"/>
        </a:p>
      </dgm:t>
    </dgm:pt>
    <dgm:pt modelId="{55B2C601-E5E6-472A-9ED6-99942C11754C}">
      <dgm:prSet phldrT="[Text]" custT="1"/>
      <dgm:spPr/>
      <dgm:t>
        <a:bodyPr rtlCol="0"/>
        <a:lstStyle/>
        <a:p>
          <a:pPr rtl="0"/>
          <a:endParaRPr lang="ko-KR" altLang="en-US" sz="2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FC20C74B-7DAE-42A0-9498-849FECE548D2}" type="parTrans" cxnId="{2DFEFE84-E40B-4D16-819F-AA771AB7931B}">
      <dgm:prSet/>
      <dgm:spPr/>
      <dgm:t>
        <a:bodyPr/>
        <a:lstStyle/>
        <a:p>
          <a:pPr latinLnBrk="1"/>
          <a:endParaRPr lang="ko-KR" altLang="en-US"/>
        </a:p>
      </dgm:t>
    </dgm:pt>
    <dgm:pt modelId="{E550D0F0-6436-420D-8E24-697B45068215}" type="sibTrans" cxnId="{2DFEFE84-E40B-4D16-819F-AA771AB7931B}">
      <dgm:prSet/>
      <dgm:spPr/>
      <dgm:t>
        <a:bodyPr/>
        <a:lstStyle/>
        <a:p>
          <a:pPr latinLnBrk="1"/>
          <a:endParaRPr lang="ko-KR" altLang="en-US"/>
        </a:p>
      </dgm:t>
    </dgm:pt>
    <dgm:pt modelId="{719C8EA0-E022-4CBE-8E26-B3B03F3DE512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사고 시간대</a:t>
          </a:r>
          <a:endParaRPr lang="ko-KR" altLang="en-US" sz="16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0D184AC4-5D4F-4AB5-A47C-1AFCD2BC8C1A}" type="parTrans" cxnId="{14483747-5541-4FA6-A95E-71565E527DAD}">
      <dgm:prSet/>
      <dgm:spPr/>
      <dgm:t>
        <a:bodyPr/>
        <a:lstStyle/>
        <a:p>
          <a:pPr latinLnBrk="1"/>
          <a:endParaRPr lang="ko-KR" altLang="en-US"/>
        </a:p>
      </dgm:t>
    </dgm:pt>
    <dgm:pt modelId="{50A479AC-1CBA-48B0-BD26-8B9B47CC5F99}" type="sibTrans" cxnId="{14483747-5541-4FA6-A95E-71565E527DAD}">
      <dgm:prSet/>
      <dgm:spPr/>
      <dgm:t>
        <a:bodyPr/>
        <a:lstStyle/>
        <a:p>
          <a:pPr latinLnBrk="1"/>
          <a:endParaRPr lang="ko-KR" altLang="en-US"/>
        </a:p>
      </dgm:t>
    </dgm:pt>
    <dgm:pt modelId="{61066ABB-C87D-4E53-BC3C-00DD81CC933B}">
      <dgm:prSet phldrT="[Text]" custT="1"/>
      <dgm:spPr/>
      <dgm:t>
        <a:bodyPr rtlCol="0"/>
        <a:lstStyle/>
        <a:p>
          <a:pPr rtl="0"/>
          <a:endParaRPr lang="ko-KR" altLang="en-US" sz="2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BCAFFDB1-0572-4DC8-922B-64D144CE5FAB}" type="parTrans" cxnId="{DBAE49AA-46C1-4276-95CD-672F83BF1BF3}">
      <dgm:prSet/>
      <dgm:spPr/>
      <dgm:t>
        <a:bodyPr/>
        <a:lstStyle/>
        <a:p>
          <a:pPr latinLnBrk="1"/>
          <a:endParaRPr lang="ko-KR" altLang="en-US"/>
        </a:p>
      </dgm:t>
    </dgm:pt>
    <dgm:pt modelId="{E4F4D872-5294-40AB-B694-A6395F1200C0}" type="sibTrans" cxnId="{DBAE49AA-46C1-4276-95CD-672F83BF1BF3}">
      <dgm:prSet/>
      <dgm:spPr/>
      <dgm:t>
        <a:bodyPr/>
        <a:lstStyle/>
        <a:p>
          <a:pPr latinLnBrk="1"/>
          <a:endParaRPr lang="ko-KR" altLang="en-US"/>
        </a:p>
      </dgm:t>
    </dgm:pt>
    <dgm:pt modelId="{6F01AF52-5228-44C6-B89E-9C01800B74F5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기상 상태</a:t>
          </a:r>
          <a:endParaRPr lang="ko-KR" altLang="en-US" sz="16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4ACD09E7-FD17-47C5-AF35-416F309B9B56}" type="parTrans" cxnId="{97F052C4-3E95-41DD-ADFC-4191193B24F8}">
      <dgm:prSet/>
      <dgm:spPr/>
      <dgm:t>
        <a:bodyPr/>
        <a:lstStyle/>
        <a:p>
          <a:pPr latinLnBrk="1"/>
          <a:endParaRPr lang="ko-KR" altLang="en-US"/>
        </a:p>
      </dgm:t>
    </dgm:pt>
    <dgm:pt modelId="{FA988E69-770C-4FAF-9A50-010906DC9B91}" type="sibTrans" cxnId="{97F052C4-3E95-41DD-ADFC-4191193B24F8}">
      <dgm:prSet/>
      <dgm:spPr/>
      <dgm:t>
        <a:bodyPr/>
        <a:lstStyle/>
        <a:p>
          <a:pPr latinLnBrk="1"/>
          <a:endParaRPr lang="ko-KR" altLang="en-US"/>
        </a:p>
      </dgm:t>
    </dgm:pt>
    <dgm:pt modelId="{0CE91C7A-64CA-4FBB-AFCD-5BCDE7DFB486}">
      <dgm:prSet phldrT="[Text]" custT="1"/>
      <dgm:spPr/>
      <dgm:t>
        <a:bodyPr rtlCol="0"/>
        <a:lstStyle/>
        <a:p>
          <a:pPr rtl="0"/>
          <a:endParaRPr lang="ko-KR" altLang="en-US" sz="16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B7C8DBDF-3A8E-4FA4-A9F2-130A7A8E0155}" type="parTrans" cxnId="{420CAF4A-2992-4406-AAD1-930206E965B5}">
      <dgm:prSet/>
      <dgm:spPr/>
      <dgm:t>
        <a:bodyPr/>
        <a:lstStyle/>
        <a:p>
          <a:pPr latinLnBrk="1"/>
          <a:endParaRPr lang="ko-KR" altLang="en-US"/>
        </a:p>
      </dgm:t>
    </dgm:pt>
    <dgm:pt modelId="{2B3E64D8-9103-49A6-8E23-EB2BF407598D}" type="sibTrans" cxnId="{420CAF4A-2992-4406-AAD1-930206E965B5}">
      <dgm:prSet/>
      <dgm:spPr/>
      <dgm:t>
        <a:bodyPr/>
        <a:lstStyle/>
        <a:p>
          <a:pPr latinLnBrk="1"/>
          <a:endParaRPr lang="ko-KR" alt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5AD089-2E66-469E-88C2-DFFE8330212E}" type="pres">
      <dgm:prSet presAssocID="{C5E6BC8D-1A4E-42C8-8E2C-7EC17FC2E1D1}" presName="desTx" presStyleLbl="alignAccFollowNode1" presStyleIdx="2" presStyleCnt="3" custLinFactY="200000" custLinFactNeighborX="9598" custLinFactNeighborY="24823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AE49AA-46C1-4276-95CD-672F83BF1BF3}" srcId="{C5E6BC8D-1A4E-42C8-8E2C-7EC17FC2E1D1}" destId="{61066ABB-C87D-4E53-BC3C-00DD81CC933B}" srcOrd="0" destOrd="0" parTransId="{BCAFFDB1-0572-4DC8-922B-64D144CE5FAB}" sibTransId="{E4F4D872-5294-40AB-B694-A6395F1200C0}"/>
    <dgm:cxn modelId="{E8D81469-988D-45B3-B9EA-2D2573365D3C}" type="presOf" srcId="{DD879645-BB58-407B-A47E-D1FA7C57DE19}" destId="{9B31B566-F93C-4932-9C27-2AC260B106B4}" srcOrd="0" destOrd="1" presId="urn:microsoft.com/office/officeart/2005/8/layout/hList1"/>
    <dgm:cxn modelId="{27FB4B9E-A57F-4833-8A25-59D0DBB1F816}" srcId="{C5E6BC8D-1A4E-42C8-8E2C-7EC17FC2E1D1}" destId="{12038456-41D4-4F6E-9174-16E02EEDCC7D}" srcOrd="2" destOrd="0" parTransId="{E18B6693-2183-4775-A844-C3AB0F789A9E}" sibTransId="{6F7CB390-0F3C-41F8-8B0D-89C0F52EC810}"/>
    <dgm:cxn modelId="{97F052C4-3E95-41DD-ADFC-4191193B24F8}" srcId="{C8B9AACC-6090-4E93-B112-FEF419B2C8C0}" destId="{6F01AF52-5228-44C6-B89E-9C01800B74F5}" srcOrd="1" destOrd="0" parTransId="{4ACD09E7-FD17-47C5-AF35-416F309B9B56}" sibTransId="{FA988E69-770C-4FAF-9A50-010906DC9B91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0E559EE-F745-4296-9764-8F9C3499296E}" srcId="{75151AD3-56D0-4892-9CC3-0245E0F61F03}" destId="{DD879645-BB58-407B-A47E-D1FA7C57DE19}" srcOrd="1" destOrd="0" parTransId="{DF9B7292-02E2-428F-9384-E2F91AD9145A}" sibTransId="{888118AD-0CFE-47C8-B0CF-5D705BEE4271}"/>
    <dgm:cxn modelId="{420CAF4A-2992-4406-AAD1-930206E965B5}" srcId="{C8B9AACC-6090-4E93-B112-FEF419B2C8C0}" destId="{0CE91C7A-64CA-4FBB-AFCD-5BCDE7DFB486}" srcOrd="0" destOrd="0" parTransId="{B7C8DBDF-3A8E-4FA4-A9F2-130A7A8E0155}" sibTransId="{2B3E64D8-9103-49A6-8E23-EB2BF407598D}"/>
    <dgm:cxn modelId="{8817829B-7223-4EC2-A234-134D1B72E821}" type="presOf" srcId="{55B2C601-E5E6-472A-9ED6-99942C11754C}" destId="{9B31B566-F93C-4932-9C27-2AC260B106B4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BA6D51D1-D267-46D8-A99D-F73C6B006112}" srcId="{C8B9AACC-6090-4E93-B112-FEF419B2C8C0}" destId="{E6CE42C4-E69A-45F2-B114-6B1AAC4F8905}" srcOrd="3" destOrd="0" parTransId="{E17BD980-A617-4BA7-B2C5-DA5A79051DBB}" sibTransId="{73E80323-5E17-4889-A2AD-CE7F6B171EFF}"/>
    <dgm:cxn modelId="{1FA2716E-712E-4A6F-A810-E68E4CF5DCE5}" type="presOf" srcId="{0CE91C7A-64CA-4FBB-AFCD-5BCDE7DFB486}" destId="{571D68AB-B350-4D5C-AB6A-ABC40C2D8986}" srcOrd="0" destOrd="0" presId="urn:microsoft.com/office/officeart/2005/8/layout/hList1"/>
    <dgm:cxn modelId="{21447794-36EF-4D5D-B30A-43DFDAD44097}" type="presOf" srcId="{09E2EDBB-FB3E-4B60-875C-23AF617F3985}" destId="{875AD089-2E66-469E-88C2-DFFE8330212E}" srcOrd="0" destOrd="1" presId="urn:microsoft.com/office/officeart/2005/8/layout/hList1"/>
    <dgm:cxn modelId="{DB9985A3-BF88-448C-BAAC-56FEC072D206}" type="presOf" srcId="{AB541FA8-789E-49DD-932A-D9C537B78E6D}" destId="{571D68AB-B350-4D5C-AB6A-ABC40C2D8986}" srcOrd="0" destOrd="5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33076964-E1AF-48DF-8CDB-85A9B365FDCA}" type="presOf" srcId="{E6CE42C4-E69A-45F2-B114-6B1AAC4F8905}" destId="{571D68AB-B350-4D5C-AB6A-ABC40C2D8986}" srcOrd="0" destOrd="3" presId="urn:microsoft.com/office/officeart/2005/8/layout/hList1"/>
    <dgm:cxn modelId="{2DFEFE84-E40B-4D16-819F-AA771AB7931B}" srcId="{75151AD3-56D0-4892-9CC3-0245E0F61F03}" destId="{55B2C601-E5E6-472A-9ED6-99942C11754C}" srcOrd="0" destOrd="0" parTransId="{FC20C74B-7DAE-42A0-9498-849FECE548D2}" sibTransId="{E550D0F0-6436-420D-8E24-697B45068215}"/>
    <dgm:cxn modelId="{DDD908FB-18EC-4E0B-A477-E8A506F6EEF9}" srcId="{C8B9AACC-6090-4E93-B112-FEF419B2C8C0}" destId="{5CD778A7-3DE7-4055-BBE2-856948AEE96D}" srcOrd="4" destOrd="0" parTransId="{B8676A24-E15A-444F-91EB-185994BF9F12}" sibTransId="{319322F4-C773-494C-A9AD-6971AC78BE4D}"/>
    <dgm:cxn modelId="{14483747-5541-4FA6-A95E-71565E527DAD}" srcId="{C8B9AACC-6090-4E93-B112-FEF419B2C8C0}" destId="{719C8EA0-E022-4CBE-8E26-B3B03F3DE512}" srcOrd="2" destOrd="0" parTransId="{0D184AC4-5D4F-4AB5-A47C-1AFCD2BC8C1A}" sibTransId="{50A479AC-1CBA-48B0-BD26-8B9B47CC5F99}"/>
    <dgm:cxn modelId="{7D0FA088-12D1-441C-91BC-42AD5A34849F}" type="presOf" srcId="{719C8EA0-E022-4CBE-8E26-B3B03F3DE512}" destId="{571D68AB-B350-4D5C-AB6A-ABC40C2D8986}" srcOrd="0" destOrd="2" presId="urn:microsoft.com/office/officeart/2005/8/layout/hList1"/>
    <dgm:cxn modelId="{E4F42334-EB63-40DE-94BB-2D0F07F5D639}" srcId="{C5E6BC8D-1A4E-42C8-8E2C-7EC17FC2E1D1}" destId="{09E2EDBB-FB3E-4B60-875C-23AF617F3985}" srcOrd="1" destOrd="0" parTransId="{E5138E13-E922-4691-9380-87EA04CDF907}" sibTransId="{12A8F3F2-3EA0-4A05-ADCA-5CBAB885E305}"/>
    <dgm:cxn modelId="{60F16B84-919A-4958-A082-8FD4F6EF016A}" type="presOf" srcId="{5CD778A7-3DE7-4055-BBE2-856948AEE96D}" destId="{571D68AB-B350-4D5C-AB6A-ABC40C2D8986}" srcOrd="0" destOrd="4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1E2470D0-EAB2-4933-B1C3-2A68CEC7F1F7}" type="presOf" srcId="{61066ABB-C87D-4E53-BC3C-00DD81CC933B}" destId="{875AD089-2E66-469E-88C2-DFFE8330212E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2FA7F2DC-A2C4-4F4E-A672-5488DC945FF1}" srcId="{C8B9AACC-6090-4E93-B112-FEF419B2C8C0}" destId="{AB541FA8-789E-49DD-932A-D9C537B78E6D}" srcOrd="5" destOrd="0" parTransId="{ECDC402A-CF8A-4448-B3C0-80CF8BFF121C}" sibTransId="{628A2113-246E-4532-857B-87241CC42F1F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7386E7B7-B052-488C-926A-6A4FFD42BA6C}" type="presOf" srcId="{12038456-41D4-4F6E-9174-16E02EEDCC7D}" destId="{875AD089-2E66-469E-88C2-DFFE8330212E}" srcOrd="0" destOrd="2" presId="urn:microsoft.com/office/officeart/2005/8/layout/hList1"/>
    <dgm:cxn modelId="{2806B691-1AD6-4DF1-9AE4-58AC7A46C6C8}" type="presOf" srcId="{6F01AF52-5228-44C6-B89E-9C01800B74F5}" destId="{571D68AB-B350-4D5C-AB6A-ABC40C2D8986}" srcOrd="0" destOrd="1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39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수집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339" y="500211"/>
        <a:ext cx="1682676" cy="533172"/>
      </dsp:txXfrm>
    </dsp:sp>
    <dsp:sp modelId="{9AFA4903-C1AC-4872-B8FC-33B461DA35FC}">
      <dsp:nvSpPr>
        <dsp:cNvPr id="0" name=""/>
        <dsp:cNvSpPr/>
      </dsp:nvSpPr>
      <dsp:spPr>
        <a:xfrm>
          <a:off x="345983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탐색을 통한 수집 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95267" y="1082668"/>
        <a:ext cx="1584108" cy="1626506"/>
      </dsp:txXfrm>
    </dsp:sp>
    <dsp:sp modelId="{B4B2D37A-6F50-4E0F-B305-9EB4D512D773}">
      <dsp:nvSpPr>
        <dsp:cNvPr id="0" name=""/>
        <dsp:cNvSpPr/>
      </dsp:nvSpPr>
      <dsp:spPr>
        <a:xfrm>
          <a:off x="1939103" y="557329"/>
          <a:ext cx="540785" cy="4189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939103" y="641116"/>
        <a:ext cx="415104" cy="251363"/>
      </dsp:txXfrm>
    </dsp:sp>
    <dsp:sp modelId="{B29D4F23-83F6-4C7C-9B29-72BF90EFE2CC}">
      <dsp:nvSpPr>
        <dsp:cNvPr id="0" name=""/>
        <dsp:cNvSpPr/>
      </dsp:nvSpPr>
      <dsp:spPr>
        <a:xfrm>
          <a:off x="2704366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전처리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704366" y="500211"/>
        <a:ext cx="1682676" cy="533172"/>
      </dsp:txXfrm>
    </dsp:sp>
    <dsp:sp modelId="{032BAEB6-0FB1-4780-AF60-2EFB8C965C77}">
      <dsp:nvSpPr>
        <dsp:cNvPr id="0" name=""/>
        <dsp:cNvSpPr/>
      </dsp:nvSpPr>
      <dsp:spPr>
        <a:xfrm>
          <a:off x="3049011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데이터를 분석할 수 있는 형태로 정리 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098295" y="1082668"/>
        <a:ext cx="1584108" cy="1626506"/>
      </dsp:txXfrm>
    </dsp:sp>
    <dsp:sp modelId="{84DC82A2-8D59-472B-BE22-46F053C16CD5}">
      <dsp:nvSpPr>
        <dsp:cNvPr id="0" name=""/>
        <dsp:cNvSpPr/>
      </dsp:nvSpPr>
      <dsp:spPr>
        <a:xfrm>
          <a:off x="4642131" y="557329"/>
          <a:ext cx="540785" cy="4189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42131" y="641116"/>
        <a:ext cx="415104" cy="251363"/>
      </dsp:txXfrm>
    </dsp:sp>
    <dsp:sp modelId="{ABF185BD-956E-4777-8763-980278E426BB}">
      <dsp:nvSpPr>
        <dsp:cNvPr id="0" name=""/>
        <dsp:cNvSpPr/>
      </dsp:nvSpPr>
      <dsp:spPr>
        <a:xfrm>
          <a:off x="5407394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시각화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407394" y="500211"/>
        <a:ext cx="1682676" cy="533172"/>
      </dsp:txXfrm>
    </dsp:sp>
    <dsp:sp modelId="{1526152F-906E-4121-A143-DD130A011105}">
      <dsp:nvSpPr>
        <dsp:cNvPr id="0" name=""/>
        <dsp:cNvSpPr/>
      </dsp:nvSpPr>
      <dsp:spPr>
        <a:xfrm>
          <a:off x="5752039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분석 목적에 따른 효율적 시각화 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801323" y="1082668"/>
        <a:ext cx="1584108" cy="1626506"/>
      </dsp:txXfrm>
    </dsp:sp>
    <dsp:sp modelId="{14AD0DAF-92D3-400A-A4E0-170D0AF84100}">
      <dsp:nvSpPr>
        <dsp:cNvPr id="0" name=""/>
        <dsp:cNvSpPr/>
      </dsp:nvSpPr>
      <dsp:spPr>
        <a:xfrm>
          <a:off x="7345159" y="557329"/>
          <a:ext cx="540785" cy="4189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345159" y="641116"/>
        <a:ext cx="415104" cy="251363"/>
      </dsp:txXfrm>
    </dsp:sp>
    <dsp:sp modelId="{D685B160-AC57-41A0-95FE-636A4391B913}">
      <dsp:nvSpPr>
        <dsp:cNvPr id="0" name=""/>
        <dsp:cNvSpPr/>
      </dsp:nvSpPr>
      <dsp:spPr>
        <a:xfrm>
          <a:off x="8110422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결과 도출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8110422" y="500211"/>
        <a:ext cx="1682676" cy="533172"/>
      </dsp:txXfrm>
    </dsp:sp>
    <dsp:sp modelId="{893E387F-15C0-4F86-BCD4-13F52E420B46}">
      <dsp:nvSpPr>
        <dsp:cNvPr id="0" name=""/>
        <dsp:cNvSpPr/>
      </dsp:nvSpPr>
      <dsp:spPr>
        <a:xfrm>
          <a:off x="8455067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현상에서 의미 있는 </a:t>
          </a:r>
          <a:r>
            <a:rPr lang="ko-KR" altLang="en-US" sz="1700" kern="1200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인사이트</a:t>
          </a: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도출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8504351" y="1082668"/>
        <a:ext cx="1584108" cy="1626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9667E-7B8A-48AF-9C3A-067BFEDD3C4D}">
      <dsp:nvSpPr>
        <dsp:cNvPr id="0" name=""/>
        <dsp:cNvSpPr/>
      </dsp:nvSpPr>
      <dsp:spPr>
        <a:xfrm>
          <a:off x="2466" y="4702"/>
          <a:ext cx="2404572" cy="604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데이터</a:t>
          </a:r>
          <a:endParaRPr lang="ko-KR" altLang="en-US" sz="2400" kern="1200" dirty="0"/>
        </a:p>
      </dsp:txBody>
      <dsp:txXfrm>
        <a:off x="2466" y="4702"/>
        <a:ext cx="2404572" cy="604800"/>
      </dsp:txXfrm>
    </dsp:sp>
    <dsp:sp modelId="{9414CECE-1325-4929-A31A-00AEF617E398}">
      <dsp:nvSpPr>
        <dsp:cNvPr id="0" name=""/>
        <dsp:cNvSpPr/>
      </dsp:nvSpPr>
      <dsp:spPr>
        <a:xfrm>
          <a:off x="2466" y="609502"/>
          <a:ext cx="2404572" cy="2305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200" kern="1200" dirty="0" smtClean="0"/>
            <a:t>Data.go.kr (</a:t>
          </a:r>
          <a:r>
            <a:rPr lang="ko-KR" altLang="en-US" sz="2200" kern="1200" dirty="0" smtClean="0"/>
            <a:t>사망사고 </a:t>
          </a:r>
          <a:r>
            <a:rPr lang="en-US" altLang="ko-KR" sz="2200" kern="1200" dirty="0" smtClean="0"/>
            <a:t>: ‘15~’18)  ’15</a:t>
          </a:r>
          <a:r>
            <a:rPr lang="ko-KR" altLang="en-US" sz="2200" kern="1200" dirty="0" smtClean="0"/>
            <a:t>년</a:t>
          </a:r>
          <a:r>
            <a:rPr lang="en-US" altLang="ko-KR" sz="2200" kern="1200" dirty="0" smtClean="0"/>
            <a:t>~’18</a:t>
          </a:r>
          <a:r>
            <a:rPr lang="ko-KR" altLang="en-US" sz="2200" kern="1200" dirty="0" smtClean="0"/>
            <a:t>년 개별 사고 정보</a:t>
          </a:r>
          <a:r>
            <a:rPr lang="en-US" altLang="ko-KR" sz="2200" kern="1200" dirty="0" smtClean="0"/>
            <a:t>(</a:t>
          </a:r>
          <a:r>
            <a:rPr lang="ko-KR" altLang="en-US" sz="2200" kern="1200" dirty="0" smtClean="0"/>
            <a:t>사망</a:t>
          </a:r>
          <a:r>
            <a:rPr lang="en-US" altLang="ko-KR" sz="2200" kern="1200" dirty="0" smtClean="0"/>
            <a:t>)</a:t>
          </a:r>
          <a:endParaRPr lang="ko-KR" altLang="en-US" sz="2200" kern="1200" dirty="0"/>
        </a:p>
      </dsp:txBody>
      <dsp:txXfrm>
        <a:off x="2466" y="609502"/>
        <a:ext cx="2404572" cy="2305800"/>
      </dsp:txXfrm>
    </dsp:sp>
    <dsp:sp modelId="{D87E2E6B-3474-4013-B3F7-2EBEADF7D1D5}">
      <dsp:nvSpPr>
        <dsp:cNvPr id="0" name=""/>
        <dsp:cNvSpPr/>
      </dsp:nvSpPr>
      <dsp:spPr>
        <a:xfrm>
          <a:off x="2743678" y="4702"/>
          <a:ext cx="2404572" cy="604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데이터 전처리</a:t>
          </a:r>
          <a:endParaRPr lang="ko-KR" altLang="en-US" sz="2400" kern="1200" dirty="0"/>
        </a:p>
      </dsp:txBody>
      <dsp:txXfrm>
        <a:off x="2743678" y="4702"/>
        <a:ext cx="2404572" cy="604800"/>
      </dsp:txXfrm>
    </dsp:sp>
    <dsp:sp modelId="{C5EBD5C1-F157-487B-8096-264D6A1DBB05}">
      <dsp:nvSpPr>
        <dsp:cNvPr id="0" name=""/>
        <dsp:cNvSpPr/>
      </dsp:nvSpPr>
      <dsp:spPr>
        <a:xfrm>
          <a:off x="2743678" y="609502"/>
          <a:ext cx="2404572" cy="2305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dirty="0" smtClean="0"/>
            <a:t>엑셀 </a:t>
          </a:r>
          <a:r>
            <a:rPr lang="en-US" altLang="ko-KR" sz="2200" kern="1200" dirty="0" smtClean="0"/>
            <a:t>: </a:t>
          </a:r>
          <a:r>
            <a:rPr lang="ko-KR" altLang="en-US" sz="2200" kern="1200" dirty="0" smtClean="0"/>
            <a:t>데이터 수집 및 전처리</a:t>
          </a: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200" kern="1200" dirty="0" smtClean="0"/>
            <a:t>Python : </a:t>
          </a:r>
          <a:r>
            <a:rPr lang="ko-KR" altLang="en-US" sz="2200" kern="1200" dirty="0" smtClean="0"/>
            <a:t>데이터 전처리 </a:t>
          </a:r>
          <a:endParaRPr lang="ko-KR" altLang="en-US" sz="2200" kern="1200" dirty="0"/>
        </a:p>
      </dsp:txBody>
      <dsp:txXfrm>
        <a:off x="2743678" y="609502"/>
        <a:ext cx="2404572" cy="2305800"/>
      </dsp:txXfrm>
    </dsp:sp>
    <dsp:sp modelId="{09DFAEE7-398C-4D62-840E-0DFBFF69515C}">
      <dsp:nvSpPr>
        <dsp:cNvPr id="0" name=""/>
        <dsp:cNvSpPr/>
      </dsp:nvSpPr>
      <dsp:spPr>
        <a:xfrm>
          <a:off x="5484891" y="4702"/>
          <a:ext cx="2404572" cy="604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시각화</a:t>
          </a:r>
          <a:endParaRPr lang="ko-KR" altLang="en-US" sz="2200" kern="1200" dirty="0"/>
        </a:p>
      </dsp:txBody>
      <dsp:txXfrm>
        <a:off x="5484891" y="4702"/>
        <a:ext cx="2404572" cy="604800"/>
      </dsp:txXfrm>
    </dsp:sp>
    <dsp:sp modelId="{1DD49C9B-852C-4DA0-8626-BA15810BC6AB}">
      <dsp:nvSpPr>
        <dsp:cNvPr id="0" name=""/>
        <dsp:cNvSpPr/>
      </dsp:nvSpPr>
      <dsp:spPr>
        <a:xfrm>
          <a:off x="5484891" y="609502"/>
          <a:ext cx="2404572" cy="2305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200" kern="1200" dirty="0" smtClean="0"/>
            <a:t>Python : </a:t>
          </a:r>
          <a:r>
            <a:rPr lang="ko-KR" altLang="en-US" sz="2200" kern="1200" dirty="0" smtClean="0"/>
            <a:t>전처리 한 데이터 시각화</a:t>
          </a:r>
          <a:endParaRPr lang="ko-KR" altLang="en-US" sz="2200" kern="1200" dirty="0"/>
        </a:p>
      </dsp:txBody>
      <dsp:txXfrm>
        <a:off x="5484891" y="609502"/>
        <a:ext cx="2404572" cy="230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2969" y="4540"/>
          <a:ext cx="2895319" cy="11581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rtlCol="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통제 변수</a:t>
          </a:r>
        </a:p>
      </dsp:txBody>
      <dsp:txXfrm>
        <a:off x="2969" y="4540"/>
        <a:ext cx="2895319" cy="1158127"/>
      </dsp:txXfrm>
    </dsp:sp>
    <dsp:sp modelId="{9B31B566-F93C-4932-9C27-2AC260B106B4}">
      <dsp:nvSpPr>
        <dsp:cNvPr id="0" name=""/>
        <dsp:cNvSpPr/>
      </dsp:nvSpPr>
      <dsp:spPr>
        <a:xfrm>
          <a:off x="2969" y="1162667"/>
          <a:ext cx="2895319" cy="2810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차량 통행량</a:t>
          </a:r>
          <a:endParaRPr lang="ko-KR" altLang="en-US" sz="2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969" y="1162667"/>
        <a:ext cx="2895319" cy="2810880"/>
      </dsp:txXfrm>
    </dsp:sp>
    <dsp:sp modelId="{7C161E6A-A933-4F26-AC69-DB5355D2DFE6}">
      <dsp:nvSpPr>
        <dsp:cNvPr id="0" name=""/>
        <dsp:cNvSpPr/>
      </dsp:nvSpPr>
      <dsp:spPr>
        <a:xfrm>
          <a:off x="3303634" y="4540"/>
          <a:ext cx="2895319" cy="11581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rtlCol="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독립 변수</a:t>
          </a:r>
        </a:p>
      </dsp:txBody>
      <dsp:txXfrm>
        <a:off x="3303634" y="4540"/>
        <a:ext cx="2895319" cy="1158127"/>
      </dsp:txXfrm>
    </dsp:sp>
    <dsp:sp modelId="{571D68AB-B350-4D5C-AB6A-ABC40C2D8986}">
      <dsp:nvSpPr>
        <dsp:cNvPr id="0" name=""/>
        <dsp:cNvSpPr/>
      </dsp:nvSpPr>
      <dsp:spPr>
        <a:xfrm>
          <a:off x="3303634" y="1162667"/>
          <a:ext cx="2895319" cy="2810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기상 상태</a:t>
          </a:r>
          <a:endParaRPr lang="ko-KR" altLang="en-US" sz="1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사고 시간대</a:t>
          </a:r>
          <a:endParaRPr lang="ko-KR" altLang="en-US" sz="1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사고 요일 및 주야</a:t>
          </a:r>
          <a:endParaRPr lang="ko-KR" altLang="en-US" sz="1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사고 발생위치</a:t>
          </a:r>
          <a:endParaRPr lang="ko-KR" altLang="en-US" sz="1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도로 상황 </a:t>
          </a:r>
          <a:endParaRPr lang="ko-KR" altLang="en-US" sz="1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303634" y="1162667"/>
        <a:ext cx="2895319" cy="2810880"/>
      </dsp:txXfrm>
    </dsp:sp>
    <dsp:sp modelId="{98493B2B-A905-429A-BAEF-6EBFD0668D83}">
      <dsp:nvSpPr>
        <dsp:cNvPr id="0" name=""/>
        <dsp:cNvSpPr/>
      </dsp:nvSpPr>
      <dsp:spPr>
        <a:xfrm>
          <a:off x="6604298" y="4540"/>
          <a:ext cx="2895319" cy="11581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rtlCol="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종속 변수</a:t>
          </a:r>
        </a:p>
      </dsp:txBody>
      <dsp:txXfrm>
        <a:off x="6604298" y="4540"/>
        <a:ext cx="2895319" cy="1158127"/>
      </dsp:txXfrm>
    </dsp:sp>
    <dsp:sp modelId="{875AD089-2E66-469E-88C2-DFFE8330212E}">
      <dsp:nvSpPr>
        <dsp:cNvPr id="0" name=""/>
        <dsp:cNvSpPr/>
      </dsp:nvSpPr>
      <dsp:spPr>
        <a:xfrm>
          <a:off x="6607268" y="1167208"/>
          <a:ext cx="2895319" cy="2810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사망자 수</a:t>
          </a:r>
          <a:endParaRPr lang="ko-KR" altLang="en-US" sz="2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사망사고 건수</a:t>
          </a:r>
          <a:endParaRPr lang="ko-KR" altLang="en-US" sz="2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607268" y="1167208"/>
        <a:ext cx="2895319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B7ABF0-7A4B-4B0F-8739-BA5A5D73A6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pPr rtl="0"/>
              <a:t>2020-05-18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B6C50AC-C420-450D-BDE9-97968EE4526E}" type="datetime1">
              <a:rPr lang="ko-KR" altLang="en-US" smtClean="0"/>
              <a:pPr/>
              <a:t>2020-05-18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D81F1E7-4EFD-4BFF-B438-FCD52FD36B1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실험을 통해 답을 찾을 수 있는 질문입니다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pPr rtl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456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121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77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43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04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82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258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단계를 모두 나열합니다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각 단계에는 번호를 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pPr rtl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단계를 모두 나열합니다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각 단계에는 번호를 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pPr rtl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77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3~5</a:t>
            </a:r>
            <a:r>
              <a:rPr lang="ko-KR" altLang="en-US" dirty="0"/>
              <a:t>가지 요점으로 연구를 요약합니다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pPr rtl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523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79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60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 rtl="0">
              <a:defRPr sz="5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pic>
        <p:nvPicPr>
          <p:cNvPr id="9" name="그림 8" descr="시험관 근접 촬영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EDEF6-84E5-4936-B44D-898AB9C112D1}" type="datetime1">
              <a:rPr lang="ko-KR" altLang="en-US" smtClean="0"/>
              <a:pPr rtl="0"/>
              <a:t>2020-05-18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F4C9F40-B079-4B71-A627-7266DFEA7F0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5564FA4-DD44-4D0B-866C-E94282FB966D}" type="datetime1">
              <a:rPr lang="ko-KR" altLang="en-US" smtClean="0"/>
              <a:pPr/>
              <a:t>2020-05-18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noProof="0" smtClean="0"/>
              <a:pPr rtl="0"/>
              <a:t>‹#›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1BABEE-D8D6-41F3-B49F-D2B5224CABBE}" type="datetime1">
              <a:rPr lang="ko-KR" altLang="en-US" noProof="0" smtClean="0"/>
              <a:pPr rtl="0"/>
              <a:t>2020-05-18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 rtl="0">
              <a:defRPr sz="5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A8C15-15C4-4A0F-BE91-77C561EFDA78}" type="datetime1">
              <a:rPr lang="ko-KR" altLang="en-US" smtClean="0"/>
              <a:pPr rtl="0"/>
              <a:t>2020-05-18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722220-A311-49CD-AD6C-DEB16ACD2AB4}" type="datetime1">
              <a:rPr lang="ko-KR" altLang="en-US" smtClean="0"/>
              <a:pPr rtl="0"/>
              <a:t>2020-05-18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7820F-4DA7-4508-A043-20381765C837}" type="datetime1">
              <a:rPr lang="ko-KR" altLang="en-US" smtClean="0"/>
              <a:pPr rtl="0"/>
              <a:t>2020-05-18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/>
              <a:pPr rtl="0"/>
              <a:t>‹#›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119B00-A3B6-4C88-AE9A-E90682C34D65}" type="datetime1">
              <a:rPr lang="ko-KR" altLang="en-US" smtClean="0"/>
              <a:pPr rtl="0"/>
              <a:t>2020-05-18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 rtl="0">
              <a:defRPr sz="2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ltGray">
          <a:xfrm>
            <a:off x="0" y="-9144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 rtl="0">
              <a:defRPr sz="2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F4C9F40-B079-4B71-A627-7266DFEA7F0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9987120-822C-43B2-85C0-8870EBBFBAB0}" type="datetime1">
              <a:rPr lang="ko-KR" altLang="en-US" smtClean="0"/>
              <a:pPr/>
              <a:t>2020-05-18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74320" algn="l" defTabSz="914400" rtl="0" eaLnBrk="1" latinLnBrk="1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868680" indent="-228600" algn="l" defTabSz="914400" rtl="0" eaLnBrk="1" latinLnBrk="1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188720" indent="-228600" algn="l" defTabSz="914400" rtl="0" eaLnBrk="1" latinLnBrk="1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417320" indent="-228600" algn="l" defTabSz="914400" rtl="0" eaLnBrk="1" latinLnBrk="1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6459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jt.github.io/today_learn/project_files/saved_resourc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데이터 시각화 프로젝트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박재완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정민지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</a:rPr>
              <a:t>이은지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22376" cy="1600200"/>
          </a:xfrm>
        </p:spPr>
        <p:txBody>
          <a:bodyPr rtlCol="0"/>
          <a:lstStyle/>
          <a:p>
            <a:pPr algn="ctr" rtl="0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시각화 관찰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380519" y="890364"/>
            <a:ext cx="3506162" cy="3630704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 교통사고 사망자수는 금</a:t>
            </a:r>
            <a:r>
              <a:rPr lang="en-US" altLang="ko-KR" dirty="0"/>
              <a:t>, </a:t>
            </a:r>
            <a:r>
              <a:rPr lang="ko-KR" altLang="en-US" dirty="0"/>
              <a:t>토요일 순으로 많았고</a:t>
            </a:r>
            <a:r>
              <a:rPr lang="en-US" altLang="ko-KR" dirty="0"/>
              <a:t>, </a:t>
            </a:r>
            <a:r>
              <a:rPr lang="ko-KR" altLang="en-US" dirty="0"/>
              <a:t>일요일이 가장 적었다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smtClean="0"/>
              <a:t>시간에 따른 사망자수는 새벽시간 대에 낮아지는 경향이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출근 시간인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퇴근 시간인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시에 가장 높다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당 사망자 </a:t>
            </a:r>
            <a:r>
              <a:rPr lang="ko-KR" altLang="en-US" dirty="0" smtClean="0"/>
              <a:t>수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9586" y="5262282"/>
            <a:ext cx="3307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부터 오후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시까지</a:t>
            </a:r>
            <a:endParaRPr lang="en-US" altLang="ko-KR" sz="1200" dirty="0" smtClean="0"/>
          </a:p>
          <a:p>
            <a:r>
              <a:rPr lang="ko-KR" altLang="en-US" sz="1200" dirty="0" smtClean="0"/>
              <a:t>야간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시부터 오전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시까지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154438" y="1328945"/>
            <a:ext cx="6593061" cy="4959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3" r="-935" b="24761"/>
          <a:stretch/>
        </p:blipFill>
        <p:spPr>
          <a:xfrm>
            <a:off x="5371722" y="1501569"/>
            <a:ext cx="6126179" cy="24457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72"/>
          <a:stretch/>
        </p:blipFill>
        <p:spPr>
          <a:xfrm>
            <a:off x="5371721" y="3947311"/>
            <a:ext cx="6126179" cy="21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40306" cy="1600200"/>
          </a:xfrm>
        </p:spPr>
        <p:txBody>
          <a:bodyPr rtlCol="0"/>
          <a:lstStyle/>
          <a:p>
            <a:pPr algn="ctr" rtl="0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시각화 관찰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443271" y="1380590"/>
            <a:ext cx="3506162" cy="4858872"/>
          </a:xfrm>
        </p:spPr>
        <p:txBody>
          <a:bodyPr rtlCol="0">
            <a:noAutofit/>
          </a:bodyPr>
          <a:lstStyle/>
          <a:p>
            <a:pPr rtl="0">
              <a:buFont typeface="Arial" pitchFamily="34" charset="0"/>
              <a:buChar char="•"/>
            </a:pPr>
            <a:r>
              <a:rPr lang="en-US" altLang="ko-KR" dirty="0" smtClean="0"/>
              <a:t>  ‘15~’18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16289</a:t>
            </a:r>
            <a:r>
              <a:rPr lang="ko-KR" altLang="en-US" dirty="0" smtClean="0"/>
              <a:t>건의 사망사고가 발생했다</a:t>
            </a:r>
            <a:r>
              <a:rPr lang="en-US" altLang="ko-KR" dirty="0" smtClean="0"/>
              <a:t>.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r>
              <a:rPr lang="ko-KR" altLang="en-US" dirty="0" smtClean="0"/>
              <a:t>  그 중 서울 수도권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경상도가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대 건으로 가장 많았고</a:t>
            </a:r>
            <a:r>
              <a:rPr lang="en-US" altLang="ko-KR" dirty="0" smtClean="0"/>
              <a:t>,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r>
              <a:rPr lang="ko-KR" altLang="en-US" dirty="0" smtClean="0"/>
              <a:t>  전라도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충청도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제주도 순으로 사망사고가 발생했다</a:t>
            </a:r>
            <a:r>
              <a:rPr lang="en-US" altLang="ko-KR" dirty="0" smtClean="0"/>
              <a:t>.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r>
              <a:rPr lang="ko-KR" altLang="en-US" dirty="0" smtClean="0"/>
              <a:t>  전라도는 약 </a:t>
            </a:r>
            <a:r>
              <a:rPr lang="en-US" altLang="ko-KR" dirty="0" smtClean="0"/>
              <a:t>2700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충청도는 약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강원도는 약 </a:t>
            </a:r>
            <a:r>
              <a:rPr lang="en-US" altLang="ko-KR" dirty="0" smtClean="0"/>
              <a:t>660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제주도는 약 </a:t>
            </a:r>
            <a:r>
              <a:rPr lang="en-US" altLang="ko-KR" dirty="0" smtClean="0"/>
              <a:t>320</a:t>
            </a:r>
            <a:r>
              <a:rPr lang="ko-KR" altLang="en-US" dirty="0" smtClean="0"/>
              <a:t>건으로 지역별 사망사고 건수는 많은 차이를 보였다</a:t>
            </a:r>
            <a:r>
              <a:rPr lang="en-US" altLang="ko-KR" dirty="0" smtClean="0"/>
              <a:t>.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5" name="내용 개체 틀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264509" y="1288764"/>
            <a:ext cx="5649298" cy="4915471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4699000" y="465513"/>
            <a:ext cx="7048500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사고 발생 위치에 따른 사망사고 건수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15" y="5889805"/>
            <a:ext cx="256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지도시각화를 통해 발생 위치 별 사망사고 건수를 확인할 수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00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94" y="465512"/>
            <a:ext cx="4213412" cy="1600200"/>
          </a:xfrm>
        </p:spPr>
        <p:txBody>
          <a:bodyPr rtlCol="0"/>
          <a:lstStyle/>
          <a:p>
            <a:pPr algn="ctr" rtl="0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시각화 관찰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963" y="1105556"/>
            <a:ext cx="6654278" cy="4277750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변수 간의 사망사건 비율 비교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83731" y="5593966"/>
            <a:ext cx="14971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time 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night : 18~06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morning : 06~18</a:t>
            </a:r>
            <a:r>
              <a:rPr lang="ko-KR" altLang="en-US" sz="1200" dirty="0" smtClean="0"/>
              <a:t>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26880" y="5602930"/>
            <a:ext cx="15217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weather 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sunny : </a:t>
            </a:r>
            <a:r>
              <a:rPr lang="ko-KR" altLang="en-US" sz="1200" dirty="0" smtClean="0"/>
              <a:t>맑음</a:t>
            </a:r>
            <a:r>
              <a:rPr lang="en-US" altLang="ko-KR" sz="1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snow : </a:t>
            </a:r>
            <a:r>
              <a:rPr lang="ko-KR" altLang="en-US" sz="1200" dirty="0" smtClean="0"/>
              <a:t>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우박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cloudy : </a:t>
            </a:r>
            <a:r>
              <a:rPr lang="ko-KR" altLang="en-US" sz="1200" dirty="0" smtClean="0"/>
              <a:t>흐림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안개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rain :  </a:t>
            </a:r>
            <a:r>
              <a:rPr lang="ko-KR" altLang="en-US" sz="1200" dirty="0" smtClean="0"/>
              <a:t>비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94636" y="5602925"/>
            <a:ext cx="1671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road 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pavement : </a:t>
            </a:r>
            <a:r>
              <a:rPr lang="ko-KR" altLang="en-US" sz="1200" dirty="0" smtClean="0"/>
              <a:t>포장도로</a:t>
            </a:r>
            <a:r>
              <a:rPr lang="en-US" altLang="ko-KR" sz="1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 smtClean="0"/>
              <a:t>dirtroad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비포장도로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12515" y="5611885"/>
            <a:ext cx="1508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road_shape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straight : </a:t>
            </a:r>
            <a:r>
              <a:rPr lang="ko-KR" altLang="en-US" sz="1200" dirty="0" smtClean="0"/>
              <a:t>직선도로</a:t>
            </a:r>
            <a:r>
              <a:rPr lang="en-US" altLang="ko-KR" sz="1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curve : </a:t>
            </a:r>
            <a:r>
              <a:rPr lang="ko-KR" altLang="en-US" sz="1200" dirty="0" smtClean="0"/>
              <a:t>곡선도로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766753" y="5602915"/>
            <a:ext cx="1299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road_slope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1 : </a:t>
            </a:r>
            <a:r>
              <a:rPr lang="ko-KR" altLang="en-US" sz="1200" dirty="0" smtClean="0"/>
              <a:t>오르막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2 : </a:t>
            </a:r>
            <a:r>
              <a:rPr lang="ko-KR" altLang="en-US" sz="1200" dirty="0" smtClean="0"/>
              <a:t>평지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3 : </a:t>
            </a:r>
            <a:r>
              <a:rPr lang="ko-KR" altLang="en-US" sz="1200" dirty="0" smtClean="0"/>
              <a:t>내리막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1694" y="1317819"/>
            <a:ext cx="35948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사망사건은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야간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주간 →맑음 →</a:t>
            </a:r>
          </a:p>
          <a:p>
            <a:r>
              <a:rPr lang="ko-KR" altLang="en-US" sz="1600" dirty="0" smtClean="0"/>
              <a:t>포장도로 →직선도로 →평지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이 비슷한  비율로 가장 많았다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내리막길에서는 야간보다는 주간에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직선도로 보다는 곡선도로에서 더 사망사건이 많았다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오르막길은 각 변수마다 비슷한 양상을 보였고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평지는 직선도로에서 많은 비율을 차지했지만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곡선도로는 사망사건이 거의 없었다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위에서 설명한 변수간의 차이를 제외한 부분에서는 비슷한 비율을 보였다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ko-KR" altLang="en-US" sz="1600" dirty="0" smtClean="0"/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3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결론 및 한계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26" y="1620937"/>
            <a:ext cx="1042595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2800" dirty="0" smtClean="0"/>
              <a:t>결론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하루 평균 교통사고 사망자 수는 평균이 </a:t>
            </a:r>
            <a:r>
              <a:rPr lang="en-US" altLang="ko-KR" dirty="0"/>
              <a:t>13</a:t>
            </a:r>
            <a:r>
              <a:rPr lang="ko-KR" altLang="en-US" dirty="0"/>
              <a:t>명인 정규분포에 </a:t>
            </a:r>
            <a:r>
              <a:rPr lang="ko-KR" altLang="en-US" dirty="0" err="1"/>
              <a:t>근사한다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월 별 평균  사망자 수는 가을철 증가 양상을 보이면서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월에 가장 많은 수치를 보인다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가을을 맞아 단풍 구경 등을 목적으로 단체 관광객 이동이 증가하여 교통사고 사망자수가        많아지는 것으로 예상된다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년 별 사망자 수는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가장 높았으며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점차 감소하여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년이 가장 낮다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요일 별 사망자 수는 금요일이 가장 많으며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일요일이 가장 적었다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금요일은 주말을 이용하여여행객들의 증가로 인한 현상이며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일요일은 외출 빈도가 낮아 교통량이 감소한 결과로</a:t>
            </a:r>
            <a:r>
              <a:rPr lang="ko-KR" altLang="en-US" dirty="0" smtClean="0"/>
              <a:t> 예상된다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58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결론 및 한계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26" y="1684308"/>
            <a:ext cx="104259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2800" dirty="0" smtClean="0"/>
              <a:t>결론</a:t>
            </a:r>
            <a:endParaRPr lang="en-US" altLang="ko-KR" sz="2800" dirty="0" smtClean="0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시간대 별 총 사망자수는 새벽 시간대에 다소 낮은 경향을 보이며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출근 시간인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퇴근 시간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에 가장 높았다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수도권과 </a:t>
            </a:r>
            <a:r>
              <a:rPr lang="ko-KR" altLang="en-US" dirty="0" smtClean="0"/>
              <a:t>경상도지역이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대 건으로 사망 사고 건이 가장 많았고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제주도를 제외하고는 </a:t>
            </a:r>
            <a:r>
              <a:rPr lang="ko-KR" altLang="en-US" dirty="0" smtClean="0"/>
              <a:t>강원도가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660</a:t>
            </a:r>
            <a:r>
              <a:rPr lang="ko-KR" altLang="en-US" dirty="0" smtClean="0"/>
              <a:t>건으로 가장 낮으며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지역간 큰 차이를 보였다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사망사고비율이  </a:t>
            </a:r>
            <a:r>
              <a:rPr lang="ko-KR" altLang="en-US" dirty="0" smtClean="0"/>
              <a:t>내리막길이면서 주간이거나 곡선도로에서 다소 높은 비율을 보였고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평지에서는 </a:t>
            </a:r>
            <a:r>
              <a:rPr lang="ko-KR" altLang="en-US" dirty="0" smtClean="0"/>
              <a:t>곡선도로에 비해 직선도로에서 사망건수비율이 높았다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85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결론 및 한계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26" y="1961607"/>
            <a:ext cx="1042595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2800" dirty="0" smtClean="0"/>
              <a:t>한계</a:t>
            </a:r>
            <a:endParaRPr lang="en-US" altLang="ko-KR" sz="2800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총 교통량을 고려하지 않은 수치로는 변수에 따른 사망위험에 대해 결론 내리기 어렵다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사고 위험성에 대한 비율을 어떻게 나타내야 하는지 결정하기 어렵다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 사망자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중상자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경상자에</a:t>
            </a:r>
            <a:r>
              <a:rPr lang="ko-KR" altLang="en-US" dirty="0" smtClean="0"/>
              <a:t> 대해 교통사고 피해자를 포함시키는 기준이 모호하다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 </a:t>
            </a:r>
          </a:p>
          <a:p>
            <a:pPr lvl="1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sz="2800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2252400"/>
            <a:ext cx="6382871" cy="289334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/>
              <a:t>Python</a:t>
            </a:r>
            <a:r>
              <a:rPr lang="ko-KR" altLang="en-US" dirty="0" smtClean="0"/>
              <a:t>을 활용한 데이터 분석 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Python</a:t>
            </a:r>
            <a:r>
              <a:rPr lang="ko-KR" altLang="en-US" dirty="0" smtClean="0"/>
              <a:t>을 활용한 데이터 시각화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분석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목적 및 절차</a:t>
            </a:r>
            <a:endParaRPr lang="ko-KR" altLang="en-US" dirty="0"/>
          </a:p>
        </p:txBody>
      </p:sp>
      <p:graphicFrame>
        <p:nvGraphicFramePr>
          <p:cNvPr id="4" name="내용 개체 틀 2" descr="왼쪽에서 오른쪽으로 정렬된 4개의 그룹과 각 그룹 아래에 작업 설명이 있는 강조 프로세스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670582"/>
              </p:ext>
            </p:extLst>
          </p:nvPr>
        </p:nvGraphicFramePr>
        <p:xfrm>
          <a:off x="1066799" y="2913528"/>
          <a:ext cx="10139083" cy="325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내용 개체 틀 3"/>
          <p:cNvSpPr txBox="1">
            <a:spLocks/>
          </p:cNvSpPr>
          <p:nvPr/>
        </p:nvSpPr>
        <p:spPr>
          <a:xfrm>
            <a:off x="0" y="2020529"/>
            <a:ext cx="12192000" cy="106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/>
              <a:t>프로젝트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수집 후 전처리 한 데이터를 이용하여 다양한 시각화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주제 선정 배경</a:t>
            </a: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0" y="2020529"/>
            <a:ext cx="12192000" cy="106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873618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smtClean="0"/>
              <a:t>2015~2018</a:t>
            </a:r>
            <a:r>
              <a:rPr lang="ko-KR" altLang="en-US" sz="2600" dirty="0" smtClean="0"/>
              <a:t>년 전국의 개별 교통사고 사망사건의 데이터를 통해 </a:t>
            </a:r>
            <a:endParaRPr lang="en-US" altLang="ko-KR" sz="2600" dirty="0" smtClean="0"/>
          </a:p>
          <a:p>
            <a:pPr algn="ctr"/>
            <a:r>
              <a:rPr lang="ko-KR" altLang="en-US" sz="2600" dirty="0" smtClean="0"/>
              <a:t>교통사고 패턴에 따른 교통사고 양상을 알아보기 </a:t>
            </a:r>
            <a:r>
              <a:rPr lang="ko-KR" altLang="en-US" sz="2600" dirty="0" smtClean="0"/>
              <a:t>위함이다</a:t>
            </a:r>
            <a:r>
              <a:rPr lang="en-US" altLang="ko-KR" sz="2600" dirty="0" smtClean="0"/>
              <a:t>.</a:t>
            </a:r>
            <a:endParaRPr lang="ko-KR" altLang="en-US" sz="2600" dirty="0"/>
          </a:p>
        </p:txBody>
      </p:sp>
      <p:graphicFrame>
        <p:nvGraphicFramePr>
          <p:cNvPr id="11" name="다이어그램 10"/>
          <p:cNvGraphicFramePr/>
          <p:nvPr/>
        </p:nvGraphicFramePr>
        <p:xfrm>
          <a:off x="2202329" y="3256678"/>
          <a:ext cx="7891930" cy="292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사용 변수</a:t>
            </a:r>
            <a:endParaRPr lang="ko-KR" altLang="en-US" dirty="0"/>
          </a:p>
        </p:txBody>
      </p:sp>
      <p:graphicFrame>
        <p:nvGraphicFramePr>
          <p:cNvPr id="4" name="내용 개체 틀 2" descr="3개의 그룹이 가로 글머리 기호 목록으로 나란히 표시되고 각 그룹에 글머리 기호가 있음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33762"/>
              </p:ext>
            </p:extLst>
          </p:nvPr>
        </p:nvGraphicFramePr>
        <p:xfrm>
          <a:off x="1290918" y="2091018"/>
          <a:ext cx="9502588" cy="397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요점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7870" y="2256997"/>
            <a:ext cx="8891888" cy="4457700"/>
          </a:xfrm>
        </p:spPr>
        <p:txBody>
          <a:bodyPr rtlCol="0">
            <a:normAutofit/>
          </a:bodyPr>
          <a:lstStyle/>
          <a:p>
            <a:pPr marL="777240" lvl="1" indent="-457200">
              <a:buFont typeface="+mj-lt"/>
              <a:buAutoNum type="arabicPeriod"/>
            </a:pPr>
            <a:r>
              <a:rPr lang="ko-KR" altLang="en-US" dirty="0" smtClean="0"/>
              <a:t>  하루 평균 사망자 수의 </a:t>
            </a:r>
            <a:r>
              <a:rPr lang="ko-KR" altLang="en-US" dirty="0" smtClean="0"/>
              <a:t>분포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 smtClean="0"/>
              <a:t>  </a:t>
            </a:r>
            <a:r>
              <a:rPr lang="ko-KR" altLang="en-US" dirty="0" smtClean="0"/>
              <a:t>주야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노면상태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도로종류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도로형태</a:t>
            </a:r>
            <a:r>
              <a:rPr lang="en-US" altLang="ko-KR" dirty="0"/>
              <a:t> </a:t>
            </a:r>
            <a:r>
              <a:rPr lang="ko-KR" altLang="en-US" dirty="0" smtClean="0"/>
              <a:t>등에 따른 사망자 수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월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 별 사망자 수</a:t>
            </a:r>
            <a:r>
              <a:rPr lang="en-US" altLang="ko-KR" dirty="0" smtClean="0"/>
              <a:t>  </a:t>
            </a:r>
          </a:p>
          <a:p>
            <a:pPr marL="777240" lvl="1" indent="-457200">
              <a:buFont typeface="+mj-lt"/>
              <a:buAutoNum type="arabicPeriod"/>
            </a:pPr>
            <a:r>
              <a:rPr lang="ko-KR" altLang="en-US" dirty="0" smtClean="0"/>
              <a:t>  요일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시간 당 </a:t>
            </a:r>
            <a:r>
              <a:rPr lang="ko-KR" altLang="en-US" dirty="0" smtClean="0"/>
              <a:t>사망자 수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 smtClean="0"/>
              <a:t>  </a:t>
            </a:r>
            <a:r>
              <a:rPr lang="ko-KR" altLang="en-US" dirty="0" smtClean="0"/>
              <a:t>사고 발생 위치에 따른 사망사고 건수 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 smtClean="0"/>
              <a:t>  </a:t>
            </a:r>
            <a:r>
              <a:rPr lang="ko-KR" altLang="en-US" dirty="0" smtClean="0"/>
              <a:t>변수 간의 사망사건 비율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31341" cy="1600200"/>
          </a:xfrm>
        </p:spPr>
        <p:txBody>
          <a:bodyPr rtlCol="0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 관찰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99000" y="465514"/>
            <a:ext cx="6112435" cy="565428"/>
          </a:xfrm>
        </p:spPr>
        <p:txBody>
          <a:bodyPr/>
          <a:lstStyle/>
          <a:p>
            <a:r>
              <a:rPr lang="ko-KR" altLang="en-US" dirty="0" smtClean="0"/>
              <a:t>하루 평균 사망자 수의 분포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9272" y="1288676"/>
            <a:ext cx="6915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10982" y="1792946"/>
            <a:ext cx="3155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하루 평균 사망자 수의 분포는 </a:t>
            </a:r>
            <a:r>
              <a:rPr lang="ko-KR" altLang="en-US" sz="1600" dirty="0" smtClean="0"/>
              <a:t>정규분포에 근사하며</a:t>
            </a:r>
            <a:r>
              <a:rPr lang="en-US" altLang="ko-KR" sz="1600" dirty="0" smtClean="0"/>
              <a:t>,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평균적으로 하루에 </a:t>
            </a:r>
            <a:r>
              <a:rPr lang="en-US" altLang="ko-KR" sz="1600" dirty="0" smtClean="0"/>
              <a:t>13</a:t>
            </a:r>
            <a:r>
              <a:rPr lang="ko-KR" altLang="en-US" sz="1600" dirty="0" smtClean="0"/>
              <a:t>명이 교통사고로 사망한다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ko-KR" sz="1600" dirty="0" smtClean="0"/>
              <a:t>다음 </a:t>
            </a:r>
            <a:r>
              <a:rPr lang="ko-KR" altLang="ko-KR" sz="1600" dirty="0"/>
              <a:t>정규 </a:t>
            </a:r>
            <a:r>
              <a:rPr lang="ko-KR" altLang="ko-KR" sz="1600" dirty="0" err="1" smtClean="0"/>
              <a:t>확률도의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점들은 </a:t>
            </a:r>
            <a:r>
              <a:rPr lang="ko-KR" altLang="ko-KR" sz="1600" dirty="0" smtClean="0"/>
              <a:t>적합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된 </a:t>
            </a:r>
            <a:r>
              <a:rPr lang="ko-KR" altLang="ko-KR" sz="1600" dirty="0"/>
              <a:t>선을 잘 </a:t>
            </a:r>
            <a:r>
              <a:rPr lang="ko-KR" altLang="en-US" sz="1600" dirty="0" smtClean="0"/>
              <a:t>따르므로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정규 분포는 데이터에 양호하게 적합한 것으로 </a:t>
            </a:r>
            <a:r>
              <a:rPr lang="ko-KR" altLang="ko-KR" sz="1600" dirty="0" smtClean="0"/>
              <a:t>보</a:t>
            </a:r>
            <a:r>
              <a:rPr lang="ko-KR" altLang="en-US" sz="1600" dirty="0" smtClean="0"/>
              <a:t>인</a:t>
            </a:r>
            <a:r>
              <a:rPr lang="ko-KR" altLang="ko-KR" sz="1600" dirty="0" smtClean="0"/>
              <a:t>다</a:t>
            </a:r>
            <a:r>
              <a:rPr lang="ko-KR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428775" y="4518210"/>
            <a:ext cx="368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데이터들이 적합 된 </a:t>
            </a:r>
            <a:r>
              <a:rPr lang="ko-KR" altLang="en-US" sz="1200" dirty="0" err="1" smtClean="0"/>
              <a:t>분포선을</a:t>
            </a:r>
            <a:r>
              <a:rPr lang="ko-KR" altLang="en-US" sz="1200" dirty="0" smtClean="0"/>
              <a:t> 얼마나 적합한지 평가하는 </a:t>
            </a:r>
            <a:r>
              <a:rPr lang="en-US" altLang="ko-KR" sz="1200" dirty="0" smtClean="0"/>
              <a:t>plot</a:t>
            </a:r>
            <a:r>
              <a:rPr lang="ko-KR" altLang="en-US" sz="1200" dirty="0" smtClean="0"/>
              <a:t>이며 직선에 가까울 수록 적합성이 좋다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31341" cy="1600200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2.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 관찰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98999" y="465513"/>
            <a:ext cx="80078143" cy="67430909"/>
          </a:xfrm>
        </p:spPr>
        <p:txBody>
          <a:bodyPr/>
          <a:lstStyle/>
          <a:p>
            <a:r>
              <a:rPr lang="ko-KR" altLang="en-US" dirty="0" smtClean="0"/>
              <a:t>주야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노면상태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도로종류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도로형태</a:t>
            </a:r>
            <a:r>
              <a:rPr lang="en-US" altLang="ko-KR" dirty="0"/>
              <a:t> </a:t>
            </a:r>
            <a:r>
              <a:rPr lang="ko-KR" altLang="en-US" dirty="0" smtClean="0"/>
              <a:t>등에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따른 사망자 수</a:t>
            </a:r>
            <a:endParaRPr lang="ko-KR" altLang="en-US" dirty="0"/>
          </a:p>
        </p:txBody>
      </p:sp>
      <p:sp>
        <p:nvSpPr>
          <p:cNvPr id="6" name="AutoShape 2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3462839" cy="34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3880" y="1227000"/>
            <a:ext cx="35679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 주간과 야간의 사망자수는 </a:t>
            </a:r>
            <a:r>
              <a:rPr lang="ko-KR" altLang="en-US" sz="1600" dirty="0" smtClean="0"/>
              <a:t>큰 차이를 </a:t>
            </a:r>
            <a:r>
              <a:rPr lang="ko-KR" altLang="en-US" sz="1600" dirty="0"/>
              <a:t>보이지 </a:t>
            </a:r>
            <a:r>
              <a:rPr lang="ko-KR" altLang="en-US" sz="1600" dirty="0" smtClean="0"/>
              <a:t>않았다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맑은 </a:t>
            </a:r>
            <a:r>
              <a:rPr lang="ko-KR" altLang="en-US" sz="1600" dirty="0"/>
              <a:t>기상상태에 사망자수가 가장 많았고 비</a:t>
            </a:r>
            <a:r>
              <a:rPr lang="en-US" altLang="ko-KR" sz="1600" dirty="0"/>
              <a:t>, </a:t>
            </a:r>
            <a:r>
              <a:rPr lang="ko-KR" altLang="en-US" sz="1600" dirty="0"/>
              <a:t>흐림 기상상태 순으로 </a:t>
            </a:r>
            <a:r>
              <a:rPr lang="ko-KR" altLang="en-US" sz="1600" dirty="0" smtClean="0"/>
              <a:t>나타났다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/>
              <a:t>건조한 노면상태에서 사망자수가 가장 많았고 젖음</a:t>
            </a:r>
            <a:r>
              <a:rPr lang="en-US" altLang="ko-KR" sz="1600" dirty="0"/>
              <a:t>/</a:t>
            </a:r>
            <a:r>
              <a:rPr lang="ko-KR" altLang="en-US" sz="1600" dirty="0"/>
              <a:t>습기 순으로 </a:t>
            </a:r>
            <a:r>
              <a:rPr lang="ko-KR" altLang="en-US" sz="1600" dirty="0" smtClean="0"/>
              <a:t>나타났다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도면 </a:t>
            </a:r>
            <a:r>
              <a:rPr lang="ko-KR" altLang="en-US" sz="1600" dirty="0"/>
              <a:t>종류에 따라 시도</a:t>
            </a:r>
            <a:r>
              <a:rPr lang="en-US" altLang="ko-KR" sz="1600" dirty="0"/>
              <a:t>, </a:t>
            </a:r>
            <a:r>
              <a:rPr lang="ko-KR" altLang="en-US" sz="1600" dirty="0"/>
              <a:t>틀별광역시도</a:t>
            </a:r>
            <a:r>
              <a:rPr lang="en-US" altLang="ko-KR" sz="1600" dirty="0"/>
              <a:t>, </a:t>
            </a:r>
            <a:r>
              <a:rPr lang="ko-KR" altLang="en-US" sz="1600" dirty="0"/>
              <a:t>일반국도</a:t>
            </a:r>
            <a:r>
              <a:rPr lang="en-US" altLang="ko-KR" sz="1600" dirty="0"/>
              <a:t>, </a:t>
            </a:r>
            <a:r>
              <a:rPr lang="ko-KR" altLang="en-US" sz="1600" dirty="0"/>
              <a:t>지방도 순으로 사망자수가 </a:t>
            </a:r>
            <a:r>
              <a:rPr lang="ko-KR" altLang="en-US" sz="1600" dirty="0" smtClean="0"/>
              <a:t>많았다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/>
              <a:t>일반도로형태에서 사망자수가 가장 </a:t>
            </a:r>
            <a:r>
              <a:rPr lang="ko-KR" altLang="en-US" sz="1600" dirty="0" smtClean="0"/>
              <a:t>많았다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/>
              <a:t>평지의 도로에서 가장 많은 사망자가 발생했다 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5060222" y="1586962"/>
            <a:ext cx="6083929" cy="4918478"/>
            <a:chOff x="3487529" y="1846907"/>
            <a:chExt cx="6083929" cy="4918478"/>
          </a:xfrm>
        </p:grpSpPr>
        <p:sp>
          <p:nvSpPr>
            <p:cNvPr id="5" name="직사각형 4"/>
            <p:cNvSpPr/>
            <p:nvPr/>
          </p:nvSpPr>
          <p:spPr>
            <a:xfrm>
              <a:off x="3487529" y="1846907"/>
              <a:ext cx="6083929" cy="46806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413" y="1955185"/>
              <a:ext cx="5744565" cy="457236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618413" y="4879818"/>
              <a:ext cx="2872282" cy="1584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10265" y="6165410"/>
              <a:ext cx="383989" cy="298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324" y="4879818"/>
              <a:ext cx="2805935" cy="1885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3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31341" cy="1600200"/>
          </a:xfrm>
        </p:spPr>
        <p:txBody>
          <a:bodyPr rtlCol="0"/>
          <a:lstStyle/>
          <a:p>
            <a:pPr algn="ctr" rtl="0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 관찰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98999" y="465513"/>
            <a:ext cx="80078143" cy="67430909"/>
          </a:xfrm>
        </p:spPr>
        <p:txBody>
          <a:bodyPr/>
          <a:lstStyle/>
          <a:p>
            <a:r>
              <a:rPr lang="ko-KR" altLang="en-US" dirty="0" smtClean="0"/>
              <a:t>월 평균</a:t>
            </a:r>
            <a:r>
              <a:rPr lang="en-US" altLang="ko-KR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년 별 사망자 수</a:t>
            </a:r>
            <a:endParaRPr lang="ko-KR" altLang="en-US" dirty="0"/>
          </a:p>
        </p:txBody>
      </p:sp>
      <p:sp>
        <p:nvSpPr>
          <p:cNvPr id="6" name="AutoShape 2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3462839" cy="34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1688" y="1746538"/>
            <a:ext cx="3567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</a:t>
            </a:r>
            <a:r>
              <a:rPr lang="ko-KR" altLang="en-US" sz="1600" dirty="0" smtClean="0"/>
              <a:t>월 별 평균 사망자 수는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월이 가장 많았고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월이 가장 적었으며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가을철에 상승하는 양상을 보인다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년 별 사망자 수는 </a:t>
            </a:r>
            <a:r>
              <a:rPr lang="en-US" altLang="ko-KR" sz="1600" dirty="0" smtClean="0"/>
              <a:t>2015</a:t>
            </a:r>
            <a:r>
              <a:rPr lang="ko-KR" altLang="en-US" sz="1600" dirty="0" smtClean="0"/>
              <a:t>년이 가장 많았으며</a:t>
            </a:r>
            <a:r>
              <a:rPr lang="en-US" altLang="ko-KR" sz="1600" dirty="0" smtClean="0"/>
              <a:t>, 2018</a:t>
            </a:r>
            <a:r>
              <a:rPr lang="ko-KR" altLang="en-US" sz="1600" dirty="0" smtClean="0"/>
              <a:t>년이 가장 적었다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endParaRPr lang="en-US" altLang="ko-KR" sz="1600" dirty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072958" y="1068309"/>
            <a:ext cx="6551692" cy="5558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67"/>
          <a:stretch/>
        </p:blipFill>
        <p:spPr>
          <a:xfrm>
            <a:off x="5072958" y="1283719"/>
            <a:ext cx="6483770" cy="50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과학 프로젝트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3005_TF02922647" id="{10898A71-57B2-4C2B-8B75-51792124ED7A}" vid="{2E9EA70D-DBBD-465E-9987-62CAB7616DF5}"/>
    </a:ext>
  </a:extLst>
</a:theme>
</file>

<file path=ppt/theme/theme2.xml><?xml version="1.0" encoding="utf-8"?>
<a:theme xmlns:a="http://schemas.openxmlformats.org/drawingml/2006/main" name="Office 테마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과학 프로젝트 프레젠테이션(와이드스크린)</Template>
  <TotalTime>896</TotalTime>
  <Words>929</Words>
  <Application>Microsoft Office PowerPoint</Application>
  <PresentationFormat>와이드스크린</PresentationFormat>
  <Paragraphs>186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HY중고딕</vt:lpstr>
      <vt:lpstr>Malgun Gothic</vt:lpstr>
      <vt:lpstr>Arial</vt:lpstr>
      <vt:lpstr>과학 프로젝트 16x9</vt:lpstr>
      <vt:lpstr>데이터 시각화 프로젝트</vt:lpstr>
      <vt:lpstr>프로젝트 개요</vt:lpstr>
      <vt:lpstr>목적 및 절차</vt:lpstr>
      <vt:lpstr>분석 주제 선정 배경</vt:lpstr>
      <vt:lpstr>사용 변수</vt:lpstr>
      <vt:lpstr>분석 요점 </vt:lpstr>
      <vt:lpstr>1. 데이터 시각화 관찰</vt:lpstr>
      <vt:lpstr>2. 데이터 시각화 관찰</vt:lpstr>
      <vt:lpstr>3. 데이터 시각화 관찰</vt:lpstr>
      <vt:lpstr>4. 데이터 시각화 관찰</vt:lpstr>
      <vt:lpstr>5. 데이터 시각화 관찰</vt:lpstr>
      <vt:lpstr>6. 데이터 시각화 관찰</vt:lpstr>
      <vt:lpstr>결론 및 한계</vt:lpstr>
      <vt:lpstr>결론 및 한계</vt:lpstr>
      <vt:lpstr>결론 및 한계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시각화 프로젝트</dc:title>
  <dc:creator>Windows 사용자</dc:creator>
  <cp:lastModifiedBy>Windows 사용자</cp:lastModifiedBy>
  <cp:revision>90</cp:revision>
  <dcterms:created xsi:type="dcterms:W3CDTF">2020-05-15T02:19:46Z</dcterms:created>
  <dcterms:modified xsi:type="dcterms:W3CDTF">2020-05-18T05:30:13Z</dcterms:modified>
</cp:coreProperties>
</file>