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6576000" cy="402336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02" autoAdjust="0"/>
  </p:normalViewPr>
  <p:slideViewPr>
    <p:cSldViewPr snapToGrid="0" snapToObjects="1">
      <p:cViewPr>
        <p:scale>
          <a:sx n="37" d="100"/>
          <a:sy n="37" d="100"/>
        </p:scale>
        <p:origin x="-2120" y="-112"/>
      </p:cViewPr>
      <p:guideLst>
        <p:guide orient="horz" pos="12672"/>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2498496"/>
            <a:ext cx="31089600" cy="862414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22799040"/>
            <a:ext cx="25603200" cy="1028192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69117D-6C2A-E140-A97C-E61A617AD68C}"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269701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69117D-6C2A-E140-A97C-E61A617AD68C}"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335659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9453036"/>
            <a:ext cx="32918400" cy="201391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9453036"/>
            <a:ext cx="98145600" cy="201391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69117D-6C2A-E140-A97C-E61A617AD68C}"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361481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69117D-6C2A-E140-A97C-E61A617AD68C}"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196235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25853816"/>
            <a:ext cx="31089600" cy="799084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7052719"/>
            <a:ext cx="31089600" cy="88010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69117D-6C2A-E140-A97C-E61A617AD68C}"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3387733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55079053"/>
            <a:ext cx="65532000" cy="1557655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55079053"/>
            <a:ext cx="65532000" cy="1557655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69117D-6C2A-E140-A97C-E61A617AD68C}"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272455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611210"/>
            <a:ext cx="32918400" cy="670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9005996"/>
            <a:ext cx="16160752" cy="3753270"/>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828800" y="12759266"/>
            <a:ext cx="16160752" cy="23180890"/>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9005996"/>
            <a:ext cx="16167100" cy="3753270"/>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8580102" y="12759266"/>
            <a:ext cx="16167100" cy="23180890"/>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69117D-6C2A-E140-A97C-E61A617AD68C}" type="datetimeFigureOut">
              <a:rPr lang="en-US" smtClean="0"/>
              <a:t>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138474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69117D-6C2A-E140-A97C-E61A617AD68C}" type="datetimeFigureOut">
              <a:rPr lang="en-US" smtClean="0"/>
              <a:t>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271458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9117D-6C2A-E140-A97C-E61A617AD68C}" type="datetimeFigureOut">
              <a:rPr lang="en-US" smtClean="0"/>
              <a:t>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260741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601893"/>
            <a:ext cx="12033252" cy="681736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4300200" y="1601896"/>
            <a:ext cx="20447000" cy="3433826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8419256"/>
            <a:ext cx="12033252" cy="275209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69117D-6C2A-E140-A97C-E61A617AD68C}"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207442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8163520"/>
            <a:ext cx="21945600" cy="332486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7169152" y="3594947"/>
            <a:ext cx="21945600" cy="2414016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7169152" y="31488383"/>
            <a:ext cx="21945600" cy="472185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69117D-6C2A-E140-A97C-E61A617AD68C}"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159DF-DE54-ED44-A7CC-8A405CC5EFF2}" type="slidenum">
              <a:rPr lang="en-US" smtClean="0"/>
              <a:t>‹#›</a:t>
            </a:fld>
            <a:endParaRPr lang="en-US"/>
          </a:p>
        </p:txBody>
      </p:sp>
    </p:spTree>
    <p:extLst>
      <p:ext uri="{BB962C8B-B14F-4D97-AF65-F5344CB8AC3E}">
        <p14:creationId xmlns:p14="http://schemas.microsoft.com/office/powerpoint/2010/main" val="12890225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611210"/>
            <a:ext cx="32918400" cy="67056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9387843"/>
            <a:ext cx="32918400" cy="26552316"/>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37290589"/>
            <a:ext cx="8534400" cy="2142067"/>
          </a:xfrm>
          <a:prstGeom prst="rect">
            <a:avLst/>
          </a:prstGeom>
        </p:spPr>
        <p:txBody>
          <a:bodyPr vert="horz" lIns="438912" tIns="219456" rIns="438912" bIns="219456" rtlCol="0" anchor="ctr"/>
          <a:lstStyle>
            <a:lvl1pPr algn="l">
              <a:defRPr sz="5800">
                <a:solidFill>
                  <a:schemeClr val="tx1">
                    <a:tint val="75000"/>
                  </a:schemeClr>
                </a:solidFill>
              </a:defRPr>
            </a:lvl1pPr>
          </a:lstStyle>
          <a:p>
            <a:fld id="{5F69117D-6C2A-E140-A97C-E61A617AD68C}" type="datetimeFigureOut">
              <a:rPr lang="en-US" smtClean="0"/>
              <a:t>2/8/17</a:t>
            </a:fld>
            <a:endParaRPr lang="en-US"/>
          </a:p>
        </p:txBody>
      </p:sp>
      <p:sp>
        <p:nvSpPr>
          <p:cNvPr id="5" name="Footer Placeholder 4"/>
          <p:cNvSpPr>
            <a:spLocks noGrp="1"/>
          </p:cNvSpPr>
          <p:nvPr>
            <p:ph type="ftr" sz="quarter" idx="3"/>
          </p:nvPr>
        </p:nvSpPr>
        <p:spPr>
          <a:xfrm>
            <a:off x="12496800" y="37290589"/>
            <a:ext cx="11582400" cy="2142067"/>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37290589"/>
            <a:ext cx="8534400" cy="2142067"/>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76159DF-DE54-ED44-A7CC-8A405CC5EFF2}" type="slidenum">
              <a:rPr lang="en-US" smtClean="0"/>
              <a:t>‹#›</a:t>
            </a:fld>
            <a:endParaRPr lang="en-US"/>
          </a:p>
        </p:txBody>
      </p:sp>
    </p:spTree>
    <p:extLst>
      <p:ext uri="{BB962C8B-B14F-4D97-AF65-F5344CB8AC3E}">
        <p14:creationId xmlns:p14="http://schemas.microsoft.com/office/powerpoint/2010/main" val="2461684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5">
                <a:lumMod val="60000"/>
                <a:lumOff val="40000"/>
              </a:schemeClr>
            </a:gs>
          </a:gsLst>
          <a:lin ang="3060000" scaled="0"/>
          <a:tileRect/>
        </a:gradFill>
        <a:effectLst/>
      </p:bgPr>
    </p:bg>
    <p:spTree>
      <p:nvGrpSpPr>
        <p:cNvPr id="1" name=""/>
        <p:cNvGrpSpPr/>
        <p:nvPr/>
      </p:nvGrpSpPr>
      <p:grpSpPr>
        <a:xfrm>
          <a:off x="0" y="0"/>
          <a:ext cx="0" cy="0"/>
          <a:chOff x="0" y="0"/>
          <a:chExt cx="0" cy="0"/>
        </a:xfrm>
      </p:grpSpPr>
      <p:pic>
        <p:nvPicPr>
          <p:cNvPr id="62" name="Picture 61" descr="unc_logo.png"/>
          <p:cNvPicPr>
            <a:picLocks noChangeAspect="1"/>
          </p:cNvPicPr>
          <p:nvPr/>
        </p:nvPicPr>
        <p:blipFill>
          <a:blip r:embed="rId2">
            <a:clrChange>
              <a:clrFrom>
                <a:srgbClr val="FFFFFF"/>
              </a:clrFrom>
              <a:clrTo>
                <a:srgbClr val="FFFFFF">
                  <a:alpha val="0"/>
                </a:srgbClr>
              </a:clrTo>
            </a:clrChange>
          </a:blip>
          <a:srcRect r="79091"/>
          <a:stretch>
            <a:fillRect/>
          </a:stretch>
        </p:blipFill>
        <p:spPr>
          <a:xfrm>
            <a:off x="1276530" y="-116396"/>
            <a:ext cx="4220271" cy="5036802"/>
          </a:xfrm>
          <a:prstGeom prst="rect">
            <a:avLst/>
          </a:prstGeom>
        </p:spPr>
      </p:pic>
      <p:sp>
        <p:nvSpPr>
          <p:cNvPr id="4" name="Rectangle 46"/>
          <p:cNvSpPr>
            <a:spLocks noChangeArrowheads="1"/>
          </p:cNvSpPr>
          <p:nvPr/>
        </p:nvSpPr>
        <p:spPr bwMode="auto">
          <a:xfrm>
            <a:off x="25215849" y="31489453"/>
            <a:ext cx="10515600" cy="100012"/>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5" name="Rectangle 41"/>
          <p:cNvSpPr>
            <a:spLocks noChangeArrowheads="1"/>
          </p:cNvSpPr>
          <p:nvPr/>
        </p:nvSpPr>
        <p:spPr bwMode="auto">
          <a:xfrm>
            <a:off x="5683250" y="228600"/>
            <a:ext cx="2503169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556" tIns="95778" rIns="191556" bIns="95778" anchor="ctr"/>
          <a:lstStyle/>
          <a:p>
            <a:pPr algn="ctr" defTabSz="4596712">
              <a:defRPr/>
            </a:pPr>
            <a:r>
              <a:rPr lang="en-US" sz="8800" dirty="0" err="1" smtClean="0"/>
              <a:t>FADTTSter</a:t>
            </a:r>
            <a:r>
              <a:rPr lang="en-US" sz="8800" dirty="0" smtClean="0"/>
              <a:t>: Accelerating Hypothesis Testing With Functional Analysis of Diffusion Tensor Tract Statistics </a:t>
            </a:r>
            <a:r>
              <a:rPr lang="en-US" sz="13600" b="1" dirty="0" smtClean="0">
                <a:solidFill>
                  <a:srgbClr val="2163A1"/>
                </a:solidFill>
                <a:latin typeface="Helvetica"/>
                <a:cs typeface="Helvetica"/>
              </a:rPr>
              <a:t/>
            </a:r>
            <a:br>
              <a:rPr lang="en-US" sz="13600" b="1" dirty="0" smtClean="0">
                <a:solidFill>
                  <a:srgbClr val="2163A1"/>
                </a:solidFill>
                <a:latin typeface="Helvetica"/>
                <a:cs typeface="Helvetica"/>
              </a:rPr>
            </a:br>
            <a:r>
              <a:rPr lang="en-US" sz="4800" dirty="0" smtClean="0"/>
              <a:t>Jean Noel, Juan C. </a:t>
            </a:r>
            <a:r>
              <a:rPr lang="en-US" sz="4800" dirty="0" err="1" smtClean="0"/>
              <a:t>Prieto</a:t>
            </a:r>
            <a:r>
              <a:rPr lang="en-US" sz="4800" dirty="0" smtClean="0"/>
              <a:t> and Martin </a:t>
            </a:r>
            <a:r>
              <a:rPr lang="en-US" sz="4800" dirty="0" err="1" smtClean="0"/>
              <a:t>Styner</a:t>
            </a:r>
            <a:r>
              <a:rPr lang="en-US" altLang="ja-JP" sz="4800" i="1" dirty="0">
                <a:solidFill>
                  <a:schemeClr val="tx1">
                    <a:lumMod val="75000"/>
                    <a:lumOff val="25000"/>
                  </a:schemeClr>
                </a:solidFill>
                <a:latin typeface="Helvetica"/>
                <a:cs typeface="Helvetica"/>
              </a:rPr>
              <a:t/>
            </a:r>
            <a:br>
              <a:rPr lang="en-US" altLang="ja-JP" sz="4800" i="1" dirty="0">
                <a:solidFill>
                  <a:schemeClr val="tx1">
                    <a:lumMod val="75000"/>
                    <a:lumOff val="25000"/>
                  </a:schemeClr>
                </a:solidFill>
                <a:latin typeface="Helvetica"/>
                <a:cs typeface="Helvetica"/>
              </a:rPr>
            </a:br>
            <a:r>
              <a:rPr lang="en-US" altLang="ja-JP" sz="4800" i="1" dirty="0" smtClean="0">
                <a:solidFill>
                  <a:schemeClr val="tx1">
                    <a:lumMod val="75000"/>
                    <a:lumOff val="25000"/>
                  </a:schemeClr>
                </a:solidFill>
                <a:latin typeface="Helvetica"/>
                <a:cs typeface="Helvetica"/>
              </a:rPr>
              <a:t>NIRAL, University </a:t>
            </a:r>
            <a:r>
              <a:rPr lang="en-US" altLang="ja-JP" sz="4800" i="1" dirty="0">
                <a:solidFill>
                  <a:schemeClr val="tx1">
                    <a:lumMod val="75000"/>
                    <a:lumOff val="25000"/>
                  </a:schemeClr>
                </a:solidFill>
                <a:latin typeface="Helvetica"/>
                <a:cs typeface="Helvetica"/>
              </a:rPr>
              <a:t>of North Carolina, Chapel Hill, NC, USA </a:t>
            </a:r>
          </a:p>
          <a:p>
            <a:pPr algn="ctr" defTabSz="4596712">
              <a:defRPr/>
            </a:pPr>
            <a:endParaRPr lang="en-US" sz="4800" i="1" dirty="0">
              <a:solidFill>
                <a:schemeClr val="tx1">
                  <a:lumMod val="75000"/>
                  <a:lumOff val="25000"/>
                </a:schemeClr>
              </a:solidFill>
              <a:latin typeface="Helvetica"/>
              <a:cs typeface="Helvetica"/>
            </a:endParaRPr>
          </a:p>
        </p:txBody>
      </p:sp>
      <p:sp>
        <p:nvSpPr>
          <p:cNvPr id="6" name="Text Box 4"/>
          <p:cNvSpPr txBox="1">
            <a:spLocks noChangeArrowheads="1"/>
          </p:cNvSpPr>
          <p:nvPr/>
        </p:nvSpPr>
        <p:spPr bwMode="auto">
          <a:xfrm>
            <a:off x="914400" y="14616890"/>
            <a:ext cx="105156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METHODS</a:t>
            </a:r>
          </a:p>
        </p:txBody>
      </p:sp>
      <p:sp>
        <p:nvSpPr>
          <p:cNvPr id="7" name="Text Box 5"/>
          <p:cNvSpPr txBox="1">
            <a:spLocks noChangeArrowheads="1"/>
          </p:cNvSpPr>
          <p:nvPr/>
        </p:nvSpPr>
        <p:spPr bwMode="auto">
          <a:xfrm>
            <a:off x="914400" y="6353177"/>
            <a:ext cx="10515601"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a:solidFill>
                  <a:srgbClr val="0D0C0C"/>
                </a:solidFill>
                <a:latin typeface="Helvetica" charset="0"/>
                <a:cs typeface="Helvetica" charset="0"/>
              </a:rPr>
              <a:t>INTRODUCTION</a:t>
            </a:r>
          </a:p>
        </p:txBody>
      </p:sp>
      <p:sp>
        <p:nvSpPr>
          <p:cNvPr id="8" name="Text Box 7"/>
          <p:cNvSpPr txBox="1">
            <a:spLocks noChangeArrowheads="1"/>
          </p:cNvSpPr>
          <p:nvPr/>
        </p:nvSpPr>
        <p:spPr bwMode="auto">
          <a:xfrm>
            <a:off x="10384642" y="19880401"/>
            <a:ext cx="105156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RESULTS</a:t>
            </a:r>
          </a:p>
        </p:txBody>
      </p:sp>
      <p:sp>
        <p:nvSpPr>
          <p:cNvPr id="10" name="Text Box 7"/>
          <p:cNvSpPr txBox="1">
            <a:spLocks noChangeArrowheads="1"/>
          </p:cNvSpPr>
          <p:nvPr/>
        </p:nvSpPr>
        <p:spPr bwMode="auto">
          <a:xfrm>
            <a:off x="25316067" y="13571274"/>
            <a:ext cx="10515600" cy="76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CONCLUSIONS</a:t>
            </a:r>
          </a:p>
        </p:txBody>
      </p:sp>
      <p:sp>
        <p:nvSpPr>
          <p:cNvPr id="11" name="Text Box 7"/>
          <p:cNvSpPr txBox="1">
            <a:spLocks noChangeArrowheads="1"/>
          </p:cNvSpPr>
          <p:nvPr/>
        </p:nvSpPr>
        <p:spPr bwMode="auto">
          <a:xfrm>
            <a:off x="25215849" y="30235930"/>
            <a:ext cx="105156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REFERENCES</a:t>
            </a:r>
          </a:p>
        </p:txBody>
      </p:sp>
      <p:pic>
        <p:nvPicPr>
          <p:cNvPr id="12" name="Picture 5" descr="Call4Posters_whit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40300" y="58674002"/>
            <a:ext cx="413702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4"/>
          <p:cNvSpPr>
            <a:spLocks noChangeArrowheads="1"/>
          </p:cNvSpPr>
          <p:nvPr/>
        </p:nvSpPr>
        <p:spPr bwMode="auto">
          <a:xfrm>
            <a:off x="1" y="38481006"/>
            <a:ext cx="36575999" cy="171450"/>
          </a:xfrm>
          <a:prstGeom prst="rect">
            <a:avLst/>
          </a:prstGeom>
          <a:solidFill>
            <a:srgbClr val="2163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1585" tIns="95793" rIns="191585" bIns="95793"/>
          <a:lstStyle/>
          <a:p>
            <a:pPr defTabSz="4595813"/>
            <a:endParaRPr lang="en-US">
              <a:latin typeface="Helvetica" charset="0"/>
              <a:cs typeface="Helvetica" charset="0"/>
            </a:endParaRPr>
          </a:p>
        </p:txBody>
      </p:sp>
      <p:sp>
        <p:nvSpPr>
          <p:cNvPr id="14" name="Rectangle 27"/>
          <p:cNvSpPr>
            <a:spLocks noChangeArrowheads="1"/>
          </p:cNvSpPr>
          <p:nvPr/>
        </p:nvSpPr>
        <p:spPr bwMode="auto">
          <a:xfrm>
            <a:off x="419100" y="38276216"/>
            <a:ext cx="155067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556" tIns="95778" rIns="191556" bIns="95778" anchor="ctr"/>
          <a:lstStyle/>
          <a:p>
            <a:pPr algn="l" defTabSz="4595813"/>
            <a:r>
              <a:rPr lang="en-US" sz="3600" b="1" i="1" dirty="0" smtClean="0">
                <a:solidFill>
                  <a:srgbClr val="0D0C0C"/>
                </a:solidFill>
                <a:latin typeface="Helvetica" charset="0"/>
                <a:cs typeface="Helvetica" charset="0"/>
              </a:rPr>
              <a:t>2017 University of North Carolina</a:t>
            </a:r>
            <a:endParaRPr lang="en-US" sz="3600" b="1" i="1" dirty="0">
              <a:solidFill>
                <a:srgbClr val="0D0C0C"/>
              </a:solidFill>
              <a:latin typeface="Helvetica" charset="0"/>
              <a:cs typeface="Helvetica" charset="0"/>
            </a:endParaRPr>
          </a:p>
        </p:txBody>
      </p:sp>
      <p:sp>
        <p:nvSpPr>
          <p:cNvPr id="17" name="Rectangle 49"/>
          <p:cNvSpPr>
            <a:spLocks noChangeArrowheads="1"/>
          </p:cNvSpPr>
          <p:nvPr/>
        </p:nvSpPr>
        <p:spPr bwMode="auto">
          <a:xfrm>
            <a:off x="25457148" y="14892092"/>
            <a:ext cx="10515600" cy="68310"/>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18" name="Rectangle 50"/>
          <p:cNvSpPr>
            <a:spLocks noChangeArrowheads="1"/>
          </p:cNvSpPr>
          <p:nvPr/>
        </p:nvSpPr>
        <p:spPr bwMode="auto">
          <a:xfrm>
            <a:off x="7784108" y="21370111"/>
            <a:ext cx="15711745" cy="75176"/>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19" name="Rectangle 51"/>
          <p:cNvSpPr>
            <a:spLocks noChangeArrowheads="1"/>
          </p:cNvSpPr>
          <p:nvPr/>
        </p:nvSpPr>
        <p:spPr bwMode="auto">
          <a:xfrm flipV="1">
            <a:off x="914401" y="16290312"/>
            <a:ext cx="10515601" cy="45719"/>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20" name="Rectangle 52"/>
          <p:cNvSpPr>
            <a:spLocks noChangeArrowheads="1"/>
          </p:cNvSpPr>
          <p:nvPr/>
        </p:nvSpPr>
        <p:spPr bwMode="auto">
          <a:xfrm>
            <a:off x="914401" y="7642227"/>
            <a:ext cx="10515600" cy="98425"/>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21" name="Rectangle 44"/>
          <p:cNvSpPr>
            <a:spLocks noChangeArrowheads="1"/>
          </p:cNvSpPr>
          <p:nvPr/>
        </p:nvSpPr>
        <p:spPr bwMode="auto">
          <a:xfrm>
            <a:off x="1" y="5040315"/>
            <a:ext cx="36575999" cy="446087"/>
          </a:xfrm>
          <a:prstGeom prst="rect">
            <a:avLst/>
          </a:prstGeom>
          <a:solidFill>
            <a:srgbClr val="2163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1585" tIns="95793" rIns="191585" bIns="95793"/>
          <a:lstStyle/>
          <a:p>
            <a:pPr defTabSz="4595813"/>
            <a:endParaRPr lang="en-US">
              <a:latin typeface="Helvetica" charset="0"/>
              <a:cs typeface="Helvetica" charset="0"/>
            </a:endParaRPr>
          </a:p>
        </p:txBody>
      </p:sp>
      <p:pic>
        <p:nvPicPr>
          <p:cNvPr id="44" name="Picture 10" descr="SPIE-logo-cmyk.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943818" y="38949609"/>
            <a:ext cx="27432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Straight Connector 59"/>
          <p:cNvCxnSpPr>
            <a:cxnSpLocks noChangeShapeType="1"/>
          </p:cNvCxnSpPr>
          <p:nvPr/>
        </p:nvCxnSpPr>
        <p:spPr bwMode="auto">
          <a:xfrm>
            <a:off x="12188951" y="6172200"/>
            <a:ext cx="0" cy="8370093"/>
          </a:xfrm>
          <a:prstGeom prst="line">
            <a:avLst/>
          </a:prstGeom>
          <a:noFill/>
          <a:ln w="6350">
            <a:solidFill>
              <a:srgbClr val="B6C7DA"/>
            </a:solidFill>
            <a:round/>
            <a:headEnd/>
            <a:tailEnd/>
          </a:ln>
          <a:extLst>
            <a:ext uri="{909E8E84-426E-40dd-AFC4-6F175D3DCCD1}">
              <a14:hiddenFill xmlns:a14="http://schemas.microsoft.com/office/drawing/2010/main">
                <a:noFill/>
              </a14:hiddenFill>
            </a:ext>
          </a:extLst>
        </p:spPr>
      </p:cxnSp>
      <p:cxnSp>
        <p:nvCxnSpPr>
          <p:cNvPr id="53" name="Straight Connector 62"/>
          <p:cNvCxnSpPr>
            <a:cxnSpLocks noChangeShapeType="1"/>
          </p:cNvCxnSpPr>
          <p:nvPr/>
        </p:nvCxnSpPr>
        <p:spPr bwMode="auto">
          <a:xfrm>
            <a:off x="24382475" y="6172200"/>
            <a:ext cx="0" cy="31089600"/>
          </a:xfrm>
          <a:prstGeom prst="line">
            <a:avLst/>
          </a:prstGeom>
          <a:noFill/>
          <a:ln w="6350">
            <a:solidFill>
              <a:srgbClr val="B6C7DA"/>
            </a:solidFill>
            <a:round/>
            <a:headEnd/>
            <a:tailEnd/>
          </a:ln>
          <a:extLst>
            <a:ext uri="{909E8E84-426E-40dd-AFC4-6F175D3DCCD1}">
              <a14:hiddenFill xmlns:a14="http://schemas.microsoft.com/office/drawing/2010/main">
                <a:noFill/>
              </a14:hiddenFill>
            </a:ext>
          </a:extLst>
        </p:spPr>
      </p:cxnSp>
      <p:pic>
        <p:nvPicPr>
          <p:cNvPr id="61" name="Picture 60" descr="LogoNormal.png"/>
          <p:cNvPicPr>
            <a:picLocks noChangeAspect="1"/>
          </p:cNvPicPr>
          <p:nvPr/>
        </p:nvPicPr>
        <p:blipFill>
          <a:blip r:embed="rId5" cstate="print"/>
          <a:stretch>
            <a:fillRect/>
          </a:stretch>
        </p:blipFill>
        <p:spPr>
          <a:xfrm>
            <a:off x="30573866" y="228603"/>
            <a:ext cx="5633190" cy="4460379"/>
          </a:xfrm>
          <a:prstGeom prst="rect">
            <a:avLst/>
          </a:prstGeom>
        </p:spPr>
      </p:pic>
      <p:sp>
        <p:nvSpPr>
          <p:cNvPr id="63" name="Rounded Rectangle 62"/>
          <p:cNvSpPr/>
          <p:nvPr/>
        </p:nvSpPr>
        <p:spPr>
          <a:xfrm>
            <a:off x="914401" y="8379174"/>
            <a:ext cx="10515601" cy="517456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3600" dirty="0">
                <a:latin typeface="Helvetica" charset="0"/>
                <a:cs typeface="Helvetica" charset="0"/>
              </a:rPr>
              <a:t>Functional Analysis of Diffusion Tensor Tract Statistics (FADTTS) is a </a:t>
            </a:r>
            <a:r>
              <a:rPr lang="en-US" sz="3600" dirty="0" smtClean="0">
                <a:latin typeface="Helvetica" charset="0"/>
                <a:cs typeface="Helvetica" charset="0"/>
              </a:rPr>
              <a:t>powerful statistical tool box developed </a:t>
            </a:r>
            <a:r>
              <a:rPr lang="en-US" sz="3600" dirty="0">
                <a:latin typeface="Helvetica" charset="0"/>
                <a:cs typeface="Helvetica" charset="0"/>
              </a:rPr>
              <a:t>to outline the evolution of diffusion properties such as axial diffusivity (AD), radial diffusivity (RD), mean diffusivity (MD) and fractional anisotropy (FA) along white matter fiber tracts and their correlation with a set of covariates of interest, such as age or gender. </a:t>
            </a:r>
          </a:p>
        </p:txBody>
      </p:sp>
      <p:pic>
        <p:nvPicPr>
          <p:cNvPr id="2" name="Picture 1" descr="namicFramework.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7813" y="16946730"/>
            <a:ext cx="4481134" cy="19208940"/>
          </a:xfrm>
          <a:prstGeom prst="rect">
            <a:avLst/>
          </a:prstGeom>
        </p:spPr>
      </p:pic>
      <p:sp>
        <p:nvSpPr>
          <p:cNvPr id="68" name="Rounded Rectangle 67"/>
          <p:cNvSpPr/>
          <p:nvPr/>
        </p:nvSpPr>
        <p:spPr>
          <a:xfrm>
            <a:off x="13011149" y="6172201"/>
            <a:ext cx="10515601" cy="52579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4000" b="1" dirty="0" smtClean="0">
                <a:latin typeface="Helvetica" charset="0"/>
                <a:cs typeface="Helvetica" charset="0"/>
              </a:rPr>
              <a:t>The main contribution of this work is enabling researches to drill down in the statistical analysis produced by FADTTS using interactive charts.</a:t>
            </a:r>
          </a:p>
          <a:p>
            <a:r>
              <a:rPr lang="en-US" sz="4000" b="1" dirty="0" smtClean="0">
                <a:latin typeface="Helvetica" charset="0"/>
                <a:cs typeface="Helvetica" charset="0"/>
              </a:rPr>
              <a:t>Additionally, this tool facilitates setting up FADTTS execution and guides the user through a series of steps including quality control</a:t>
            </a:r>
            <a:endParaRPr lang="en-US" sz="4000" b="1" dirty="0">
              <a:latin typeface="Helvetica" charset="0"/>
              <a:cs typeface="Helvetica" charset="0"/>
            </a:endParaRPr>
          </a:p>
        </p:txBody>
      </p:sp>
      <p:pic>
        <p:nvPicPr>
          <p:cNvPr id="70" name="Picture 69" descr="RawDat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13610" y="31470217"/>
            <a:ext cx="8384823" cy="4960754"/>
          </a:xfrm>
          <a:prstGeom prst="rect">
            <a:avLst/>
          </a:prstGeom>
        </p:spPr>
      </p:pic>
      <p:pic>
        <p:nvPicPr>
          <p:cNvPr id="71" name="Picture 70" descr="applyQC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70524" y="22357543"/>
            <a:ext cx="11059755" cy="7188841"/>
          </a:xfrm>
          <a:prstGeom prst="rect">
            <a:avLst/>
          </a:prstGeom>
        </p:spPr>
      </p:pic>
      <p:cxnSp>
        <p:nvCxnSpPr>
          <p:cNvPr id="73" name="Straight Connector 59"/>
          <p:cNvCxnSpPr>
            <a:cxnSpLocks noChangeShapeType="1"/>
          </p:cNvCxnSpPr>
          <p:nvPr/>
        </p:nvCxnSpPr>
        <p:spPr bwMode="auto">
          <a:xfrm>
            <a:off x="7031948" y="16946729"/>
            <a:ext cx="0" cy="20744705"/>
          </a:xfrm>
          <a:prstGeom prst="line">
            <a:avLst/>
          </a:prstGeom>
          <a:noFill/>
          <a:ln w="6350">
            <a:solidFill>
              <a:srgbClr val="B6C7DA"/>
            </a:solidFill>
            <a:round/>
            <a:headEnd/>
            <a:tailEnd/>
          </a:ln>
          <a:extLst>
            <a:ext uri="{909E8E84-426E-40dd-AFC4-6F175D3DCCD1}">
              <a14:hiddenFill xmlns:a14="http://schemas.microsoft.com/office/drawing/2010/main">
                <a:noFill/>
              </a14:hiddenFill>
            </a:ext>
          </a:extLst>
        </p:spPr>
      </p:cxnSp>
      <p:pic>
        <p:nvPicPr>
          <p:cNvPr id="75" name="Picture 74" descr="FAImag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13610" y="23003875"/>
            <a:ext cx="4410247" cy="5182663"/>
          </a:xfrm>
          <a:prstGeom prst="rect">
            <a:avLst/>
          </a:prstGeom>
        </p:spPr>
      </p:pic>
      <p:sp>
        <p:nvSpPr>
          <p:cNvPr id="76" name="TextBox 75"/>
          <p:cNvSpPr txBox="1"/>
          <p:nvPr/>
        </p:nvSpPr>
        <p:spPr>
          <a:xfrm>
            <a:off x="15535999" y="29546385"/>
            <a:ext cx="5291157" cy="646331"/>
          </a:xfrm>
          <a:prstGeom prst="rect">
            <a:avLst/>
          </a:prstGeom>
          <a:noFill/>
        </p:spPr>
        <p:txBody>
          <a:bodyPr wrap="none" rtlCol="0">
            <a:spAutoFit/>
          </a:bodyPr>
          <a:lstStyle/>
          <a:p>
            <a:r>
              <a:rPr lang="en-US" sz="3600" dirty="0" smtClean="0">
                <a:latin typeface="Helvetica"/>
                <a:cs typeface="Helvetica"/>
              </a:rPr>
              <a:t>Figure 3: Subject filtering</a:t>
            </a:r>
            <a:endParaRPr lang="en-US" sz="3600" dirty="0">
              <a:latin typeface="Helvetica"/>
              <a:cs typeface="Helvetica"/>
            </a:endParaRPr>
          </a:p>
        </p:txBody>
      </p:sp>
      <p:sp>
        <p:nvSpPr>
          <p:cNvPr id="77" name="TextBox 76"/>
          <p:cNvSpPr txBox="1"/>
          <p:nvPr/>
        </p:nvSpPr>
        <p:spPr>
          <a:xfrm>
            <a:off x="577844" y="36491105"/>
            <a:ext cx="6605397" cy="1200329"/>
          </a:xfrm>
          <a:prstGeom prst="rect">
            <a:avLst/>
          </a:prstGeom>
          <a:noFill/>
        </p:spPr>
        <p:txBody>
          <a:bodyPr wrap="square" rtlCol="0">
            <a:spAutoFit/>
          </a:bodyPr>
          <a:lstStyle/>
          <a:p>
            <a:pPr algn="ctr"/>
            <a:r>
              <a:rPr lang="en-US" sz="3600" dirty="0" smtClean="0">
                <a:latin typeface="Helvetica"/>
                <a:cs typeface="Helvetica"/>
              </a:rPr>
              <a:t>Figure 1</a:t>
            </a:r>
            <a:r>
              <a:rPr lang="en-US" sz="3600" dirty="0">
                <a:latin typeface="Helvetica"/>
                <a:cs typeface="Helvetica"/>
              </a:rPr>
              <a:t>: </a:t>
            </a:r>
            <a:r>
              <a:rPr lang="en-US" sz="3600" dirty="0" smtClean="0">
                <a:latin typeface="Helvetica"/>
                <a:cs typeface="Helvetica"/>
              </a:rPr>
              <a:t>UNC</a:t>
            </a:r>
            <a:r>
              <a:rPr lang="en-US" sz="3600" dirty="0">
                <a:latin typeface="Helvetica"/>
                <a:cs typeface="Helvetica"/>
              </a:rPr>
              <a:t>-Utah NA-MIC DTI frame- work </a:t>
            </a:r>
          </a:p>
        </p:txBody>
      </p:sp>
      <p:sp>
        <p:nvSpPr>
          <p:cNvPr id="78" name="TextBox 77"/>
          <p:cNvSpPr txBox="1"/>
          <p:nvPr/>
        </p:nvSpPr>
        <p:spPr>
          <a:xfrm>
            <a:off x="7731221" y="28653213"/>
            <a:ext cx="4059901" cy="646331"/>
          </a:xfrm>
          <a:prstGeom prst="rect">
            <a:avLst/>
          </a:prstGeom>
          <a:noFill/>
        </p:spPr>
        <p:txBody>
          <a:bodyPr wrap="none" rtlCol="0">
            <a:spAutoFit/>
          </a:bodyPr>
          <a:lstStyle/>
          <a:p>
            <a:r>
              <a:rPr lang="en-US" sz="3600" dirty="0" smtClean="0">
                <a:latin typeface="Helvetica"/>
                <a:cs typeface="Helvetica"/>
              </a:rPr>
              <a:t>Figure 2: FA image</a:t>
            </a:r>
            <a:endParaRPr lang="en-US" sz="3600" dirty="0">
              <a:latin typeface="Helvetica"/>
              <a:cs typeface="Helvetica"/>
            </a:endParaRPr>
          </a:p>
        </p:txBody>
      </p:sp>
      <p:pic>
        <p:nvPicPr>
          <p:cNvPr id="79" name="Picture 78" descr="profileCroppin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148089" y="31393130"/>
            <a:ext cx="7872642" cy="5117217"/>
          </a:xfrm>
          <a:prstGeom prst="rect">
            <a:avLst/>
          </a:prstGeom>
        </p:spPr>
      </p:pic>
      <p:sp>
        <p:nvSpPr>
          <p:cNvPr id="80" name="TextBox 79"/>
          <p:cNvSpPr txBox="1"/>
          <p:nvPr/>
        </p:nvSpPr>
        <p:spPr>
          <a:xfrm>
            <a:off x="9047221" y="36686940"/>
            <a:ext cx="4957757" cy="646331"/>
          </a:xfrm>
          <a:prstGeom prst="rect">
            <a:avLst/>
          </a:prstGeom>
          <a:noFill/>
        </p:spPr>
        <p:txBody>
          <a:bodyPr wrap="none" rtlCol="0">
            <a:spAutoFit/>
          </a:bodyPr>
          <a:lstStyle/>
          <a:p>
            <a:r>
              <a:rPr lang="en-US" sz="3600" dirty="0" smtClean="0">
                <a:latin typeface="Helvetica"/>
                <a:cs typeface="Helvetica"/>
              </a:rPr>
              <a:t>Figure 4: Raw data plot</a:t>
            </a:r>
            <a:endParaRPr lang="en-US" sz="3600" dirty="0">
              <a:latin typeface="Helvetica"/>
              <a:cs typeface="Helvetica"/>
            </a:endParaRPr>
          </a:p>
        </p:txBody>
      </p:sp>
      <p:sp>
        <p:nvSpPr>
          <p:cNvPr id="81" name="TextBox 80"/>
          <p:cNvSpPr txBox="1"/>
          <p:nvPr/>
        </p:nvSpPr>
        <p:spPr>
          <a:xfrm>
            <a:off x="16669010" y="36667541"/>
            <a:ext cx="6471468" cy="646331"/>
          </a:xfrm>
          <a:prstGeom prst="rect">
            <a:avLst/>
          </a:prstGeom>
          <a:noFill/>
        </p:spPr>
        <p:txBody>
          <a:bodyPr wrap="none" rtlCol="0">
            <a:spAutoFit/>
          </a:bodyPr>
          <a:lstStyle/>
          <a:p>
            <a:r>
              <a:rPr lang="en-US" sz="3600" dirty="0" smtClean="0">
                <a:latin typeface="Helvetica"/>
                <a:cs typeface="Helvetica"/>
              </a:rPr>
              <a:t>Figure 5: Fiber profile cropping</a:t>
            </a:r>
            <a:endParaRPr lang="en-US" sz="3600" dirty="0">
              <a:latin typeface="Helvetica"/>
              <a:cs typeface="Helvetica"/>
            </a:endParaRPr>
          </a:p>
        </p:txBody>
      </p:sp>
      <p:pic>
        <p:nvPicPr>
          <p:cNvPr id="84" name="Picture 83" descr="RawBetasProp.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415242" y="6172200"/>
            <a:ext cx="9972305" cy="5899963"/>
          </a:xfrm>
          <a:prstGeom prst="rect">
            <a:avLst/>
          </a:prstGeom>
        </p:spPr>
      </p:pic>
      <p:sp>
        <p:nvSpPr>
          <p:cNvPr id="85" name="TextBox 84"/>
          <p:cNvSpPr txBox="1"/>
          <p:nvPr/>
        </p:nvSpPr>
        <p:spPr>
          <a:xfrm>
            <a:off x="27359527" y="12097063"/>
            <a:ext cx="6060523" cy="1200329"/>
          </a:xfrm>
          <a:prstGeom prst="rect">
            <a:avLst/>
          </a:prstGeom>
          <a:noFill/>
        </p:spPr>
        <p:txBody>
          <a:bodyPr wrap="square" rtlCol="0">
            <a:spAutoFit/>
          </a:bodyPr>
          <a:lstStyle/>
          <a:p>
            <a:pPr algn="ctr"/>
            <a:r>
              <a:rPr lang="en-US" sz="3600" dirty="0" smtClean="0">
                <a:latin typeface="Helvetica"/>
                <a:cs typeface="Helvetica"/>
              </a:rPr>
              <a:t>Figure 6: </a:t>
            </a:r>
            <a:r>
              <a:rPr lang="en-US" sz="3600" dirty="0"/>
              <a:t>Omnibus FDR significant betas by properties </a:t>
            </a:r>
          </a:p>
        </p:txBody>
      </p:sp>
      <p:sp>
        <p:nvSpPr>
          <p:cNvPr id="86" name="Text Box 4"/>
          <p:cNvSpPr txBox="1">
            <a:spLocks noChangeArrowheads="1"/>
          </p:cNvSpPr>
          <p:nvPr/>
        </p:nvSpPr>
        <p:spPr bwMode="auto">
          <a:xfrm>
            <a:off x="13105413" y="11936839"/>
            <a:ext cx="105156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smtClean="0">
                <a:solidFill>
                  <a:srgbClr val="0D0C0C"/>
                </a:solidFill>
                <a:latin typeface="Helvetica" charset="0"/>
                <a:cs typeface="Helvetica" charset="0"/>
              </a:rPr>
              <a:t>MATERIALS</a:t>
            </a:r>
            <a:endParaRPr lang="en-US" sz="6000" b="1" dirty="0">
              <a:solidFill>
                <a:srgbClr val="0D0C0C"/>
              </a:solidFill>
              <a:latin typeface="Helvetica" charset="0"/>
              <a:cs typeface="Helvetica" charset="0"/>
            </a:endParaRPr>
          </a:p>
        </p:txBody>
      </p:sp>
      <p:sp>
        <p:nvSpPr>
          <p:cNvPr id="87" name="Rectangle 51"/>
          <p:cNvSpPr>
            <a:spLocks noChangeArrowheads="1"/>
          </p:cNvSpPr>
          <p:nvPr/>
        </p:nvSpPr>
        <p:spPr bwMode="auto">
          <a:xfrm flipV="1">
            <a:off x="13105413" y="13444583"/>
            <a:ext cx="10515601" cy="45719"/>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88" name="Rounded Rectangle 87"/>
          <p:cNvSpPr/>
          <p:nvPr/>
        </p:nvSpPr>
        <p:spPr>
          <a:xfrm>
            <a:off x="13105413" y="13752633"/>
            <a:ext cx="10515601" cy="58696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3600" dirty="0" smtClean="0">
                <a:latin typeface="Helvetica"/>
                <a:cs typeface="Helvetica"/>
              </a:rPr>
              <a:t>Images </a:t>
            </a:r>
            <a:r>
              <a:rPr lang="en-US" sz="3600" dirty="0">
                <a:latin typeface="Helvetica"/>
                <a:cs typeface="Helvetica"/>
              </a:rPr>
              <a:t>from healthy full-term infants (75 males and 53 females) were taken from a larger study designed to investigate early brain development. All 128 infants were less than one year old at the time of the first imaging session. Using the DTIs from this population of subjects, an atlas is generated with a set of fiber bundles of interest for each subject. These bundles are used in the statistical analysis. </a:t>
            </a:r>
          </a:p>
        </p:txBody>
      </p:sp>
      <p:sp>
        <p:nvSpPr>
          <p:cNvPr id="89" name="Rounded Rectangle 88"/>
          <p:cNvSpPr/>
          <p:nvPr/>
        </p:nvSpPr>
        <p:spPr>
          <a:xfrm>
            <a:off x="25316067" y="15224767"/>
            <a:ext cx="10515601" cy="149343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3600" dirty="0">
                <a:latin typeface="Helvetica"/>
                <a:cs typeface="Helvetica"/>
              </a:rPr>
              <a:t>The first contribution presented in this </a:t>
            </a:r>
            <a:r>
              <a:rPr lang="en-US" sz="3600" dirty="0" smtClean="0">
                <a:latin typeface="Helvetica"/>
                <a:cs typeface="Helvetica"/>
              </a:rPr>
              <a:t>work is </a:t>
            </a:r>
            <a:r>
              <a:rPr lang="en-US" sz="3600" dirty="0">
                <a:latin typeface="Helvetica"/>
                <a:cs typeface="Helvetica"/>
              </a:rPr>
              <a:t>to enable FADTTS to non-technical </a:t>
            </a:r>
            <a:r>
              <a:rPr lang="en-US" sz="3600" dirty="0" smtClean="0">
                <a:latin typeface="Helvetica"/>
                <a:cs typeface="Helvetica"/>
              </a:rPr>
              <a:t>users. The </a:t>
            </a:r>
            <a:r>
              <a:rPr lang="en-US" sz="3600" dirty="0">
                <a:latin typeface="Helvetica"/>
                <a:cs typeface="Helvetica"/>
              </a:rPr>
              <a:t>tool guides users through a series of steps which simplifies setting up FADTTS. </a:t>
            </a:r>
            <a:r>
              <a:rPr lang="en-US" sz="3600" dirty="0" err="1">
                <a:latin typeface="Helvetica"/>
                <a:cs typeface="Helvetica"/>
              </a:rPr>
              <a:t>FADTTSter</a:t>
            </a:r>
            <a:r>
              <a:rPr lang="en-US" sz="3600" dirty="0">
                <a:latin typeface="Helvetica"/>
                <a:cs typeface="Helvetica"/>
              </a:rPr>
              <a:t> is actively being used by researchers at the University of North Carolina. </a:t>
            </a:r>
            <a:endParaRPr lang="en-US" sz="3600" dirty="0" smtClean="0">
              <a:latin typeface="Helvetica"/>
              <a:cs typeface="Helvetica"/>
            </a:endParaRPr>
          </a:p>
          <a:p>
            <a:endParaRPr lang="en-US" sz="3600" dirty="0">
              <a:latin typeface="Helvetica"/>
              <a:cs typeface="Helvetica"/>
            </a:endParaRPr>
          </a:p>
          <a:p>
            <a:r>
              <a:rPr lang="en-US" sz="3600" dirty="0">
                <a:latin typeface="Helvetica"/>
                <a:cs typeface="Helvetica"/>
              </a:rPr>
              <a:t>The second contribution presented here is the new set of interactive plots. FADTTS outputs may be difficult to understand with out having the possibility to drill down on the raw data and statistics. </a:t>
            </a:r>
            <a:endParaRPr lang="en-US" sz="3600" dirty="0" smtClean="0">
              <a:latin typeface="Helvetica"/>
              <a:cs typeface="Helvetica"/>
            </a:endParaRPr>
          </a:p>
          <a:p>
            <a:endParaRPr lang="en-US" sz="3600" dirty="0">
              <a:latin typeface="Helvetica"/>
              <a:cs typeface="Helvetica"/>
            </a:endParaRPr>
          </a:p>
          <a:p>
            <a:r>
              <a:rPr lang="en-US" sz="3600" dirty="0" smtClean="0">
                <a:latin typeface="Helvetica"/>
                <a:cs typeface="Helvetica"/>
              </a:rPr>
              <a:t>We </a:t>
            </a:r>
            <a:r>
              <a:rPr lang="en-US" sz="3600" dirty="0">
                <a:latin typeface="Helvetica"/>
                <a:cs typeface="Helvetica"/>
              </a:rPr>
              <a:t>have shown several plots that will enhance the researcher’s capability to understand the results. </a:t>
            </a:r>
          </a:p>
          <a:p>
            <a:endParaRPr lang="en-US" sz="3600" dirty="0" smtClean="0">
              <a:latin typeface="Helvetica"/>
              <a:cs typeface="Helvetica"/>
            </a:endParaRPr>
          </a:p>
          <a:p>
            <a:r>
              <a:rPr lang="en-US" sz="3600" dirty="0" smtClean="0">
                <a:latin typeface="Helvetica"/>
                <a:cs typeface="Helvetica"/>
              </a:rPr>
              <a:t>By </a:t>
            </a:r>
            <a:r>
              <a:rPr lang="en-US" sz="3600" dirty="0">
                <a:latin typeface="Helvetica"/>
                <a:cs typeface="Helvetica"/>
              </a:rPr>
              <a:t>enabling FADTTS to a broader audience, we seek to accelerate hypothesis testing in neuroimaging studies involving heterogeneous clinical data and diffusion tensor imaging. We expect that this novel tool will lead to new findings in our clinical applications. </a:t>
            </a:r>
          </a:p>
        </p:txBody>
      </p:sp>
      <p:sp>
        <p:nvSpPr>
          <p:cNvPr id="90" name="Rounded Rectangle 89"/>
          <p:cNvSpPr/>
          <p:nvPr/>
        </p:nvSpPr>
        <p:spPr>
          <a:xfrm>
            <a:off x="25215848" y="31787853"/>
            <a:ext cx="10515601" cy="6248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latin typeface="Helvetica"/>
                <a:cs typeface="Helvetica"/>
              </a:rPr>
              <a:t>[1] Feldman, H. M., </a:t>
            </a:r>
            <a:r>
              <a:rPr lang="en-US" sz="1600" dirty="0" err="1">
                <a:latin typeface="Helvetica"/>
                <a:cs typeface="Helvetica"/>
              </a:rPr>
              <a:t>Yeatman</a:t>
            </a:r>
            <a:r>
              <a:rPr lang="en-US" sz="1600" dirty="0">
                <a:latin typeface="Helvetica"/>
                <a:cs typeface="Helvetica"/>
              </a:rPr>
              <a:t>, J. D., Lee, E. S., </a:t>
            </a:r>
            <a:r>
              <a:rPr lang="en-US" sz="1600" dirty="0" err="1">
                <a:latin typeface="Helvetica"/>
                <a:cs typeface="Helvetica"/>
              </a:rPr>
              <a:t>Barde</a:t>
            </a:r>
            <a:r>
              <a:rPr lang="en-US" sz="1600" dirty="0">
                <a:latin typeface="Helvetica"/>
                <a:cs typeface="Helvetica"/>
              </a:rPr>
              <a:t>, L. H., and </a:t>
            </a:r>
            <a:r>
              <a:rPr lang="en-US" sz="1600" dirty="0" err="1">
                <a:latin typeface="Helvetica"/>
                <a:cs typeface="Helvetica"/>
              </a:rPr>
              <a:t>Gaman</a:t>
            </a:r>
            <a:r>
              <a:rPr lang="en-US" sz="1600" dirty="0">
                <a:latin typeface="Helvetica"/>
                <a:cs typeface="Helvetica"/>
              </a:rPr>
              <a:t>-Bean, S., “Diffusion tensor </a:t>
            </a:r>
            <a:r>
              <a:rPr lang="en-US" sz="1600" dirty="0" err="1">
                <a:latin typeface="Helvetica"/>
                <a:cs typeface="Helvetica"/>
              </a:rPr>
              <a:t>imag</a:t>
            </a:r>
            <a:r>
              <a:rPr lang="en-US" sz="1600" dirty="0">
                <a:latin typeface="Helvetica"/>
                <a:cs typeface="Helvetica"/>
              </a:rPr>
              <a:t>- </a:t>
            </a:r>
            <a:r>
              <a:rPr lang="en-US" sz="1600" dirty="0" err="1">
                <a:latin typeface="Helvetica"/>
                <a:cs typeface="Helvetica"/>
              </a:rPr>
              <a:t>ing</a:t>
            </a:r>
            <a:r>
              <a:rPr lang="en-US" sz="1600" dirty="0">
                <a:latin typeface="Helvetica"/>
                <a:cs typeface="Helvetica"/>
              </a:rPr>
              <a:t>: a review for pediatric researchers and clinicians,” Journal of developmental and behavioral pediatrics: JDBP 31(4), 346 (2010).</a:t>
            </a:r>
          </a:p>
          <a:p>
            <a:r>
              <a:rPr lang="en-US" sz="1600" dirty="0">
                <a:latin typeface="Helvetica"/>
                <a:cs typeface="Helvetica"/>
              </a:rPr>
              <a:t>[2] </a:t>
            </a:r>
            <a:r>
              <a:rPr lang="en-US" sz="1600" dirty="0" err="1">
                <a:latin typeface="Helvetica"/>
                <a:cs typeface="Helvetica"/>
              </a:rPr>
              <a:t>Basser</a:t>
            </a:r>
            <a:r>
              <a:rPr lang="en-US" sz="1600" dirty="0">
                <a:latin typeface="Helvetica"/>
                <a:cs typeface="Helvetica"/>
              </a:rPr>
              <a:t>, P., </a:t>
            </a:r>
            <a:r>
              <a:rPr lang="en-US" sz="1600" dirty="0" err="1">
                <a:latin typeface="Helvetica"/>
                <a:cs typeface="Helvetica"/>
              </a:rPr>
              <a:t>Mattiello</a:t>
            </a:r>
            <a:r>
              <a:rPr lang="en-US" sz="1600" dirty="0">
                <a:latin typeface="Helvetica"/>
                <a:cs typeface="Helvetica"/>
              </a:rPr>
              <a:t>, J., and </a:t>
            </a:r>
            <a:r>
              <a:rPr lang="en-US" sz="1600" dirty="0" err="1">
                <a:latin typeface="Helvetica"/>
                <a:cs typeface="Helvetica"/>
              </a:rPr>
              <a:t>Lebihan</a:t>
            </a:r>
            <a:r>
              <a:rPr lang="en-US" sz="1600" dirty="0">
                <a:latin typeface="Helvetica"/>
                <a:cs typeface="Helvetica"/>
              </a:rPr>
              <a:t>, D., “MR Diffusion Tensor Spectroscopy and Imaging,” Biophysical Journal 66, 247–254 (January 1994).</a:t>
            </a:r>
          </a:p>
          <a:p>
            <a:r>
              <a:rPr lang="en-US" sz="1600" dirty="0">
                <a:latin typeface="Helvetica"/>
                <a:cs typeface="Helvetica"/>
              </a:rPr>
              <a:t>[3] </a:t>
            </a:r>
            <a:r>
              <a:rPr lang="en-US" sz="1600" dirty="0" err="1">
                <a:latin typeface="Helvetica"/>
                <a:cs typeface="Helvetica"/>
              </a:rPr>
              <a:t>Basser</a:t>
            </a:r>
            <a:r>
              <a:rPr lang="en-US" sz="1600" dirty="0">
                <a:latin typeface="Helvetica"/>
                <a:cs typeface="Helvetica"/>
              </a:rPr>
              <a:t>, P., </a:t>
            </a:r>
            <a:r>
              <a:rPr lang="en-US" sz="1600" dirty="0" err="1">
                <a:latin typeface="Helvetica"/>
                <a:cs typeface="Helvetica"/>
              </a:rPr>
              <a:t>Mattiello</a:t>
            </a:r>
            <a:r>
              <a:rPr lang="en-US" sz="1600" dirty="0">
                <a:latin typeface="Helvetica"/>
                <a:cs typeface="Helvetica"/>
              </a:rPr>
              <a:t>, J., and </a:t>
            </a:r>
            <a:r>
              <a:rPr lang="en-US" sz="1600" dirty="0" err="1">
                <a:latin typeface="Helvetica"/>
                <a:cs typeface="Helvetica"/>
              </a:rPr>
              <a:t>Lebihan</a:t>
            </a:r>
            <a:r>
              <a:rPr lang="en-US" sz="1600" dirty="0">
                <a:latin typeface="Helvetica"/>
                <a:cs typeface="Helvetica"/>
              </a:rPr>
              <a:t>, D., “Estimation of the Effective Self-Diffusion Tensor from the NMR Spin Echo,” Journal of Magnetic Resonance Series B 103, 247–254 (March 1994).</a:t>
            </a:r>
          </a:p>
          <a:p>
            <a:r>
              <a:rPr lang="en-US" sz="1600" dirty="0">
                <a:latin typeface="Helvetica"/>
                <a:cs typeface="Helvetica"/>
              </a:rPr>
              <a:t>[4] Zhu, H., Kong, L., Li, R., </a:t>
            </a:r>
            <a:r>
              <a:rPr lang="en-US" sz="1600" dirty="0" err="1">
                <a:latin typeface="Helvetica"/>
                <a:cs typeface="Helvetica"/>
              </a:rPr>
              <a:t>Styner</a:t>
            </a:r>
            <a:r>
              <a:rPr lang="en-US" sz="1600" dirty="0">
                <a:latin typeface="Helvetica"/>
                <a:cs typeface="Helvetica"/>
              </a:rPr>
              <a:t>, M., </a:t>
            </a:r>
            <a:r>
              <a:rPr lang="en-US" sz="1600" dirty="0" err="1">
                <a:latin typeface="Helvetica"/>
                <a:cs typeface="Helvetica"/>
              </a:rPr>
              <a:t>Gerig</a:t>
            </a:r>
            <a:r>
              <a:rPr lang="en-US" sz="1600" dirty="0">
                <a:latin typeface="Helvetica"/>
                <a:cs typeface="Helvetica"/>
              </a:rPr>
              <a:t>, G., Lin, W., and Gilmore, J. H., “FADTTS: Functional analysis of diffusion tensor tract statistics,” </a:t>
            </a:r>
            <a:r>
              <a:rPr lang="en-US" sz="1600" dirty="0" err="1">
                <a:latin typeface="Helvetica"/>
                <a:cs typeface="Helvetica"/>
              </a:rPr>
              <a:t>NeuroImage</a:t>
            </a:r>
            <a:r>
              <a:rPr lang="en-US" sz="1600" dirty="0">
                <a:latin typeface="Helvetica"/>
                <a:cs typeface="Helvetica"/>
              </a:rPr>
              <a:t> 56, 1412–1425 (June 2011).</a:t>
            </a:r>
          </a:p>
          <a:p>
            <a:r>
              <a:rPr lang="en-US" sz="1600" dirty="0">
                <a:latin typeface="Helvetica"/>
                <a:cs typeface="Helvetica"/>
              </a:rPr>
              <a:t>[5] Verde, A. R., </a:t>
            </a:r>
            <a:r>
              <a:rPr lang="en-US" sz="1600" dirty="0" err="1">
                <a:latin typeface="Helvetica"/>
                <a:cs typeface="Helvetica"/>
              </a:rPr>
              <a:t>Budin</a:t>
            </a:r>
            <a:r>
              <a:rPr lang="en-US" sz="1600" dirty="0">
                <a:latin typeface="Helvetica"/>
                <a:cs typeface="Helvetica"/>
              </a:rPr>
              <a:t>, F., Berger, J.-B., Gupta, A., </a:t>
            </a:r>
            <a:r>
              <a:rPr lang="en-US" sz="1600" dirty="0" err="1">
                <a:latin typeface="Helvetica"/>
                <a:cs typeface="Helvetica"/>
              </a:rPr>
              <a:t>Farzinfar</a:t>
            </a:r>
            <a:r>
              <a:rPr lang="en-US" sz="1600" dirty="0">
                <a:latin typeface="Helvetica"/>
                <a:cs typeface="Helvetica"/>
              </a:rPr>
              <a:t>, M., Kaiser, A., </a:t>
            </a:r>
            <a:r>
              <a:rPr lang="en-US" sz="1600" dirty="0" err="1">
                <a:latin typeface="Helvetica"/>
                <a:cs typeface="Helvetica"/>
              </a:rPr>
              <a:t>Ahn</a:t>
            </a:r>
            <a:r>
              <a:rPr lang="en-US" sz="1600" dirty="0">
                <a:latin typeface="Helvetica"/>
                <a:cs typeface="Helvetica"/>
              </a:rPr>
              <a:t>, M., Johnson, H., Matsui, J., </a:t>
            </a:r>
            <a:r>
              <a:rPr lang="en-US" sz="1600" dirty="0" err="1">
                <a:latin typeface="Helvetica"/>
                <a:cs typeface="Helvetica"/>
              </a:rPr>
              <a:t>Hazlett</a:t>
            </a:r>
            <a:r>
              <a:rPr lang="en-US" sz="1600" dirty="0">
                <a:latin typeface="Helvetica"/>
                <a:cs typeface="Helvetica"/>
              </a:rPr>
              <a:t>, H. C., Sharma, A., </a:t>
            </a:r>
            <a:r>
              <a:rPr lang="en-US" sz="1600" dirty="0" err="1">
                <a:latin typeface="Helvetica"/>
                <a:cs typeface="Helvetica"/>
              </a:rPr>
              <a:t>Goodlett</a:t>
            </a:r>
            <a:r>
              <a:rPr lang="en-US" sz="1600" dirty="0">
                <a:latin typeface="Helvetica"/>
                <a:cs typeface="Helvetica"/>
              </a:rPr>
              <a:t>, C., Shi, Y., </a:t>
            </a:r>
            <a:r>
              <a:rPr lang="en-US" sz="1600" dirty="0" err="1">
                <a:latin typeface="Helvetica"/>
                <a:cs typeface="Helvetica"/>
              </a:rPr>
              <a:t>Gouttard</a:t>
            </a:r>
            <a:r>
              <a:rPr lang="en-US" sz="1600" dirty="0">
                <a:latin typeface="Helvetica"/>
                <a:cs typeface="Helvetica"/>
              </a:rPr>
              <a:t>, S., </a:t>
            </a:r>
            <a:r>
              <a:rPr lang="en-US" sz="1600" dirty="0" err="1">
                <a:latin typeface="Helvetica"/>
                <a:cs typeface="Helvetica"/>
              </a:rPr>
              <a:t>Vachet</a:t>
            </a:r>
            <a:r>
              <a:rPr lang="en-US" sz="1600" dirty="0">
                <a:latin typeface="Helvetica"/>
                <a:cs typeface="Helvetica"/>
              </a:rPr>
              <a:t>, C., </a:t>
            </a:r>
            <a:r>
              <a:rPr lang="en-US" sz="1600" dirty="0" err="1">
                <a:latin typeface="Helvetica"/>
                <a:cs typeface="Helvetica"/>
              </a:rPr>
              <a:t>Piven</a:t>
            </a:r>
            <a:r>
              <a:rPr lang="en-US" sz="1600" dirty="0">
                <a:latin typeface="Helvetica"/>
                <a:cs typeface="Helvetica"/>
              </a:rPr>
              <a:t>, J., Zhu, H., </a:t>
            </a:r>
            <a:r>
              <a:rPr lang="en-US" sz="1600" dirty="0" err="1">
                <a:latin typeface="Helvetica"/>
                <a:cs typeface="Helvetica"/>
              </a:rPr>
              <a:t>Gerig</a:t>
            </a:r>
            <a:r>
              <a:rPr lang="en-US" sz="1600" dirty="0">
                <a:latin typeface="Helvetica"/>
                <a:cs typeface="Helvetica"/>
              </a:rPr>
              <a:t>, G., and </a:t>
            </a:r>
            <a:r>
              <a:rPr lang="en-US" sz="1600" dirty="0" err="1">
                <a:latin typeface="Helvetica"/>
                <a:cs typeface="Helvetica"/>
              </a:rPr>
              <a:t>Styner</a:t>
            </a:r>
            <a:r>
              <a:rPr lang="en-US" sz="1600" dirty="0">
                <a:latin typeface="Helvetica"/>
                <a:cs typeface="Helvetica"/>
              </a:rPr>
              <a:t>, M., “UNC-Utah NA-NAMIC framework for </a:t>
            </a:r>
            <a:r>
              <a:rPr lang="en-US" sz="1600" dirty="0" err="1">
                <a:latin typeface="Helvetica"/>
                <a:cs typeface="Helvetica"/>
              </a:rPr>
              <a:t>dti</a:t>
            </a:r>
            <a:r>
              <a:rPr lang="en-US" sz="1600" dirty="0">
                <a:latin typeface="Helvetica"/>
                <a:cs typeface="Helvetica"/>
              </a:rPr>
              <a:t> fiber tract analysis,” Frontiers in </a:t>
            </a:r>
            <a:r>
              <a:rPr lang="en-US" sz="1600" dirty="0" err="1">
                <a:latin typeface="Helvetica"/>
                <a:cs typeface="Helvetica"/>
              </a:rPr>
              <a:t>Neuroinformatics</a:t>
            </a:r>
            <a:r>
              <a:rPr lang="en-US" sz="1600" dirty="0">
                <a:latin typeface="Helvetica"/>
                <a:cs typeface="Helvetica"/>
              </a:rPr>
              <a:t> 7 (January 2014).</a:t>
            </a:r>
          </a:p>
          <a:p>
            <a:r>
              <a:rPr lang="en-US" sz="1600" dirty="0">
                <a:latin typeface="Helvetica"/>
                <a:cs typeface="Helvetica"/>
              </a:rPr>
              <a:t>[6] </a:t>
            </a:r>
            <a:r>
              <a:rPr lang="en-US" sz="1600" dirty="0" err="1">
                <a:latin typeface="Helvetica"/>
                <a:cs typeface="Helvetica"/>
              </a:rPr>
              <a:t>Goodlett</a:t>
            </a:r>
            <a:r>
              <a:rPr lang="en-US" sz="1600" dirty="0">
                <a:latin typeface="Helvetica"/>
                <a:cs typeface="Helvetica"/>
              </a:rPr>
              <a:t>, C. B., Fletcher, P. T., Gilmore, J. H., and </a:t>
            </a:r>
            <a:r>
              <a:rPr lang="en-US" sz="1600" dirty="0" err="1">
                <a:latin typeface="Helvetica"/>
                <a:cs typeface="Helvetica"/>
              </a:rPr>
              <a:t>Gerig</a:t>
            </a:r>
            <a:r>
              <a:rPr lang="en-US" sz="1600" dirty="0">
                <a:latin typeface="Helvetica"/>
                <a:cs typeface="Helvetica"/>
              </a:rPr>
              <a:t>, G., “Group analysis of </a:t>
            </a:r>
            <a:r>
              <a:rPr lang="en-US" sz="1600" dirty="0" err="1">
                <a:latin typeface="Helvetica"/>
                <a:cs typeface="Helvetica"/>
              </a:rPr>
              <a:t>dti</a:t>
            </a:r>
            <a:r>
              <a:rPr lang="en-US" sz="1600" dirty="0">
                <a:latin typeface="Helvetica"/>
                <a:cs typeface="Helvetica"/>
              </a:rPr>
              <a:t> fiber tract statistics with application to neurodevelopment,” </a:t>
            </a:r>
            <a:r>
              <a:rPr lang="en-US" sz="1600" dirty="0" err="1">
                <a:latin typeface="Helvetica"/>
                <a:cs typeface="Helvetica"/>
              </a:rPr>
              <a:t>Neuroimage</a:t>
            </a:r>
            <a:r>
              <a:rPr lang="en-US" sz="1600" dirty="0">
                <a:latin typeface="Helvetica"/>
                <a:cs typeface="Helvetica"/>
              </a:rPr>
              <a:t> 45(1), S133–S142 (2009).</a:t>
            </a:r>
          </a:p>
          <a:p>
            <a:r>
              <a:rPr lang="en-US" sz="1600" dirty="0">
                <a:latin typeface="Helvetica"/>
                <a:cs typeface="Helvetica"/>
              </a:rPr>
              <a:t>[7] Joshi, S., Davis, B., </a:t>
            </a:r>
            <a:r>
              <a:rPr lang="en-US" sz="1600" dirty="0" err="1">
                <a:latin typeface="Helvetica"/>
                <a:cs typeface="Helvetica"/>
              </a:rPr>
              <a:t>Jomier</a:t>
            </a:r>
            <a:r>
              <a:rPr lang="en-US" sz="1600" dirty="0">
                <a:latin typeface="Helvetica"/>
                <a:cs typeface="Helvetica"/>
              </a:rPr>
              <a:t>, M., and </a:t>
            </a:r>
            <a:r>
              <a:rPr lang="en-US" sz="1600" dirty="0" err="1">
                <a:latin typeface="Helvetica"/>
                <a:cs typeface="Helvetica"/>
              </a:rPr>
              <a:t>Gerig</a:t>
            </a:r>
            <a:r>
              <a:rPr lang="en-US" sz="1600" dirty="0">
                <a:latin typeface="Helvetica"/>
                <a:cs typeface="Helvetica"/>
              </a:rPr>
              <a:t>, G., “Unbiased </a:t>
            </a:r>
            <a:r>
              <a:rPr lang="en-US" sz="1600" dirty="0" err="1">
                <a:latin typeface="Helvetica"/>
                <a:cs typeface="Helvetica"/>
              </a:rPr>
              <a:t>diffeomorphic</a:t>
            </a:r>
            <a:r>
              <a:rPr lang="en-US" sz="1600" dirty="0">
                <a:latin typeface="Helvetica"/>
                <a:cs typeface="Helvetica"/>
              </a:rPr>
              <a:t> atlas construction for computational anatomy,” </a:t>
            </a:r>
            <a:r>
              <a:rPr lang="en-US" sz="1600" dirty="0" err="1">
                <a:latin typeface="Helvetica"/>
                <a:cs typeface="Helvetica"/>
              </a:rPr>
              <a:t>NeuroImage</a:t>
            </a:r>
            <a:r>
              <a:rPr lang="en-US" sz="1600" dirty="0">
                <a:latin typeface="Helvetica"/>
                <a:cs typeface="Helvetica"/>
              </a:rPr>
              <a:t> 23, S151–S160 (2004).</a:t>
            </a:r>
          </a:p>
          <a:p>
            <a:r>
              <a:rPr lang="en-US" sz="1600" dirty="0">
                <a:latin typeface="Helvetica"/>
                <a:cs typeface="Helvetica"/>
              </a:rPr>
              <a:t>[8] Fletcher, P. T. and Joshi, S., “Riemannian geometry for the statistical analysis of diffusion tensor data,” Signal Processing 87(2), 250–262 (2007).</a:t>
            </a:r>
          </a:p>
          <a:p>
            <a:r>
              <a:rPr lang="en-US" sz="1600" dirty="0">
                <a:latin typeface="Helvetica"/>
                <a:cs typeface="Helvetica"/>
              </a:rPr>
              <a:t>[9] </a:t>
            </a:r>
            <a:r>
              <a:rPr lang="en-US" sz="1600" dirty="0" err="1">
                <a:latin typeface="Helvetica"/>
                <a:cs typeface="Helvetica"/>
              </a:rPr>
              <a:t>Prieto</a:t>
            </a:r>
            <a:r>
              <a:rPr lang="en-US" sz="1600" dirty="0">
                <a:latin typeface="Helvetica"/>
                <a:cs typeface="Helvetica"/>
              </a:rPr>
              <a:t>, J. C., Yang, J. Y., </a:t>
            </a:r>
            <a:r>
              <a:rPr lang="en-US" sz="1600" dirty="0" err="1">
                <a:latin typeface="Helvetica"/>
                <a:cs typeface="Helvetica"/>
              </a:rPr>
              <a:t>Budin</a:t>
            </a:r>
            <a:r>
              <a:rPr lang="en-US" sz="1600" dirty="0">
                <a:latin typeface="Helvetica"/>
                <a:cs typeface="Helvetica"/>
              </a:rPr>
              <a:t>, F., and </a:t>
            </a:r>
            <a:r>
              <a:rPr lang="en-US" sz="1600" dirty="0" err="1">
                <a:latin typeface="Helvetica"/>
                <a:cs typeface="Helvetica"/>
              </a:rPr>
              <a:t>Styner</a:t>
            </a:r>
            <a:r>
              <a:rPr lang="en-US" sz="1600" dirty="0">
                <a:latin typeface="Helvetica"/>
                <a:cs typeface="Helvetica"/>
              </a:rPr>
              <a:t>, M., “</a:t>
            </a:r>
            <a:r>
              <a:rPr lang="en-US" sz="1600" dirty="0" err="1">
                <a:latin typeface="Helvetica"/>
                <a:cs typeface="Helvetica"/>
              </a:rPr>
              <a:t>Autotract</a:t>
            </a:r>
            <a:r>
              <a:rPr lang="en-US" sz="1600" dirty="0">
                <a:latin typeface="Helvetica"/>
                <a:cs typeface="Helvetica"/>
              </a:rPr>
              <a:t>: automatic cleaning and tracking of fibers,” in [SPIE Medical Imaging], 978408–978408, International Society for Optics and Photonics (2016).</a:t>
            </a:r>
          </a:p>
        </p:txBody>
      </p:sp>
    </p:spTree>
    <p:extLst>
      <p:ext uri="{BB962C8B-B14F-4D97-AF65-F5344CB8AC3E}">
        <p14:creationId xmlns:p14="http://schemas.microsoft.com/office/powerpoint/2010/main" val="27354617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297</TotalTime>
  <Words>962</Words>
  <Application>Microsoft Macintosh PowerPoint</Application>
  <PresentationFormat>Custom</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SPIE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Escher</dc:creator>
  <cp:lastModifiedBy>J</cp:lastModifiedBy>
  <cp:revision>19</cp:revision>
  <dcterms:created xsi:type="dcterms:W3CDTF">2016-03-21T16:06:53Z</dcterms:created>
  <dcterms:modified xsi:type="dcterms:W3CDTF">2017-02-08T19:07:54Z</dcterms:modified>
</cp:coreProperties>
</file>