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</p:sldIdLst>
  <p:sldSz cy="5143500" cx="9144000"/>
  <p:notesSz cx="6858000" cy="9144000"/>
  <p:embeddedFontLst>
    <p:embeddedFont>
      <p:font typeface="Proxima Nova"/>
      <p:regular r:id="rId96"/>
      <p:bold r:id="rId97"/>
      <p:italic r:id="rId98"/>
      <p:boldItalic r:id="rId99"/>
    </p:embeddedFont>
    <p:embeddedFont>
      <p:font typeface="Lato"/>
      <p:regular r:id="rId100"/>
      <p:bold r:id="rId101"/>
      <p:italic r:id="rId102"/>
      <p:boldItalic r:id="rId103"/>
    </p:embeddedFont>
    <p:embeddedFont>
      <p:font typeface="Lato Light"/>
      <p:regular r:id="rId104"/>
      <p:bold r:id="rId105"/>
      <p:italic r:id="rId106"/>
      <p:boldItalic r:id="rId107"/>
    </p:embeddedFont>
    <p:embeddedFont>
      <p:font typeface="Lato Black"/>
      <p:bold r:id="rId108"/>
      <p:boldItalic r:id="rId109"/>
    </p:embeddedFont>
    <p:embeddedFont>
      <p:font typeface="Proxima Nova Extrabold"/>
      <p:bold r:id="rId110"/>
    </p:embeddedFont>
    <p:embeddedFont>
      <p:font typeface="Barlow Medium"/>
      <p:regular r:id="rId111"/>
      <p:bold r:id="rId112"/>
      <p:italic r:id="rId113"/>
      <p:boldItalic r:id="rId114"/>
    </p:embeddedFont>
    <p:embeddedFont>
      <p:font typeface="Barlow ExtraBold"/>
      <p:bold r:id="rId115"/>
      <p:boldItalic r:id="rId116"/>
    </p:embeddedFont>
    <p:embeddedFont>
      <p:font typeface="Barlow SemiBold"/>
      <p:regular r:id="rId117"/>
      <p:bold r:id="rId118"/>
      <p:italic r:id="rId119"/>
      <p:boldItalic r:id="rId120"/>
    </p:embeddedFont>
    <p:embeddedFont>
      <p:font typeface="Barlow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651590-370B-482C-9797-B473AAADE5BC}">
  <a:tblStyle styleId="{76651590-370B-482C-9797-B473AAADE5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285F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285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font" Target="fonts/LatoLight-boldItalic.fntdata"/><Relationship Id="rId106" Type="http://schemas.openxmlformats.org/officeDocument/2006/relationships/font" Target="fonts/LatoLight-italic.fntdata"/><Relationship Id="rId105" Type="http://schemas.openxmlformats.org/officeDocument/2006/relationships/font" Target="fonts/LatoLight-bold.fntdata"/><Relationship Id="rId104" Type="http://schemas.openxmlformats.org/officeDocument/2006/relationships/font" Target="fonts/LatoLight-regular.fntdata"/><Relationship Id="rId109" Type="http://schemas.openxmlformats.org/officeDocument/2006/relationships/font" Target="fonts/LatoBlack-boldItalic.fntdata"/><Relationship Id="rId108" Type="http://schemas.openxmlformats.org/officeDocument/2006/relationships/font" Target="fonts/LatoBlack-bold.fntdata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font" Target="fonts/Lato-boldItalic.fntdata"/><Relationship Id="rId102" Type="http://schemas.openxmlformats.org/officeDocument/2006/relationships/font" Target="fonts/Lato-italic.fntdata"/><Relationship Id="rId101" Type="http://schemas.openxmlformats.org/officeDocument/2006/relationships/font" Target="fonts/Lato-bold.fntdata"/><Relationship Id="rId100" Type="http://schemas.openxmlformats.org/officeDocument/2006/relationships/font" Target="fonts/Lato-regular.fntdata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121" Type="http://schemas.openxmlformats.org/officeDocument/2006/relationships/font" Target="fonts/Barlow-regular.fntdata"/><Relationship Id="rId25" Type="http://schemas.openxmlformats.org/officeDocument/2006/relationships/slide" Target="slides/slide17.xml"/><Relationship Id="rId120" Type="http://schemas.openxmlformats.org/officeDocument/2006/relationships/font" Target="fonts/BarlowSemiBold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24" Type="http://schemas.openxmlformats.org/officeDocument/2006/relationships/font" Target="fonts/Barlow-boldItalic.fntdata"/><Relationship Id="rId123" Type="http://schemas.openxmlformats.org/officeDocument/2006/relationships/font" Target="fonts/Barlow-italic.fntdata"/><Relationship Id="rId122" Type="http://schemas.openxmlformats.org/officeDocument/2006/relationships/font" Target="fonts/Barlow-bold.fntdata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font" Target="fonts/ProximaNova-bold.fntdata"/><Relationship Id="rId96" Type="http://schemas.openxmlformats.org/officeDocument/2006/relationships/font" Target="fonts/ProximaNova-regular.fntdata"/><Relationship Id="rId11" Type="http://schemas.openxmlformats.org/officeDocument/2006/relationships/slide" Target="slides/slide3.xml"/><Relationship Id="rId99" Type="http://schemas.openxmlformats.org/officeDocument/2006/relationships/font" Target="fonts/ProximaNova-boldItalic.fntdata"/><Relationship Id="rId10" Type="http://schemas.openxmlformats.org/officeDocument/2006/relationships/slide" Target="slides/slide2.xml"/><Relationship Id="rId98" Type="http://schemas.openxmlformats.org/officeDocument/2006/relationships/font" Target="fonts/ProximaNova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font" Target="fonts/BarlowSemiBold-bold.fntdata"/><Relationship Id="rId117" Type="http://schemas.openxmlformats.org/officeDocument/2006/relationships/font" Target="fonts/BarlowSemiBold-regular.fntdata"/><Relationship Id="rId116" Type="http://schemas.openxmlformats.org/officeDocument/2006/relationships/font" Target="fonts/BarlowExtraBold-boldItalic.fntdata"/><Relationship Id="rId115" Type="http://schemas.openxmlformats.org/officeDocument/2006/relationships/font" Target="fonts/BarlowExtraBold-bold.fntdata"/><Relationship Id="rId119" Type="http://schemas.openxmlformats.org/officeDocument/2006/relationships/font" Target="fonts/BarlowSemiBold-italic.fntdata"/><Relationship Id="rId15" Type="http://schemas.openxmlformats.org/officeDocument/2006/relationships/slide" Target="slides/slide7.xml"/><Relationship Id="rId110" Type="http://schemas.openxmlformats.org/officeDocument/2006/relationships/font" Target="fonts/ProximaNovaExtrabold-bold.fntdata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font" Target="fonts/BarlowMedium-boldItalic.fntdata"/><Relationship Id="rId18" Type="http://schemas.openxmlformats.org/officeDocument/2006/relationships/slide" Target="slides/slide10.xml"/><Relationship Id="rId113" Type="http://schemas.openxmlformats.org/officeDocument/2006/relationships/font" Target="fonts/BarlowMedium-italic.fntdata"/><Relationship Id="rId112" Type="http://schemas.openxmlformats.org/officeDocument/2006/relationships/font" Target="fonts/BarlowMedium-bold.fntdata"/><Relationship Id="rId111" Type="http://schemas.openxmlformats.org/officeDocument/2006/relationships/font" Target="fonts/BarlowMedium-regular.fntdata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ddac293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ddac293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ddac29324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cddac29324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 do motivo desse erro comum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ddac29324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ddac29324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caixa cinza, mas não é algo mutio discuitdo em mercado; Diz quando vc tem conhecimento partcial de requisitos e codigo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ddac29324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ddac29324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Muitas projetos acabam indo para o anti padão por comodidate, mas um momento a conta chega.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mais sobre a pirame, mais caro fica realizar o teste.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automatizados são bons, mas precisam constantes manutenções, teste unitarios dificilmente ira ter manutenção (irão ver o motivo)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ddac2932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cddac2932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ddac29324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ddac29324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Pensando no nome, e pensando na piramede.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diferencia tem um teste de integração ou teste de sistema 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cddac29324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cddac29324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cddac2932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cddac2932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PRecisa ter resposta rapida se a suit falhou,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unitario X Teste de regressão (Regressão e bem mais completo)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tem um metodo que testa sua logica, bug seram mais dificil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cddac29324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cddac2932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ddac29324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ddac29324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ddac29324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ddac29324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classe, metodo, logica.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mais preciso e justo para o que vc quer melhor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ddac2932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ddac2932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ddac29324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ddac29324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mostrar o como, e bom entender o como não fazer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cddac29324_0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cddac29324_0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Stateless, vem junto com um termo muito comum no universo do teste.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e teardown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tu começar criar seu teste seu roteiro e precisar de muito pre requisitos, muitas instancias. Algo esta errado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cddac29324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cddac29324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recurso muito importante para ajudar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cddac29324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cddac29324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Bora pro codigo 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cddac29324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cddac29324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muito e muitos frameworks de diversas liguagens.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voce roda um prj de linguagem C# .net, ou java. É esperado e pratico que seus teste unitarios sejam da mesma linguagem.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 até mesmo no CI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d31e0877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d31e0877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um projeto com tema usuario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d31e08772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d31e08772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d31e08772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d31e08772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d31e08772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d31e08772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e4fefb63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e4fefb63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31e08772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31e08772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Dias 16 e 30 das 19h às 22h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 17 e 01 das 8:30h  até 12h volta 13h  às 17:30h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Pausas de 15 minutos | Almoço – 1 horas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Atividades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Serão criadas salas para que grupos de alunos possam interagir enquanto fazem as atividades.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Avaliação técnica dos alunos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Será realizada através da aplicação de atividades em sala e projetos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cddac29324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cddac29324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10h 10:30h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cddac29324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cddac29324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por funcionalidades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do modulo de Login da plataforma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por tipo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smoke,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perfomance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criar teste em codigos pelo pytest para outras finalidades, nada impede.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dbe3c41b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dbe3c41b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por funcionalidades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do modulo de Login da plataforma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por tipo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smoke,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teste de perfomance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criar teste em codigos pelo pytest para outras finalidades, nada impede.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d31e08772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d31e08772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Mas, teste unitario não é basicamente gospir codigo.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necessario ter uma logica para escrever, principalmente pra entender quantos teste e necessario, o que e uma boa cobertura (vamos falar com calma sobre isso)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aprender 3 metodos diferentes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Branca a gente conhece e pode ler o codigo X Preta não conhece e nao pode ler o codigo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d31e08772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d31e08772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Pensa na estrutura do codigo propriamente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vai precisar passar pela estruturas do codigo;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algoritmo para cirar teste de estrutura nosso teste se baseia em cada linha sera um passo / step do teste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d354bcc8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d354bcc8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d354bcc8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d354bcc8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Testes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d354bcc82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d354bcc82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Muitas vezes não é testado todas possibildiade de fluxos dentro das condições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as vezes se tornam dificieis de interpretar/nomear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d354bcc8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d354bcc8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Imagina um IF que tenha dois tipos de fluxos diferentes para entrar nele. Estrutura não olha isso.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em caminho a gente ira testar fluxos e não estrtuuras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d354bcc8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d354bcc8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for pensar na estrutura teria quantos teste ? 2 neh ? Um pra entrar no primeiro IF e no segundo ELSE e um pra entrar no segundo IF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ddac2932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ddac293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d354bcc8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d354bcc8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teste de caminho precisa de 4, pois irei testar cada um dos fluxos do codigo, if maior e menor.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no estrutura a gente soma 1 teste para cada estrutura. E no Caminho a gente multiplica, pois ira ramificar o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estrutura nao sou obrigado a fazer os dois passar no mesmo, e se eu nao testar esse fluxo ira dar erro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d354bcc82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d354bcc82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Muitos esquecem de testar o ELSE, e acabam deixar passar bugs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d354bcc8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d354bcc8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Nesse caso tenho 3 possibilidade sendo 3 teste diferentes, ERRADO, no operador se for ‘/’ precisa testar o ELSE =&gt; 4 teste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d354bcc82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d354bcc82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teste, lembrar do ELSE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cddac29324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cddac29324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12h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d354bcc82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d354bcc82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não conhecemos o codigo fonte, conhecemos apenas os requisitos.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 sei como login funciona, mas sei que quando chamo ele, tem que retorna True se passar fabricio 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entender o mais pra frente e como ele ajuda a gente TDD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Menor manupatenção de codigo de teste, do que os outros dois;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d354bcc8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d354bcc8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Olha sempre os requisitos, caoss limite, caminhos negativos e caminhos felizes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d354bcc82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d354bcc8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d354bcc82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d354bcc82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Muito mais trabalhoso pois precisa entender os requisitos, acaba se tornando um teste caro;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possibilidade de ter fluxos que não foram pensados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d31e08772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d31e08772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projeto que criamos, vamos criar essa esturtura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Aprensetar como fica uma estrutura de um projeto com mais de um modulo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TestABC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pytest test/test_phonebook.py::TestPhonebook::test_add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ddac293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ddac293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| Declarados | Documentados | Esperado do Software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d31e087726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d31e087726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d31e087726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d31e08772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d31e08772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d31e08772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precoupar em construir um projeitnho de usuarios, com a estruutra que aprendemos ate o momento de test unitarios. Nao precisa escrever ainda o teste, apenas montar classe, metodos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e4fefb63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e4fefb63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cddac29324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1cddac29324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16h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d31e08772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d31e08772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Lembrando do teardown e do setup da classe, que sera executado antes e depois de todos metodos para limpar os cenarios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d31e08772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d31e08772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Setup, chamada e avaliação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d31e08772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d31e08772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d31e087726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d31e087726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Unitest e proprio do python, muito bom, ganha novas formas de assert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d31e087726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d31e087726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ddac29324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ddac2932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 erro comum : Existe momento especifico para realizar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ver sobre Como incomportar os teste unitarios em uma metodologia agil, e como eles serão cobrados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Desculpar repetir algo de outro professor, mas o processo de garantia de qualidade é se torna fundamental para entender e defender os teste unitarios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Entendemos que precisamos ter garantia de qualidade, atraves dos processos e atividades, mas quais são esses processos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Tomar cuidado com o termo garantia dentro do universo de teste, muito dificil você conseguir usar o termo para garantir algo, tu testou aquele cenario, nao garante o resto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d31e08772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1d31e08772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Voltar pro nosso codigo, e vamos escrever um ponto de teste unitario, com o que aprendemos.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e vcs abusarem do que vimos pra estimular o uso, e aprender fazendo.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ficar com vontade de fazer algo, pergunte ou entao vamos atras da internet.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 existe programador que lembre tudo. Pode utilizar a vontade a internet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e4fefb6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e4fefb6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cddac29324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cddac29324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cddac29324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cddac29324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cddac29324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cddac29324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Ideia é ler todo o projeto, entender o que está acontecendo nele, qual o contexto.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Executar o projeto, chamando ele por uma main.py , igual fizemos aula passada.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Começar a escrever os teste unitarios para o projeto. Durante os teste vocês iram procurar bugs, existem varios kkkk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e escrever o teste para ele funcionar como se não tivesse bug.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cddac29324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cddac29324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d31e0877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d31e0877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d31e08772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d31e08772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Metricas == numeros para diagnosticar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Examinar 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Avaliar metas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Conseguir provar com numeros qual decisao devemos tomar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Acmaopnhar evoluçao do prj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d31e08772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d31e08772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usamos o termo Cobertura, </a:t>
            </a:r>
            <a:r>
              <a:rPr lang="en"/>
              <a:t>é muito</a:t>
            </a:r>
            <a:r>
              <a:rPr lang="en"/>
              <a:t> comum confundir.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 existem dois tipos de coberturas muito famosas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=&gt; Unit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=&gt; Casos de Teste voltado a requisitos funcionais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 agora ensinei, como fazer, mas ainda nao mostrei como medimos.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d31e08772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d31e08772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Cobertura de teste é unit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tipos de jeitos de medir a cobertura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ddac2932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ddac2932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Atualmente, um dos jeito de realizar as atividades, e atraves dos teste de software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d31e08772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1d31e08772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pytest . --cov . --cov-report html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d31e08772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d31e08772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cddac29324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cddac29324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cddac29324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cddac29324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1cddac29324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1cddac29324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d31e0877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d31e0877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d31e0877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1d31e0877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d31e0877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d31e0877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d31e0877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d31e0877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cddac29324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cddac29324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ddac29324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ddac2932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qual objetivo de realizar essa atividade;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cddac29324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cddac29324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d31e08772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d31e08772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d31e0877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1d31e0877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d31e08772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1d31e08772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1cddac29324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1cddac29324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1cddac29324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1cddac29324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cddac2932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1cddac2932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1cddac2932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1cddac2932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ddac29324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ddac29324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alguem falar pra vcs que apenas QA testa, o rapaz não entende no principio de teste/qualidade de software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ctrTitle"/>
          </p:nvPr>
        </p:nvSpPr>
        <p:spPr>
          <a:xfrm>
            <a:off x="5439578" y="773647"/>
            <a:ext cx="317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5585828" y="2698500"/>
            <a:ext cx="288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7"/>
          <p:cNvSpPr/>
          <p:nvPr/>
        </p:nvSpPr>
        <p:spPr>
          <a:xfrm>
            <a:off x="-5975" y="-18125"/>
            <a:ext cx="4036500" cy="516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7"/>
          <p:cNvCxnSpPr/>
          <p:nvPr/>
        </p:nvCxnSpPr>
        <p:spPr>
          <a:xfrm rot="10800000">
            <a:off x="5434898" y="1399600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7"/>
          <p:cNvCxnSpPr/>
          <p:nvPr/>
        </p:nvCxnSpPr>
        <p:spPr>
          <a:xfrm rot="10800000">
            <a:off x="5418998" y="3725675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hasCustomPrompt="1" type="title"/>
          </p:nvPr>
        </p:nvSpPr>
        <p:spPr>
          <a:xfrm>
            <a:off x="4722050" y="1287582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9"/>
          <p:cNvSpPr txBox="1"/>
          <p:nvPr>
            <p:ph idx="2" type="ctrTitle"/>
          </p:nvPr>
        </p:nvSpPr>
        <p:spPr>
          <a:xfrm>
            <a:off x="5255450" y="1442256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" type="subTitle"/>
          </p:nvPr>
        </p:nvSpPr>
        <p:spPr>
          <a:xfrm>
            <a:off x="5255450" y="154759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hasCustomPrompt="1" idx="3" type="title"/>
          </p:nvPr>
        </p:nvSpPr>
        <p:spPr>
          <a:xfrm>
            <a:off x="4722050" y="19917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9"/>
          <p:cNvSpPr txBox="1"/>
          <p:nvPr>
            <p:ph idx="4" type="ctrTitle"/>
          </p:nvPr>
        </p:nvSpPr>
        <p:spPr>
          <a:xfrm>
            <a:off x="5255450" y="214643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9"/>
          <p:cNvSpPr txBox="1"/>
          <p:nvPr>
            <p:ph idx="5" type="subTitle"/>
          </p:nvPr>
        </p:nvSpPr>
        <p:spPr>
          <a:xfrm>
            <a:off x="5255450" y="225073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9"/>
          <p:cNvSpPr txBox="1"/>
          <p:nvPr>
            <p:ph hasCustomPrompt="1" idx="6" type="title"/>
          </p:nvPr>
        </p:nvSpPr>
        <p:spPr>
          <a:xfrm>
            <a:off x="4722050" y="270300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9"/>
          <p:cNvSpPr txBox="1"/>
          <p:nvPr>
            <p:ph idx="7" type="ctrTitle"/>
          </p:nvPr>
        </p:nvSpPr>
        <p:spPr>
          <a:xfrm>
            <a:off x="5255450" y="28576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8" type="subTitle"/>
          </p:nvPr>
        </p:nvSpPr>
        <p:spPr>
          <a:xfrm>
            <a:off x="5255450" y="2968391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hasCustomPrompt="1" idx="9" type="title"/>
          </p:nvPr>
        </p:nvSpPr>
        <p:spPr>
          <a:xfrm>
            <a:off x="4722050" y="34142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9"/>
          <p:cNvSpPr txBox="1"/>
          <p:nvPr>
            <p:ph idx="13" type="ctrTitle"/>
          </p:nvPr>
        </p:nvSpPr>
        <p:spPr>
          <a:xfrm>
            <a:off x="5255450" y="356892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4" type="subTitle"/>
          </p:nvPr>
        </p:nvSpPr>
        <p:spPr>
          <a:xfrm>
            <a:off x="5255450" y="3679640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5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4572000" y="-18925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0"/>
          <p:cNvSpPr txBox="1"/>
          <p:nvPr>
            <p:ph idx="1" type="subTitle"/>
          </p:nvPr>
        </p:nvSpPr>
        <p:spPr>
          <a:xfrm>
            <a:off x="5678544" y="2229524"/>
            <a:ext cx="23718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type="ctrTitle"/>
          </p:nvPr>
        </p:nvSpPr>
        <p:spPr>
          <a:xfrm>
            <a:off x="5565592" y="197885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2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TITLE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idx="1" type="subTitle"/>
          </p:nvPr>
        </p:nvSpPr>
        <p:spPr>
          <a:xfrm>
            <a:off x="3386100" y="4165449"/>
            <a:ext cx="2371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31"/>
          <p:cNvSpPr txBox="1"/>
          <p:nvPr>
            <p:ph type="ctrTitle"/>
          </p:nvPr>
        </p:nvSpPr>
        <p:spPr>
          <a:xfrm>
            <a:off x="3273142" y="39909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31"/>
          <p:cNvSpPr txBox="1"/>
          <p:nvPr>
            <p:ph hasCustomPrompt="1" idx="2" type="title"/>
          </p:nvPr>
        </p:nvSpPr>
        <p:spPr>
          <a:xfrm>
            <a:off x="3996000" y="2997600"/>
            <a:ext cx="1152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2" type="ctrTitle"/>
          </p:nvPr>
        </p:nvSpPr>
        <p:spPr>
          <a:xfrm>
            <a:off x="12208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1" type="subTitle"/>
          </p:nvPr>
        </p:nvSpPr>
        <p:spPr>
          <a:xfrm>
            <a:off x="14196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3" type="ctrTitle"/>
          </p:nvPr>
        </p:nvSpPr>
        <p:spPr>
          <a:xfrm>
            <a:off x="35449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4" type="subTitle"/>
          </p:nvPr>
        </p:nvSpPr>
        <p:spPr>
          <a:xfrm>
            <a:off x="37437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5" type="ctrTitle"/>
          </p:nvPr>
        </p:nvSpPr>
        <p:spPr>
          <a:xfrm>
            <a:off x="58690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6" type="subTitle"/>
          </p:nvPr>
        </p:nvSpPr>
        <p:spPr>
          <a:xfrm>
            <a:off x="6067800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/>
          <p:nvPr/>
        </p:nvSpPr>
        <p:spPr>
          <a:xfrm>
            <a:off x="832410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33"/>
          <p:cNvSpPr/>
          <p:nvPr/>
        </p:nvSpPr>
        <p:spPr>
          <a:xfrm>
            <a:off x="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810750" y="-9450"/>
            <a:ext cx="75225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4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2650" y="1214625"/>
            <a:ext cx="43893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35"/>
          <p:cNvSpPr/>
          <p:nvPr/>
        </p:nvSpPr>
        <p:spPr>
          <a:xfrm>
            <a:off x="8961300" y="1214625"/>
            <a:ext cx="1827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/>
          <p:nvPr/>
        </p:nvSpPr>
        <p:spPr>
          <a:xfrm>
            <a:off x="0" y="3670000"/>
            <a:ext cx="9144000" cy="11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TITLE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7"/>
          <p:cNvSpPr/>
          <p:nvPr/>
        </p:nvSpPr>
        <p:spPr>
          <a:xfrm>
            <a:off x="3337050" y="902500"/>
            <a:ext cx="2469900" cy="42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TITLE_1_1_1_1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">
  <p:cSld name="TITLE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/>
        </p:nvSpPr>
        <p:spPr>
          <a:xfrm>
            <a:off x="61646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9"/>
          <p:cNvSpPr/>
          <p:nvPr/>
        </p:nvSpPr>
        <p:spPr>
          <a:xfrm>
            <a:off x="4151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2" type="ctrTitle"/>
          </p:nvPr>
        </p:nvSpPr>
        <p:spPr>
          <a:xfrm>
            <a:off x="19257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1" type="subTitle"/>
          </p:nvPr>
        </p:nvSpPr>
        <p:spPr>
          <a:xfrm>
            <a:off x="20587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3" type="ctrTitle"/>
          </p:nvPr>
        </p:nvSpPr>
        <p:spPr>
          <a:xfrm>
            <a:off x="51642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4" type="subTitle"/>
          </p:nvPr>
        </p:nvSpPr>
        <p:spPr>
          <a:xfrm>
            <a:off x="52972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 1">
  <p:cSld name="TITLE_1_1_2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62563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0"/>
          <p:cNvSpPr/>
          <p:nvPr/>
        </p:nvSpPr>
        <p:spPr>
          <a:xfrm>
            <a:off x="341790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0"/>
          <p:cNvSpPr/>
          <p:nvPr/>
        </p:nvSpPr>
        <p:spPr>
          <a:xfrm>
            <a:off x="5794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40"/>
          <p:cNvSpPr txBox="1"/>
          <p:nvPr>
            <p:ph idx="2" type="ctrTitle"/>
          </p:nvPr>
        </p:nvSpPr>
        <p:spPr>
          <a:xfrm>
            <a:off x="7065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40"/>
          <p:cNvSpPr txBox="1"/>
          <p:nvPr>
            <p:ph idx="1" type="subTitle"/>
          </p:nvPr>
        </p:nvSpPr>
        <p:spPr>
          <a:xfrm>
            <a:off x="8395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40"/>
          <p:cNvSpPr txBox="1"/>
          <p:nvPr>
            <p:ph idx="3" type="ctrTitle"/>
          </p:nvPr>
        </p:nvSpPr>
        <p:spPr>
          <a:xfrm>
            <a:off x="63834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40"/>
          <p:cNvSpPr txBox="1"/>
          <p:nvPr>
            <p:ph idx="4" type="subTitle"/>
          </p:nvPr>
        </p:nvSpPr>
        <p:spPr>
          <a:xfrm>
            <a:off x="65164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40"/>
          <p:cNvSpPr txBox="1"/>
          <p:nvPr>
            <p:ph idx="5" type="ctrTitle"/>
          </p:nvPr>
        </p:nvSpPr>
        <p:spPr>
          <a:xfrm>
            <a:off x="35259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40"/>
          <p:cNvSpPr txBox="1"/>
          <p:nvPr>
            <p:ph idx="6" type="subTitle"/>
          </p:nvPr>
        </p:nvSpPr>
        <p:spPr>
          <a:xfrm>
            <a:off x="36589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41"/>
          <p:cNvSpPr txBox="1"/>
          <p:nvPr>
            <p:ph idx="2" type="ctrTitle"/>
          </p:nvPr>
        </p:nvSpPr>
        <p:spPr>
          <a:xfrm>
            <a:off x="9433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41"/>
          <p:cNvSpPr txBox="1"/>
          <p:nvPr>
            <p:ph idx="1" type="subTitle"/>
          </p:nvPr>
        </p:nvSpPr>
        <p:spPr>
          <a:xfrm>
            <a:off x="9433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41"/>
          <p:cNvSpPr txBox="1"/>
          <p:nvPr>
            <p:ph idx="3" type="ctrTitle"/>
          </p:nvPr>
        </p:nvSpPr>
        <p:spPr>
          <a:xfrm>
            <a:off x="28102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41"/>
          <p:cNvSpPr txBox="1"/>
          <p:nvPr>
            <p:ph idx="4" type="subTitle"/>
          </p:nvPr>
        </p:nvSpPr>
        <p:spPr>
          <a:xfrm>
            <a:off x="28102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41"/>
          <p:cNvSpPr txBox="1"/>
          <p:nvPr>
            <p:ph idx="5" type="ctrTitle"/>
          </p:nvPr>
        </p:nvSpPr>
        <p:spPr>
          <a:xfrm>
            <a:off x="46771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41"/>
          <p:cNvSpPr txBox="1"/>
          <p:nvPr>
            <p:ph idx="6" type="subTitle"/>
          </p:nvPr>
        </p:nvSpPr>
        <p:spPr>
          <a:xfrm>
            <a:off x="46771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41"/>
          <p:cNvSpPr txBox="1"/>
          <p:nvPr>
            <p:ph idx="7" type="ctrTitle"/>
          </p:nvPr>
        </p:nvSpPr>
        <p:spPr>
          <a:xfrm>
            <a:off x="65440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41"/>
          <p:cNvSpPr txBox="1"/>
          <p:nvPr>
            <p:ph idx="8" type="subTitle"/>
          </p:nvPr>
        </p:nvSpPr>
        <p:spPr>
          <a:xfrm>
            <a:off x="65440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1_1_2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42"/>
          <p:cNvSpPr txBox="1"/>
          <p:nvPr>
            <p:ph idx="2" type="ctrTitle"/>
          </p:nvPr>
        </p:nvSpPr>
        <p:spPr>
          <a:xfrm>
            <a:off x="5323025" y="1379275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42"/>
          <p:cNvSpPr txBox="1"/>
          <p:nvPr>
            <p:ph idx="1" type="subTitle"/>
          </p:nvPr>
        </p:nvSpPr>
        <p:spPr>
          <a:xfrm>
            <a:off x="5610125" y="1946351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3" name="Google Shape;193;p42"/>
          <p:cNvSpPr txBox="1"/>
          <p:nvPr>
            <p:ph idx="3" type="ctrTitle"/>
          </p:nvPr>
        </p:nvSpPr>
        <p:spPr>
          <a:xfrm>
            <a:off x="5323025" y="251110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42"/>
          <p:cNvSpPr txBox="1"/>
          <p:nvPr>
            <p:ph idx="4" type="subTitle"/>
          </p:nvPr>
        </p:nvSpPr>
        <p:spPr>
          <a:xfrm>
            <a:off x="5610125" y="3078175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42"/>
          <p:cNvSpPr txBox="1"/>
          <p:nvPr>
            <p:ph idx="5" type="ctrTitle"/>
          </p:nvPr>
        </p:nvSpPr>
        <p:spPr>
          <a:xfrm>
            <a:off x="5323025" y="364285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42"/>
          <p:cNvSpPr txBox="1"/>
          <p:nvPr>
            <p:ph idx="6" type="subTitle"/>
          </p:nvPr>
        </p:nvSpPr>
        <p:spPr>
          <a:xfrm>
            <a:off x="5610125" y="4210000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_2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/>
          <p:nvPr/>
        </p:nvSpPr>
        <p:spPr>
          <a:xfrm>
            <a:off x="0" y="-9450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0" name="Google Shape;200;p43"/>
          <p:cNvSpPr txBox="1"/>
          <p:nvPr>
            <p:ph idx="2" type="ctrTitle"/>
          </p:nvPr>
        </p:nvSpPr>
        <p:spPr>
          <a:xfrm>
            <a:off x="15720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>
            <a:off x="15719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43"/>
          <p:cNvSpPr txBox="1"/>
          <p:nvPr>
            <p:ph idx="3" type="ctrTitle"/>
          </p:nvPr>
        </p:nvSpPr>
        <p:spPr>
          <a:xfrm>
            <a:off x="37437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4" type="subTitle"/>
          </p:nvPr>
        </p:nvSpPr>
        <p:spPr>
          <a:xfrm>
            <a:off x="37436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3"/>
          <p:cNvSpPr txBox="1"/>
          <p:nvPr>
            <p:ph idx="5" type="ctrTitle"/>
          </p:nvPr>
        </p:nvSpPr>
        <p:spPr>
          <a:xfrm>
            <a:off x="59154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43"/>
          <p:cNvSpPr txBox="1"/>
          <p:nvPr>
            <p:ph idx="6" type="subTitle"/>
          </p:nvPr>
        </p:nvSpPr>
        <p:spPr>
          <a:xfrm>
            <a:off x="59153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3"/>
          <p:cNvSpPr txBox="1"/>
          <p:nvPr>
            <p:ph idx="7" type="ctrTitle"/>
          </p:nvPr>
        </p:nvSpPr>
        <p:spPr>
          <a:xfrm>
            <a:off x="15720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8" type="subTitle"/>
          </p:nvPr>
        </p:nvSpPr>
        <p:spPr>
          <a:xfrm>
            <a:off x="15719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43"/>
          <p:cNvSpPr txBox="1"/>
          <p:nvPr>
            <p:ph idx="9" type="ctrTitle"/>
          </p:nvPr>
        </p:nvSpPr>
        <p:spPr>
          <a:xfrm>
            <a:off x="37437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3"/>
          <p:cNvSpPr txBox="1"/>
          <p:nvPr>
            <p:ph idx="13" type="subTitle"/>
          </p:nvPr>
        </p:nvSpPr>
        <p:spPr>
          <a:xfrm>
            <a:off x="37436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3"/>
          <p:cNvSpPr txBox="1"/>
          <p:nvPr>
            <p:ph idx="14" type="ctrTitle"/>
          </p:nvPr>
        </p:nvSpPr>
        <p:spPr>
          <a:xfrm>
            <a:off x="59154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5" type="subTitle"/>
          </p:nvPr>
        </p:nvSpPr>
        <p:spPr>
          <a:xfrm>
            <a:off x="59153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1_1_1_1_2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/>
          <p:nvPr/>
        </p:nvSpPr>
        <p:spPr>
          <a:xfrm>
            <a:off x="0" y="1516800"/>
            <a:ext cx="2862300" cy="210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4"/>
          <p:cNvSpPr txBox="1"/>
          <p:nvPr>
            <p:ph type="ctrTitle"/>
          </p:nvPr>
        </p:nvSpPr>
        <p:spPr>
          <a:xfrm>
            <a:off x="794975" y="2766256"/>
            <a:ext cx="1778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 DESIGN">
  <p:cSld name="TITLE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idx="1" type="subTitle"/>
          </p:nvPr>
        </p:nvSpPr>
        <p:spPr>
          <a:xfrm>
            <a:off x="6366826" y="2149326"/>
            <a:ext cx="19884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45"/>
          <p:cNvSpPr txBox="1"/>
          <p:nvPr>
            <p:ph type="ctrTitle"/>
          </p:nvPr>
        </p:nvSpPr>
        <p:spPr>
          <a:xfrm>
            <a:off x="6366823" y="1898650"/>
            <a:ext cx="1760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TITLE_1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/>
          <p:nvPr/>
        </p:nvSpPr>
        <p:spPr>
          <a:xfrm>
            <a:off x="-24500" y="1696125"/>
            <a:ext cx="9144000" cy="25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6"/>
          <p:cNvSpPr txBox="1"/>
          <p:nvPr>
            <p:ph idx="1" type="subTitle"/>
          </p:nvPr>
        </p:nvSpPr>
        <p:spPr>
          <a:xfrm>
            <a:off x="5565600" y="1696125"/>
            <a:ext cx="237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46"/>
          <p:cNvSpPr txBox="1"/>
          <p:nvPr>
            <p:ph type="ctrTitle"/>
          </p:nvPr>
        </p:nvSpPr>
        <p:spPr>
          <a:xfrm>
            <a:off x="5565599" y="1445450"/>
            <a:ext cx="2228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1_1_1_2_1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47"/>
          <p:cNvSpPr txBox="1"/>
          <p:nvPr>
            <p:ph idx="1" type="body"/>
          </p:nvPr>
        </p:nvSpPr>
        <p:spPr>
          <a:xfrm>
            <a:off x="1056975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Google Shape;225;p47"/>
          <p:cNvSpPr txBox="1"/>
          <p:nvPr>
            <p:ph idx="2" type="body"/>
          </p:nvPr>
        </p:nvSpPr>
        <p:spPr>
          <a:xfrm>
            <a:off x="4742628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 Black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Relationship Id="rId5" Type="http://schemas.openxmlformats.org/officeDocument/2006/relationships/image" Target="../media/image2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49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233" name="Google Shape;233;p49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9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49"/>
          <p:cNvSpPr txBox="1"/>
          <p:nvPr/>
        </p:nvSpPr>
        <p:spPr>
          <a:xfrm>
            <a:off x="233700" y="695650"/>
            <a:ext cx="4338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TESTES ÁGEIS</a:t>
            </a:r>
            <a:endParaRPr sz="32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Unit Testing</a:t>
            </a:r>
            <a:endParaRPr sz="28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3150" y="1982775"/>
            <a:ext cx="22686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Parte 1 - Iremos começar as 19:10H</a:t>
            </a:r>
            <a:endParaRPr sz="19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81" name="Google Shape;381;p5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82" name="Google Shape;382;p5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83" name="Google Shape;383;p5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0" name="Google Shape;390;p58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92" name="Google Shape;3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050" y="852450"/>
            <a:ext cx="5755950" cy="3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98" name="Google Shape;398;p5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99" name="Google Shape;399;p5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00" name="Google Shape;400;p5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5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ABORDAGENS DE TESTE</a:t>
            </a:r>
            <a:endParaRPr sz="13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2636025" y="2131900"/>
            <a:ext cx="2527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Caixa Preta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baseado estritamente nos requisitos.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6408300" y="2131900"/>
            <a:ext cx="2527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Caixa Branca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baseado no conhecimento do código.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6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16" name="Google Shape;416;p6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17" name="Google Shape;417;p6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18" name="Google Shape;418;p6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6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60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0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NÍVEIS</a:t>
            </a:r>
            <a:r>
              <a:rPr b="1" lang="en" sz="23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DE TESTE</a:t>
            </a:r>
            <a:endParaRPr sz="13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427" name="Google Shape;4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50" y="559000"/>
            <a:ext cx="4830600" cy="40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6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34" name="Google Shape;434;p6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35" name="Google Shape;435;p6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36" name="Google Shape;436;p6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Google Shape;437;p6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Google Shape;438;p6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Google Shape;439;p6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Google Shape;440;p6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41" name="Google Shape;441;p6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42" name="Google Shape;442;p6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43" name="Google Shape;443;p61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44" name="Google Shape;444;p61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445" name="Google Shape;445;p61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1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1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1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1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1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2"/>
          <p:cNvSpPr txBox="1"/>
          <p:nvPr/>
        </p:nvSpPr>
        <p:spPr>
          <a:xfrm>
            <a:off x="2787400" y="2312325"/>
            <a:ext cx="59742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 que faz um teste ser um teste unitário?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458" name="Google Shape;458;p62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59" name="Google Shape;459;p62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TESTE UNITARIOS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460" name="Google Shape;460;p6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61" name="Google Shape;461;p6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62" name="Google Shape;462;p6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63" name="Google Shape;463;p6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71" name="Google Shape;471;p6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72" name="Google Shape;472;p6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73" name="Google Shape;473;p6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485" name="Google Shape;4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3"/>
          <p:cNvSpPr txBox="1"/>
          <p:nvPr/>
        </p:nvSpPr>
        <p:spPr>
          <a:xfrm>
            <a:off x="3150700" y="1588500"/>
            <a:ext cx="5361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Os testes unitários precisam funcionar isoladamente porque precisam funcionar rapidamente.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Michael Feathers (autor de “Working Effectively with Legacy Code”)</a:t>
            </a:r>
            <a:endParaRPr sz="9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Os testes unitários não podem utilizar nenhum processo ou sistema externo.</a:t>
            </a:r>
            <a:endParaRPr sz="19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487" name="Google Shape;487;p63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88" name="Google Shape;488;p63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TESTE UNITARIOS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489" name="Google Shape;489;p6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90" name="Google Shape;490;p6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91" name="Google Shape;491;p6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92" name="Google Shape;492;p6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9" name="Google Shape;499;p6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00" name="Google Shape;500;p6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01" name="Google Shape;501;p6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02" name="Google Shape;502;p6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6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6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4"/>
          <p:cNvSpPr txBox="1"/>
          <p:nvPr/>
        </p:nvSpPr>
        <p:spPr>
          <a:xfrm>
            <a:off x="2955975" y="1470075"/>
            <a:ext cx="59172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Feedback imediato do sistema;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Redução de testes de regressão;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Menos bugs escapados;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Mais recursos para acompanhar o código;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Criatividade e inovação;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Documentação “viva” e constantemente atualizada;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Permite TDD;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Reduz suporte.</a:t>
            </a:r>
            <a:endParaRPr sz="20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16" name="Google Shape;516;p64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517" name="Google Shape;517;p64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TESTE UNITARIOS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518" name="Google Shape;518;p6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19" name="Google Shape;519;p6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20" name="Google Shape;520;p6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21" name="Google Shape;521;p6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6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6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6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6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6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29" name="Google Shape;529;p6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30" name="Google Shape;530;p6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31" name="Google Shape;531;p6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6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6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6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6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6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6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5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 txBox="1"/>
          <p:nvPr/>
        </p:nvSpPr>
        <p:spPr>
          <a:xfrm>
            <a:off x="198000" y="2692575"/>
            <a:ext cx="3529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FABRICIO TORQUATO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https://www.linkedin.com/in/fabriciotorquato/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ftl@cesar.school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5" name="Google Shape;54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75" y="1311975"/>
            <a:ext cx="1259775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66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552" name="Google Shape;552;p66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6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6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6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66"/>
          <p:cNvSpPr txBox="1"/>
          <p:nvPr/>
        </p:nvSpPr>
        <p:spPr>
          <a:xfrm>
            <a:off x="233700" y="695650"/>
            <a:ext cx="4338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TESTES ÁGEIS</a:t>
            </a:r>
            <a:endParaRPr sz="32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Unit Testing</a:t>
            </a:r>
            <a:endParaRPr sz="28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273150" y="1982775"/>
            <a:ext cx="2268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Parte 2 - </a:t>
            </a:r>
            <a:r>
              <a:rPr lang="en" sz="19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Iremos começar as 08:30H</a:t>
            </a:r>
            <a:endParaRPr sz="19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6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66" name="Google Shape;566;p6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67" name="Google Shape;567;p6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68" name="Google Shape;568;p6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6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6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6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6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6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6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Google Shape;575;p67"/>
          <p:cNvSpPr txBox="1"/>
          <p:nvPr/>
        </p:nvSpPr>
        <p:spPr>
          <a:xfrm>
            <a:off x="3669100" y="1725975"/>
            <a:ext cx="4828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Um teste unitário ou teste de unidade basicamente é o teste da menor parte de um programa, ou seja: uma classe ou até mesmo um método de classe em línguas orientadas a objetos, e seria um procedimento ou função em línguas processuais e funcionais.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6" name="Google Shape;576;p67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7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/>
          <p:nvPr>
            <p:ph idx="2" type="ctrTitle"/>
          </p:nvPr>
        </p:nvSpPr>
        <p:spPr>
          <a:xfrm>
            <a:off x="632350" y="4130825"/>
            <a:ext cx="3656700" cy="3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FABRICIO TORQUATO</a:t>
            </a:r>
            <a:endParaRPr sz="2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7" name="Google Shape;247;p50"/>
          <p:cNvSpPr txBox="1"/>
          <p:nvPr>
            <p:ph idx="1" type="subTitle"/>
          </p:nvPr>
        </p:nvSpPr>
        <p:spPr>
          <a:xfrm>
            <a:off x="6113975" y="1519525"/>
            <a:ext cx="25476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Engenheiro de Software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Instituto CESAR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Engenheiro da Computação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Pós Graduado em Inteligência Artificial Aplicada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Mestrando em Engenharia de Software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50"/>
          <p:cNvSpPr/>
          <p:nvPr/>
        </p:nvSpPr>
        <p:spPr>
          <a:xfrm>
            <a:off x="615825" y="529050"/>
            <a:ext cx="1414200" cy="12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0"/>
          <p:cNvSpPr/>
          <p:nvPr/>
        </p:nvSpPr>
        <p:spPr>
          <a:xfrm>
            <a:off x="6498875" y="497025"/>
            <a:ext cx="2645100" cy="334800"/>
          </a:xfrm>
          <a:prstGeom prst="rect">
            <a:avLst/>
          </a:prstGeom>
          <a:solidFill>
            <a:srgbClr val="FB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0"/>
          <p:cNvSpPr txBox="1"/>
          <p:nvPr/>
        </p:nvSpPr>
        <p:spPr>
          <a:xfrm>
            <a:off x="6651250" y="529050"/>
            <a:ext cx="2416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QUEM SOU EU ?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50"/>
          <p:cNvSpPr txBox="1"/>
          <p:nvPr>
            <p:ph idx="1" type="subTitle"/>
          </p:nvPr>
        </p:nvSpPr>
        <p:spPr>
          <a:xfrm>
            <a:off x="861100" y="4304325"/>
            <a:ext cx="3199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ftl@cesar.school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00" y="763000"/>
            <a:ext cx="3199500" cy="3199500"/>
          </a:xfrm>
          <a:prstGeom prst="ellipse">
            <a:avLst/>
          </a:prstGeom>
          <a:noFill/>
          <a:ln cap="flat" cmpd="sng" w="9525">
            <a:solidFill>
              <a:srgbClr val="00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6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83" name="Google Shape;583;p6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84" name="Google Shape;584;p6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85" name="Google Shape;585;p6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6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6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6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6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2" name="Google Shape;592;p68"/>
          <p:cNvSpPr txBox="1"/>
          <p:nvPr/>
        </p:nvSpPr>
        <p:spPr>
          <a:xfrm>
            <a:off x="3424350" y="2411775"/>
            <a:ext cx="5073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Como testar uma unidade ?</a:t>
            </a:r>
            <a:endParaRPr b="1" sz="2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68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8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6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00" name="Google Shape;600;p6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01" name="Google Shape;601;p6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02" name="Google Shape;602;p6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6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6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6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6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6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6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9" name="Google Shape;609;p69"/>
          <p:cNvSpPr txBox="1"/>
          <p:nvPr/>
        </p:nvSpPr>
        <p:spPr>
          <a:xfrm>
            <a:off x="3095875" y="1145250"/>
            <a:ext cx="57027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Isolado: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 teste de unidade não pode conter dependências externas (bancos de dados, apis e etc)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Stateless: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 se pode guardar estados, ou seja, a cada teste todos os recursos que foram utilizados (instancias, mocks e tudo mais) devem ser destruídos completamente e novos devem ser criados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Unitário: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É um pouco redundante dizer isso, mas um teste de unidade deve apenas testar uma unidade, ou seja, se você começar a instanciar outras unidades já não é mais um teste unitário.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6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7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17" name="Google Shape;617;p7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18" name="Google Shape;618;p7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19" name="Google Shape;619;p7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7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7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7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7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7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7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6" name="Google Shape;626;p70"/>
          <p:cNvSpPr txBox="1"/>
          <p:nvPr/>
        </p:nvSpPr>
        <p:spPr>
          <a:xfrm>
            <a:off x="3067925" y="1858600"/>
            <a:ext cx="5702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Mock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É tudo aquilo que utilizamos como uma cópia de um elemento real, ou seja, é uma “falsificação” de algum objeto que se comporta exatamente como o objeto original do ponto de vista da unidade em teste.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7" name="Google Shape;627;p70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7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34" name="Google Shape;634;p7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35" name="Google Shape;635;p7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36" name="Google Shape;636;p7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7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7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7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7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7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7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3" name="Google Shape;643;p71"/>
          <p:cNvSpPr txBox="1"/>
          <p:nvPr/>
        </p:nvSpPr>
        <p:spPr>
          <a:xfrm>
            <a:off x="3424350" y="2411775"/>
            <a:ext cx="5073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</a:rPr>
              <a:t>Falar é fácil. Me mostre o código.</a:t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57575"/>
                </a:solidFill>
                <a:highlight>
                  <a:srgbClr val="FFFFFF"/>
                </a:highlight>
              </a:rPr>
              <a:t>(Linus Torvalds)</a:t>
            </a:r>
            <a:endParaRPr b="1"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4" name="Google Shape;644;p71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1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TESTE UNITÁRIO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7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51" name="Google Shape;651;p7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52" name="Google Shape;652;p7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53" name="Google Shape;653;p7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7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7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7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7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7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7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0" name="Google Shape;660;p72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2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FRAMEWORKS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662" name="Google Shape;6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25" y="517000"/>
            <a:ext cx="1376875" cy="13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550" y="596625"/>
            <a:ext cx="1649425" cy="1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613" y="2328575"/>
            <a:ext cx="2045700" cy="83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3725" y="909925"/>
            <a:ext cx="1277475" cy="12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5675" y="3597200"/>
            <a:ext cx="2320851" cy="12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2825" y="2295025"/>
            <a:ext cx="3505362" cy="96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6975" y="3381175"/>
            <a:ext cx="1649426" cy="164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5125" y="3442825"/>
            <a:ext cx="2438425" cy="7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7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75" name="Google Shape;675;p7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76" name="Google Shape;676;p7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77" name="Google Shape;677;p7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7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7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7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7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7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7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4" name="Google Shape;684;p73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3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00" y="2646125"/>
            <a:ext cx="5641903" cy="6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 txBox="1"/>
          <p:nvPr/>
        </p:nvSpPr>
        <p:spPr>
          <a:xfrm>
            <a:off x="2963700" y="1199350"/>
            <a:ext cx="5478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 pytest é uma framework de teste para python que provê soluções para executar testes e fazer validações diversas, com a possibilidade de estender com plugins e até rodar testes do próprio unittest do python.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7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693" name="Google Shape;693;p7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94" name="Google Shape;694;p7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695" name="Google Shape;695;p7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7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7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7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7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7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7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2" name="Google Shape;702;p74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4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04" name="Google Shape;704;p74"/>
          <p:cNvSpPr txBox="1"/>
          <p:nvPr/>
        </p:nvSpPr>
        <p:spPr>
          <a:xfrm>
            <a:off x="2915175" y="1206000"/>
            <a:ext cx="59580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Quando você executa o comando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pytest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dentro do seu ambiente virtual python, ele vai fazer um scan nos diretórios e subdiretórios do seu repositório procurando por arquivos que respeitem o formato de nomenclatura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test_*.py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ou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*_test.py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Como o processo de descoberta é amplo e existe mais de uma forma de chamar o pytest para rodar (tanto comando direto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pytest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mencionado anteriormente, quanto com o comando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python -m pytest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),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é altamente recomendado usar o padrão</a:t>
            </a:r>
            <a:r>
              <a:rPr i="1" lang="en" sz="115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em cada diretório para o pytest reconhecê-los como módulos e evitar colisão de nome nos arquivo de teste.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7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710" name="Google Shape;710;p7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11" name="Google Shape;711;p7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12" name="Google Shape;712;p7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7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7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7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7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7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7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75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5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21" name="Google Shape;7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675" y="1451450"/>
            <a:ext cx="5672250" cy="29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5"/>
          <p:cNvSpPr txBox="1"/>
          <p:nvPr/>
        </p:nvSpPr>
        <p:spPr>
          <a:xfrm>
            <a:off x="2955700" y="951750"/>
            <a:ext cx="547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Organizar seus módulos de teste e módulos da aplicação: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7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728" name="Google Shape;728;p7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29" name="Google Shape;729;p7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30" name="Google Shape;730;p7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7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7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7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7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7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7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7" name="Google Shape;737;p76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6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2955700" y="646950"/>
            <a:ext cx="547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Exemplo da organização de um teste no PyTest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40" name="Google Shape;7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000" y="2648850"/>
            <a:ext cx="5917476" cy="205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699" y="1138649"/>
            <a:ext cx="5917475" cy="130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2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7"/>
          <p:cNvSpPr txBox="1"/>
          <p:nvPr/>
        </p:nvSpPr>
        <p:spPr>
          <a:xfrm>
            <a:off x="0" y="1006725"/>
            <a:ext cx="46449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1- Desenvolver o método add_user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não existe para adicionar;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2- Desenvolver o metodo remove_user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já existe para remover;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Fora de escopo: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 – Desenvolver testes unitarios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8" name="Google Shape;748;p77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749" name="Google Shape;749;p77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258" name="Google Shape;2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1"/>
          <p:cNvSpPr txBox="1"/>
          <p:nvPr/>
        </p:nvSpPr>
        <p:spPr>
          <a:xfrm>
            <a:off x="3550050" y="1961775"/>
            <a:ext cx="4173300" cy="16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● Entregas de alguns desafios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● Atividades práticas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● Participação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● Troca de experiências</a:t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61" name="Google Shape;261;p51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METODOLOGÍA</a:t>
            </a: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DE AULA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262" name="Google Shape;262;p5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63" name="Google Shape;263;p5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64" name="Google Shape;264;p5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65" name="Google Shape;265;p5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5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" name="Google Shape;272;p5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73" name="Google Shape;273;p5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74" name="Google Shape;274;p5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75" name="Google Shape;275;p5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7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756" name="Google Shape;756;p7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57" name="Google Shape;757;p7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58" name="Google Shape;758;p7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Google Shape;759;p7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Google Shape;760;p7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Google Shape;761;p7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Google Shape;762;p7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Google Shape;763;p7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Google Shape;764;p7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65" name="Google Shape;765;p78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66" name="Google Shape;766;p78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767" name="Google Shape;767;p78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8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8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8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8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8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9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778" name="Google Shape;7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79"/>
          <p:cNvSpPr txBox="1"/>
          <p:nvPr/>
        </p:nvSpPr>
        <p:spPr>
          <a:xfrm>
            <a:off x="3154775" y="1229975"/>
            <a:ext cx="56388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Uma suíte de testes é uma coleção de casos de teste ou specs destinados a testar um programa para verificar um determinado comportamento.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 suítes de teste são usualmente divididas de acordo com as funcionalidades do sistema ou com o tipo de teste executado.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Suítes agrupadas por funcionalidade: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Login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Transações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Suítes agrupadas por tipo de teste: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Smoke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Regression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Performance</a:t>
            </a:r>
            <a:endParaRPr sz="15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80" name="Google Shape;780;p79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781" name="Google Shape;781;p79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SUÍTE DE TESTE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782" name="Google Shape;782;p7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783" name="Google Shape;783;p7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84" name="Google Shape;784;p7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85" name="Google Shape;785;p7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7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7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7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7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7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7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2" name="Google Shape;792;p7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793" name="Google Shape;793;p7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94" name="Google Shape;794;p7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95" name="Google Shape;795;p7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7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7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7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7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7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7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807" name="Google Shape;8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80"/>
          <p:cNvSpPr txBox="1"/>
          <p:nvPr/>
        </p:nvSpPr>
        <p:spPr>
          <a:xfrm>
            <a:off x="3154775" y="1763375"/>
            <a:ext cx="56388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Foque no menor número de testes necessários.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Minimize a sobreposição.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Lembre-se que os testes levam tempo para serem escritos, executados e verificados.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Lembre-se que testes menores são mais fáceis de entender e depurar.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Inclua todas as condições de limite e casos excepcionais.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Lembre-se que testes podem ser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difíceis de escrever.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09" name="Google Shape;809;p80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810" name="Google Shape;810;p80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SUÍTE DE TESTE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11" name="Google Shape;811;p8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12" name="Google Shape;812;p8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13" name="Google Shape;813;p8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14" name="Google Shape;814;p8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8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8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8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8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8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8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1" name="Google Shape;821;p8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22" name="Google Shape;822;p8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23" name="Google Shape;823;p8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24" name="Google Shape;824;p8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8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836" name="Google Shape;8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81"/>
          <p:cNvSpPr txBox="1"/>
          <p:nvPr/>
        </p:nvSpPr>
        <p:spPr>
          <a:xfrm>
            <a:off x="3154775" y="1915775"/>
            <a:ext cx="56388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Abordagens de Caixa Branca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baseado na estruturada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de caminho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Abordagens da Caixa Preta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de requisitos</a:t>
            </a:r>
            <a:endParaRPr sz="15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838" name="Google Shape;838;p81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839" name="Google Shape;839;p81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TESTES UNITÁRIOS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40" name="Google Shape;840;p8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41" name="Google Shape;841;p8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42" name="Google Shape;842;p8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43" name="Google Shape;843;p8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8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8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8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8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8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8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0" name="Google Shape;850;p8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51" name="Google Shape;851;p8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52" name="Google Shape;852;p8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53" name="Google Shape;853;p8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8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8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8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8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8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8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865" name="Google Shape;86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82"/>
          <p:cNvSpPr txBox="1"/>
          <p:nvPr/>
        </p:nvSpPr>
        <p:spPr>
          <a:xfrm>
            <a:off x="2428000" y="1153775"/>
            <a:ext cx="63657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 cada 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método, crie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testes que 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testam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cada parte do código no método.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Cada parte do código precisa ser testada uma vez.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Algoritmo: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Comece com um caso de teste no início do método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Adicione um passo do teste para cada: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romanL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If/Else;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romanL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Loop;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romanL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Condição Booleana.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7" name="Google Shape;867;p82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868" name="Google Shape;868;p82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NA ESTRUTURA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69" name="Google Shape;869;p8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70" name="Google Shape;870;p8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71" name="Google Shape;871;p8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72" name="Google Shape;872;p8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8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8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8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8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8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8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9" name="Google Shape;879;p8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80" name="Google Shape;880;p8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81" name="Google Shape;881;p8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82" name="Google Shape;882;p8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8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8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8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8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8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8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3"/>
          <p:cNvSpPr txBox="1"/>
          <p:nvPr/>
        </p:nvSpPr>
        <p:spPr>
          <a:xfrm>
            <a:off x="2204375" y="1153775"/>
            <a:ext cx="34344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accent1"/>
                </a:highlight>
                <a:latin typeface="Barlow"/>
                <a:ea typeface="Barlow"/>
                <a:cs typeface="Barlow"/>
                <a:sym typeface="Barlow"/>
              </a:rPr>
              <a:t>Bloco de codigo A</a:t>
            </a:r>
            <a:endParaRPr sz="1500">
              <a:solidFill>
                <a:schemeClr val="dk2"/>
              </a:solidFill>
              <a:highlight>
                <a:schemeClr val="accen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if X or Y or Z: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en" sz="1500">
                <a:solidFill>
                  <a:schemeClr val="dk2"/>
                </a:solidFill>
                <a:highlight>
                  <a:srgbClr val="CDD8FB"/>
                </a:highlight>
                <a:latin typeface="Barlow"/>
                <a:ea typeface="Barlow"/>
                <a:cs typeface="Barlow"/>
                <a:sym typeface="Barlow"/>
              </a:rPr>
              <a:t>Bloco de codigo B</a:t>
            </a:r>
            <a:endParaRPr sz="1500">
              <a:solidFill>
                <a:schemeClr val="dk2"/>
              </a:solidFill>
              <a:highlight>
                <a:srgbClr val="CDD8FB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else: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en" sz="1500">
                <a:solidFill>
                  <a:schemeClr val="dk2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500">
              <a:solidFill>
                <a:schemeClr val="dk2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W: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en" sz="1500">
                <a:solidFill>
                  <a:schemeClr val="dk2"/>
                </a:solidFill>
                <a:highlight>
                  <a:srgbClr val="CDD8FB"/>
                </a:highlight>
                <a:latin typeface="Barlow"/>
                <a:ea typeface="Barlow"/>
                <a:cs typeface="Barlow"/>
                <a:sym typeface="Barlow"/>
              </a:rPr>
              <a:t>Bloco de codigo D</a:t>
            </a:r>
            <a:endParaRPr sz="1500">
              <a:solidFill>
                <a:schemeClr val="dk2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accent1"/>
                </a:highlight>
                <a:latin typeface="Barlow"/>
                <a:ea typeface="Barlow"/>
                <a:cs typeface="Barlow"/>
                <a:sym typeface="Barlow"/>
              </a:rPr>
              <a:t>Bloco de codigo E</a:t>
            </a:r>
            <a:endParaRPr sz="1500">
              <a:solidFill>
                <a:schemeClr val="dk2"/>
              </a:solidFill>
              <a:highlight>
                <a:schemeClr val="accen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897" name="Google Shape;897;p83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NA ESTRUTURA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98" name="Google Shape;898;p8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899" name="Google Shape;899;p8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00" name="Google Shape;900;p8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01" name="Google Shape;901;p8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8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8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8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8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8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8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8" name="Google Shape;908;p8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09" name="Google Shape;909;p8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10" name="Google Shape;910;p8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11" name="Google Shape;911;p8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8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8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8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8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8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8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8" name="Google Shape;918;p83"/>
          <p:cNvSpPr txBox="1"/>
          <p:nvPr/>
        </p:nvSpPr>
        <p:spPr>
          <a:xfrm>
            <a:off x="5615075" y="1314175"/>
            <a:ext cx="31932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Primeiro Teste: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B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D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Segundo Teste: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Bloco de codigo 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924" name="Google Shape;92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84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926" name="Google Shape;926;p84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NA ESTRUTURA</a:t>
            </a:r>
            <a:endParaRPr sz="1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927" name="Google Shape;927;p8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28" name="Google Shape;928;p8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29" name="Google Shape;929;p8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30" name="Google Shape;930;p8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8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8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8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8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8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8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7" name="Google Shape;937;p8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38" name="Google Shape;938;p8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39" name="Google Shape;939;p8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40" name="Google Shape;940;p8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8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8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8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8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8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8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47" name="Google Shape;94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513" y="1447800"/>
            <a:ext cx="5343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5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953" name="Google Shape;95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85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955" name="Google Shape;955;p85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NA ESTRUTURA</a:t>
            </a:r>
            <a:endParaRPr sz="1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956" name="Google Shape;956;p8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57" name="Google Shape;957;p8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58" name="Google Shape;958;p8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59" name="Google Shape;959;p8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8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8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8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8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8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8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8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67" name="Google Shape;967;p8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68" name="Google Shape;968;p8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69" name="Google Shape;969;p8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8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8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8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8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8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8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76" name="Google Shape;976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000" y="1771650"/>
            <a:ext cx="4057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6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982" name="Google Shape;98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6"/>
          <p:cNvSpPr txBox="1"/>
          <p:nvPr/>
        </p:nvSpPr>
        <p:spPr>
          <a:xfrm>
            <a:off x="2795375" y="1153775"/>
            <a:ext cx="5998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Em vez de apenas garantir que cada instrução seja executada, queremos garantir que todos os caminhos de execução sejam seguidos. 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Por quê? A mesma instrução pode fazer coisas diferentes dependendo do caminho!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4" name="Google Shape;984;p86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985" name="Google Shape;985;p86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986" name="Google Shape;986;p8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87" name="Google Shape;987;p8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88" name="Google Shape;988;p8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89" name="Google Shape;989;p8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8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8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8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8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8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8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6" name="Google Shape;996;p8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997" name="Google Shape;997;p8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98" name="Google Shape;998;p8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99" name="Google Shape;999;p8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8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8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8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8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8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8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87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011" name="Google Shape;101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87"/>
          <p:cNvSpPr txBox="1"/>
          <p:nvPr/>
        </p:nvSpPr>
        <p:spPr>
          <a:xfrm>
            <a:off x="2795375" y="1153775"/>
            <a:ext cx="5998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Exemplo: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 sensor_temp &lt; 0: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sensor_ultr = None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 time 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60 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value = sensor_ultr.get_value()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else: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v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alue = 0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3" name="Google Shape;1013;p87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014" name="Google Shape;1014;p87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015" name="Google Shape;1015;p8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16" name="Google Shape;1016;p8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17" name="Google Shape;1017;p8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18" name="Google Shape;1018;p8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8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8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8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8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8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8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5" name="Google Shape;1025;p8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26" name="Google Shape;1026;p8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27" name="Google Shape;1027;p8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28" name="Google Shape;1028;p8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8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8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8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8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8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8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idx="1" type="subTitle"/>
          </p:nvPr>
        </p:nvSpPr>
        <p:spPr>
          <a:xfrm>
            <a:off x="2762050" y="1212825"/>
            <a:ext cx="43380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Introdução aos Testes Unitários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Abordagens de Teste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Níveis de Teste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Testes de Unidade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Planejamento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de testes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Cobertura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Construindo Testes Unitários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Prática e Projeto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52"/>
          <p:cNvSpPr/>
          <p:nvPr/>
        </p:nvSpPr>
        <p:spPr>
          <a:xfrm>
            <a:off x="615825" y="529050"/>
            <a:ext cx="1414200" cy="12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2"/>
          <p:cNvSpPr/>
          <p:nvPr/>
        </p:nvSpPr>
        <p:spPr>
          <a:xfrm>
            <a:off x="6498875" y="497025"/>
            <a:ext cx="2645100" cy="334800"/>
          </a:xfrm>
          <a:prstGeom prst="rect">
            <a:avLst/>
          </a:prstGeom>
          <a:solidFill>
            <a:srgbClr val="FB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2"/>
          <p:cNvSpPr txBox="1"/>
          <p:nvPr/>
        </p:nvSpPr>
        <p:spPr>
          <a:xfrm>
            <a:off x="6651250" y="529050"/>
            <a:ext cx="2416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25" y="529050"/>
            <a:ext cx="1414200" cy="14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8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040" name="Google Shape;104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8"/>
          <p:cNvSpPr txBox="1"/>
          <p:nvPr/>
        </p:nvSpPr>
        <p:spPr>
          <a:xfrm>
            <a:off x="2795375" y="1153775"/>
            <a:ext cx="5998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Exemplo: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 sensor_temp &lt; 0: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sensor_ultr = None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if  time &gt; 60 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value = sensor_ultr.get_value()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else: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value = 0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Checar todos os quatro caminhos: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arabi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sensor_temp &lt; 0, time &lt;= 60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arabi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sensor_temp &gt;= 0, time &lt;= 60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arabi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sensor_temp &lt; 0, time &gt; 60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AutoNum type="arabicPeriod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sensor_temp &gt;= 0, time &gt; 60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No teste de estruturada, somamos o número de casos de teste  já no de caminho, multiplicamos o número de casos de teste.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2" name="Google Shape;1042;p88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043" name="Google Shape;1043;p88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044" name="Google Shape;1044;p8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45" name="Google Shape;1045;p8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46" name="Google Shape;1046;p8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47" name="Google Shape;1047;p8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8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8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8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8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8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8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4" name="Google Shape;1054;p8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55" name="Google Shape;1055;p8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56" name="Google Shape;1056;p8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57" name="Google Shape;1057;p8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8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8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8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8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8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8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9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069" name="Google Shape;106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89"/>
          <p:cNvSpPr txBox="1"/>
          <p:nvPr/>
        </p:nvSpPr>
        <p:spPr>
          <a:xfrm>
            <a:off x="2204375" y="1153775"/>
            <a:ext cx="34344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accent1"/>
                </a:highlight>
                <a:latin typeface="Barlow"/>
                <a:ea typeface="Barlow"/>
                <a:cs typeface="Barlow"/>
                <a:sym typeface="Barlow"/>
              </a:rPr>
              <a:t>Bloco de codigo A</a:t>
            </a:r>
            <a:endParaRPr sz="1500">
              <a:solidFill>
                <a:schemeClr val="dk2"/>
              </a:solidFill>
              <a:highlight>
                <a:schemeClr val="accen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if </a:t>
            </a:r>
            <a:r>
              <a:rPr lang="en" sz="1500">
                <a:solidFill>
                  <a:schemeClr val="dk2"/>
                </a:solidFill>
                <a:highlight>
                  <a:srgbClr val="CDD8FB"/>
                </a:highlight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or </a:t>
            </a:r>
            <a:r>
              <a:rPr lang="en" sz="1500">
                <a:solidFill>
                  <a:schemeClr val="dk2"/>
                </a:solidFill>
                <a:highlight>
                  <a:srgbClr val="FFF2CC"/>
                </a:highlight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en" sz="1500">
                <a:solidFill>
                  <a:schemeClr val="dk2"/>
                </a:solidFill>
                <a:highlight>
                  <a:srgbClr val="00FF00"/>
                </a:highlight>
                <a:latin typeface="Barlow"/>
                <a:ea typeface="Barlow"/>
                <a:cs typeface="Barlow"/>
                <a:sym typeface="Barlow"/>
              </a:rPr>
              <a:t>Bloco de codigo B</a:t>
            </a:r>
            <a:endParaRPr sz="1500">
              <a:solidFill>
                <a:schemeClr val="dk2"/>
              </a:solidFill>
              <a:highlight>
                <a:srgbClr val="00FF00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accent1"/>
                </a:highlight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500">
              <a:solidFill>
                <a:schemeClr val="dk2"/>
              </a:solidFill>
              <a:highlight>
                <a:schemeClr val="accen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1" name="Google Shape;1071;p89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072" name="Google Shape;1072;p89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073" name="Google Shape;1073;p8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74" name="Google Shape;1074;p8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75" name="Google Shape;1075;p8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76" name="Google Shape;1076;p8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8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8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8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8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8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8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3" name="Google Shape;1083;p8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084" name="Google Shape;1084;p8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85" name="Google Shape;1085;p8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86" name="Google Shape;1086;p8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8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8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8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8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8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8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3" name="Google Shape;1093;p89"/>
          <p:cNvSpPr txBox="1"/>
          <p:nvPr/>
        </p:nvSpPr>
        <p:spPr>
          <a:xfrm>
            <a:off x="5183425" y="990125"/>
            <a:ext cx="3624900" cy="4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Primeiro Teste: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Bloco de codigo A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B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(X = True, Y = True)</a:t>
            </a:r>
            <a:endParaRPr sz="7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Segundo</a:t>
            </a: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Teste: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Bloco de codigo A </a:t>
            </a:r>
            <a:r>
              <a:rPr lang="en"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(X = False, X = False)</a:t>
            </a:r>
            <a:endParaRPr sz="7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Terceiro Teste: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Bloco de codigo A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B </a:t>
            </a:r>
            <a:r>
              <a:rPr lang="en"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(X = True, X = False)</a:t>
            </a:r>
            <a:endParaRPr sz="7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Quarto Teste: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	Bloco de codigo A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B </a:t>
            </a:r>
            <a:r>
              <a:rPr lang="en"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(X = False, X = True)</a:t>
            </a:r>
            <a:endParaRPr sz="7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Bloco de codigo C</a:t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9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099" name="Google Shape;109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90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101" name="Google Shape;1101;p90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102" name="Google Shape;1102;p9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03" name="Google Shape;1103;p9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04" name="Google Shape;1104;p9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05" name="Google Shape;1105;p9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9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9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9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9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9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9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2" name="Google Shape;1112;p9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13" name="Google Shape;1113;p9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14" name="Google Shape;1114;p9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15" name="Google Shape;1115;p9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9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9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9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9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9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9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22" name="Google Shape;112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513" y="1447800"/>
            <a:ext cx="5343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128" name="Google Shape;112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91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130" name="Google Shape;1130;p91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 CAMINHO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131" name="Google Shape;1131;p9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32" name="Google Shape;1132;p9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33" name="Google Shape;1133;p9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34" name="Google Shape;1134;p9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9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9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9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9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9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9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1" name="Google Shape;1141;p9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42" name="Google Shape;1142;p9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43" name="Google Shape;1143;p9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44" name="Google Shape;1144;p9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9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9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9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9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9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9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51" name="Google Shape;115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000" y="1771650"/>
            <a:ext cx="40576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2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7" name="Google Shape;1157;p9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58" name="Google Shape;1158;p9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59" name="Google Shape;1159;p9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60" name="Google Shape;1160;p9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1" name="Google Shape;1161;p9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2" name="Google Shape;1162;p9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3" name="Google Shape;1163;p9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4" name="Google Shape;1164;p9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5" name="Google Shape;1165;p9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6" name="Google Shape;1166;p9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67" name="Google Shape;1167;p92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ALMOÇO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68" name="Google Shape;1168;p92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1169" name="Google Shape;1169;p92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2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2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2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2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2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9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180" name="Google Shape;118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3"/>
          <p:cNvSpPr txBox="1"/>
          <p:nvPr/>
        </p:nvSpPr>
        <p:spPr>
          <a:xfrm>
            <a:off x="2795375" y="1153775"/>
            <a:ext cx="5998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Criar testes unitários com base nas especificações. 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Motivação: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 mesmo comando pode fazer coisas diferentes dependendo do caminho.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Pode ser usado com TDD.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Evita vieses dependentes da implementação.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Suporta princípios de design padrão (SOLID).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Força a equipe a entender os requisitos.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Os mesmos testes podem ser reutilizados para diferentes implementações.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2" name="Google Shape;1182;p93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183" name="Google Shape;1183;p93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NOS REQUISITOS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184" name="Google Shape;1184;p9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85" name="Google Shape;1185;p9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86" name="Google Shape;1186;p9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87" name="Google Shape;1187;p9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9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9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9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9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9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9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4" name="Google Shape;1194;p9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195" name="Google Shape;1195;p9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196" name="Google Shape;1196;p9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97" name="Google Shape;1197;p9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9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9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9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9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9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9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209" name="Google Shape;120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94"/>
          <p:cNvSpPr txBox="1"/>
          <p:nvPr/>
        </p:nvSpPr>
        <p:spPr>
          <a:xfrm>
            <a:off x="2795375" y="1153775"/>
            <a:ext cx="5998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Processo: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Crie 1 ou mais test cases para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Cada caso de erro: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Retorno de null ou exceções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Comportamentos indeterminados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Cada caso de valor limite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Exemplo: valor mínimo e valor máximo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Casos comuns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Pode ser subjetivo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Qualquer caso que não é um erro ou um limite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1" name="Google Shape;1211;p94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212" name="Google Shape;1212;p94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NOS REQUISITOS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213" name="Google Shape;1213;p9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14" name="Google Shape;1214;p9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15" name="Google Shape;1215;p9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16" name="Google Shape;1216;p9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9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9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9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9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9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9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3" name="Google Shape;1223;p9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24" name="Google Shape;1224;p9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25" name="Google Shape;1225;p9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26" name="Google Shape;1226;p9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9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9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9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9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9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9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95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238" name="Google Shape;123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95"/>
          <p:cNvSpPr txBox="1"/>
          <p:nvPr/>
        </p:nvSpPr>
        <p:spPr>
          <a:xfrm>
            <a:off x="2795375" y="1153775"/>
            <a:ext cx="59982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Requisito: 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Receber dois números inteiros entre 0 e 9 e somá-los se o primeiro valor recebido for par ou multiplicá- los se o primeiro valor recebido for ímpar.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int a,  primeiro valor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int b, segundo valor.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String operador, + ou *.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return: int res resultado da operação.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0" name="Google Shape;1240;p95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241" name="Google Shape;1241;p95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NOS REQUISITOS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242" name="Google Shape;1242;p9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43" name="Google Shape;1243;p9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44" name="Google Shape;1244;p9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45" name="Google Shape;1245;p9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9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9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9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9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9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9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2" name="Google Shape;1252;p9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53" name="Google Shape;1253;p9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54" name="Google Shape;1254;p9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55" name="Google Shape;1255;p9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9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9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9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9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9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9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96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267" name="Google Shape;126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96"/>
          <p:cNvSpPr txBox="1"/>
          <p:nvPr/>
        </p:nvSpPr>
        <p:spPr>
          <a:xfrm>
            <a:off x="2795375" y="1153775"/>
            <a:ext cx="59982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Requisito: 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Receber dois números inteiros entre 0 e 9 e somá-los se o primeiro valor recebido for par ou multiplicá- los se o primeiro valor recebido for ímpar.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int a,  primeiro valor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int b, segundo valor.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param: String operador, + ou *.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return: int res resultado da operação.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Casos de erro: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&lt;0 AND &gt;9 OR b &lt;0 AND &gt;9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OR b OR res  &lt;&gt; int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Condições limite: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== 0, a == 9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 == 0, b == 9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Casos comuns:</a:t>
            </a:r>
            <a:endParaRPr b="1"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Uma soma e uma multiplicação</a:t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9" name="Google Shape;1269;p96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270" name="Google Shape;1270;p96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BASEADO NOS REQUISITOS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271" name="Google Shape;1271;p9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72" name="Google Shape;1272;p9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73" name="Google Shape;1273;p9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74" name="Google Shape;1274;p9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9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9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9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9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9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9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1" name="Google Shape;1281;p9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282" name="Google Shape;1282;p9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83" name="Google Shape;1283;p9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84" name="Google Shape;1284;p9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9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9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9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9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9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9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97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296" name="Google Shape;129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97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298" name="Google Shape;1298;p97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PyTest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299" name="Google Shape;1299;p9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00" name="Google Shape;1300;p9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01" name="Google Shape;1301;p9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02" name="Google Shape;1302;p9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9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9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9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9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9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9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9" name="Google Shape;1309;p9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10" name="Google Shape;1310;p9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11" name="Google Shape;1311;p9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12" name="Google Shape;1312;p9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9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9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9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9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9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9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19" name="Google Shape;131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375" y="1141825"/>
            <a:ext cx="5853425" cy="19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599" y="3363603"/>
            <a:ext cx="5853425" cy="55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6600" y="3957516"/>
            <a:ext cx="5853425" cy="4641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97"/>
          <p:cNvSpPr txBox="1"/>
          <p:nvPr/>
        </p:nvSpPr>
        <p:spPr>
          <a:xfrm>
            <a:off x="2736600" y="854450"/>
            <a:ext cx="499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Estrutura de um projeto de teste em python: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3" name="Google Shape;1323;p97"/>
          <p:cNvSpPr txBox="1"/>
          <p:nvPr/>
        </p:nvSpPr>
        <p:spPr>
          <a:xfrm>
            <a:off x="2736600" y="3039850"/>
            <a:ext cx="499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Executar o PyTest:</a:t>
            </a:r>
            <a:endParaRPr/>
          </a:p>
        </p:txBody>
      </p:sp>
      <p:pic>
        <p:nvPicPr>
          <p:cNvPr id="1324" name="Google Shape;1324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9225" y="4450725"/>
            <a:ext cx="5853425" cy="53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5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96" name="Google Shape;296;p5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7" name="Google Shape;297;p5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98" name="Google Shape;298;p5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5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5" name="Google Shape;305;p53"/>
          <p:cNvSpPr txBox="1"/>
          <p:nvPr/>
        </p:nvSpPr>
        <p:spPr>
          <a:xfrm>
            <a:off x="3669100" y="1725975"/>
            <a:ext cx="4828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Qualidade de Software: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Qualidade de software é a conformidade a requisitos funcionais e de desempenho que foram explicitamente declarados, a padrões de desenvolvimento claramente documentados, e a características implícitas que são esperadas de todo software desenvolvido por profissionais.  [Pressman, 1994].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6" name="Google Shape;306;p53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3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8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330" name="Google Shape;133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8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332" name="Google Shape;1332;p98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PyTest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333" name="Google Shape;1333;p9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34" name="Google Shape;1334;p9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35" name="Google Shape;1335;p9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36" name="Google Shape;1336;p9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9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9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9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9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9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9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3" name="Google Shape;1343;p9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44" name="Google Shape;1344;p9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45" name="Google Shape;1345;p9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46" name="Google Shape;1346;p9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9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9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9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9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9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9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53" name="Google Shape;135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925" y="1235350"/>
            <a:ext cx="6411875" cy="3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99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359" name="Google Shape;135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99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361" name="Google Shape;1361;p99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PyTest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362" name="Google Shape;1362;p9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63" name="Google Shape;1363;p9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64" name="Google Shape;1364;p9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65" name="Google Shape;1365;p9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9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9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9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9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9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9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2" name="Google Shape;1372;p9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73" name="Google Shape;1373;p9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74" name="Google Shape;1374;p9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75" name="Google Shape;1375;p9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9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9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9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9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9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9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382" name="Google Shape;138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501" y="1159150"/>
            <a:ext cx="6268099" cy="35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0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388" name="Google Shape;138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00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390" name="Google Shape;1390;p100"/>
          <p:cNvSpPr txBox="1"/>
          <p:nvPr>
            <p:ph idx="4294967295" type="ctrTitle"/>
          </p:nvPr>
        </p:nvSpPr>
        <p:spPr>
          <a:xfrm>
            <a:off x="5919875" y="547750"/>
            <a:ext cx="3153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PyTest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391" name="Google Shape;1391;p10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392" name="Google Shape;1392;p10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93" name="Google Shape;1393;p10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94" name="Google Shape;1394;p10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0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0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0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0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0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0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1" name="Google Shape;1401;p10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402" name="Google Shape;1402;p10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403" name="Google Shape;1403;p10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04" name="Google Shape;1404;p10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0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0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0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0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0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0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411" name="Google Shape;141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691" y="1235350"/>
            <a:ext cx="6228910" cy="34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" name="Google Shape;141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2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1"/>
          <p:cNvSpPr txBox="1"/>
          <p:nvPr/>
        </p:nvSpPr>
        <p:spPr>
          <a:xfrm>
            <a:off x="0" y="1006725"/>
            <a:ext cx="4644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1- Desenvolver o método add_user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não existe para adicionar;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2- Desenvolver o metodo remove_user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já existe para remover;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 – Desenvolver testes unitarios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8" name="Google Shape;1418;p101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419" name="Google Shape;1419;p101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02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5" name="Google Shape;1425;p10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426" name="Google Shape;1426;p10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427" name="Google Shape;1427;p10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28" name="Google Shape;1428;p10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29" name="Google Shape;1429;p10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30" name="Google Shape;1430;p10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31" name="Google Shape;1431;p10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32" name="Google Shape;1432;p10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33" name="Google Shape;1433;p10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34" name="Google Shape;1434;p10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35" name="Google Shape;1435;p102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36" name="Google Shape;1436;p102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1437" name="Google Shape;1437;p102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02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02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02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02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02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10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448" name="Google Shape;1448;p10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449" name="Google Shape;1449;p10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50" name="Google Shape;1450;p10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0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0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0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0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0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0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7" name="Google Shape;1457;p103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3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59" name="Google Shape;1459;p103"/>
          <p:cNvSpPr txBox="1"/>
          <p:nvPr/>
        </p:nvSpPr>
        <p:spPr>
          <a:xfrm>
            <a:off x="2955700" y="646950"/>
            <a:ext cx="54783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Estrutura de teste unitário: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Normalmente com o mesmo nome, um método de teste contém várias partes: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Setup: Inicialização de objetos e estruturas de dados necessários. Normalmente, um objeto da classe que está sendo testada é instanciado.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Chamada: chamada para o método de destino que será checado.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Avaliação: o resultado da chamada ao método é verificado.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10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465" name="Google Shape;1465;p10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466" name="Google Shape;1466;p10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67" name="Google Shape;1467;p10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0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0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0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0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0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0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4" name="Google Shape;1474;p104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4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476" name="Google Shape;147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675" y="1245588"/>
            <a:ext cx="4766575" cy="26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04"/>
          <p:cNvSpPr txBox="1"/>
          <p:nvPr/>
        </p:nvSpPr>
        <p:spPr>
          <a:xfrm>
            <a:off x="2899200" y="758750"/>
            <a:ext cx="53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Estrutura de teste unitário: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10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483" name="Google Shape;1483;p10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484" name="Google Shape;1484;p10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485" name="Google Shape;1485;p10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0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0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0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0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0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0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2" name="Google Shape;1492;p105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5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494" name="Google Shape;149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675" y="1245588"/>
            <a:ext cx="4766575" cy="26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05"/>
          <p:cNvSpPr/>
          <p:nvPr/>
        </p:nvSpPr>
        <p:spPr>
          <a:xfrm>
            <a:off x="3314525" y="3678250"/>
            <a:ext cx="3082800" cy="2592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5"/>
          <p:cNvSpPr/>
          <p:nvPr/>
        </p:nvSpPr>
        <p:spPr>
          <a:xfrm>
            <a:off x="3371100" y="2638450"/>
            <a:ext cx="3082800" cy="2592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5"/>
          <p:cNvSpPr/>
          <p:nvPr/>
        </p:nvSpPr>
        <p:spPr>
          <a:xfrm>
            <a:off x="3371100" y="2451950"/>
            <a:ext cx="4320900" cy="1866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5"/>
          <p:cNvSpPr txBox="1"/>
          <p:nvPr/>
        </p:nvSpPr>
        <p:spPr>
          <a:xfrm>
            <a:off x="2545288" y="2402500"/>
            <a:ext cx="7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Setup</a:t>
            </a:r>
            <a:endParaRPr sz="1000"/>
          </a:p>
        </p:txBody>
      </p:sp>
      <p:sp>
        <p:nvSpPr>
          <p:cNvPr id="1499" name="Google Shape;1499;p105"/>
          <p:cNvSpPr txBox="1"/>
          <p:nvPr/>
        </p:nvSpPr>
        <p:spPr>
          <a:xfrm>
            <a:off x="2552088" y="2598700"/>
            <a:ext cx="7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Chamada</a:t>
            </a:r>
            <a:endParaRPr sz="1000"/>
          </a:p>
        </p:txBody>
      </p:sp>
      <p:sp>
        <p:nvSpPr>
          <p:cNvPr id="1500" name="Google Shape;1500;p105"/>
          <p:cNvSpPr txBox="1"/>
          <p:nvPr/>
        </p:nvSpPr>
        <p:spPr>
          <a:xfrm>
            <a:off x="2552088" y="3598750"/>
            <a:ext cx="7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Validação</a:t>
            </a:r>
            <a:endParaRPr sz="1000"/>
          </a:p>
        </p:txBody>
      </p:sp>
      <p:sp>
        <p:nvSpPr>
          <p:cNvPr id="1501" name="Google Shape;1501;p105"/>
          <p:cNvSpPr txBox="1"/>
          <p:nvPr/>
        </p:nvSpPr>
        <p:spPr>
          <a:xfrm>
            <a:off x="2899200" y="758750"/>
            <a:ext cx="53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Estrutura de teste unitário: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10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507" name="Google Shape;1507;p10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08" name="Google Shape;1508;p10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09" name="Google Shape;1509;p10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0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0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0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0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0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0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6" name="Google Shape;1516;p106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6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518" name="Google Shape;151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75" y="2880100"/>
            <a:ext cx="4303000" cy="19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350" y="940550"/>
            <a:ext cx="4108400" cy="1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06"/>
          <p:cNvSpPr txBox="1"/>
          <p:nvPr/>
        </p:nvSpPr>
        <p:spPr>
          <a:xfrm>
            <a:off x="2651600" y="423300"/>
            <a:ext cx="53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Assertions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10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526" name="Google Shape;1526;p10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27" name="Google Shape;1527;p10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28" name="Google Shape;1528;p10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0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0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0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0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0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0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5" name="Google Shape;1535;p107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7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537" name="Google Shape;153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275" y="2880100"/>
            <a:ext cx="4303000" cy="19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350" y="864350"/>
            <a:ext cx="4108400" cy="1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07"/>
          <p:cNvSpPr/>
          <p:nvPr/>
        </p:nvSpPr>
        <p:spPr>
          <a:xfrm>
            <a:off x="4604300" y="3310875"/>
            <a:ext cx="4269000" cy="2592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7"/>
          <p:cNvSpPr/>
          <p:nvPr/>
        </p:nvSpPr>
        <p:spPr>
          <a:xfrm>
            <a:off x="4635275" y="3790750"/>
            <a:ext cx="4269000" cy="2592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7"/>
          <p:cNvSpPr/>
          <p:nvPr/>
        </p:nvSpPr>
        <p:spPr>
          <a:xfrm>
            <a:off x="4627275" y="4478250"/>
            <a:ext cx="4269000" cy="259200"/>
          </a:xfrm>
          <a:prstGeom prst="rect">
            <a:avLst/>
          </a:prstGeom>
          <a:noFill/>
          <a:ln cap="flat" cmpd="sng" w="38100">
            <a:solidFill>
              <a:srgbClr val="FF60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7"/>
          <p:cNvSpPr txBox="1"/>
          <p:nvPr/>
        </p:nvSpPr>
        <p:spPr>
          <a:xfrm>
            <a:off x="2651600" y="423300"/>
            <a:ext cx="53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Assertions: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13" name="Google Shape;313;p5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4" name="Google Shape;314;p5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15" name="Google Shape;315;p5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5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5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5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5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5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5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54"/>
          <p:cNvSpPr txBox="1"/>
          <p:nvPr/>
        </p:nvSpPr>
        <p:spPr>
          <a:xfrm>
            <a:off x="3069950" y="1954575"/>
            <a:ext cx="55746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qualidade não pode ser incorporada ao produto depois de pronto;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Para que a qualidade possa ser efetivamente incorporada ao produto, ela deve ser um objetivo constante do processo de desenvolvimento.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Processo de garantia de qualidade do software – atividades de garantia da qualidade de software (GQS)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3" name="Google Shape;323;p54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4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10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548" name="Google Shape;1548;p10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49" name="Google Shape;1549;p10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50" name="Google Shape;1550;p10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0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0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0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0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0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0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7" name="Google Shape;1557;p108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08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PyTest</a:t>
            </a:r>
            <a:endParaRPr sz="19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559" name="Google Shape;155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50" y="1019525"/>
            <a:ext cx="4343299" cy="32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108"/>
          <p:cNvSpPr txBox="1"/>
          <p:nvPr/>
        </p:nvSpPr>
        <p:spPr>
          <a:xfrm>
            <a:off x="2651600" y="575700"/>
            <a:ext cx="537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Assertions: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" name="Google Shape;156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2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109"/>
          <p:cNvSpPr txBox="1"/>
          <p:nvPr/>
        </p:nvSpPr>
        <p:spPr>
          <a:xfrm>
            <a:off x="0" y="1006725"/>
            <a:ext cx="5181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1- Desenvolver o método add_user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não existe para adicionar;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2- Desenvolver o metodo remove_user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já existe para remover;	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Desenvolver o método update_user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já existe para atualizar;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3- Desenvolver o método get_user_by_name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os parametros é Str e diferente de None;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Verificar se o nome já existe para atualizar;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 – Desenvolver testes unitarios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7" name="Google Shape;1567;p109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568" name="Google Shape;1568;p109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" name="Google Shape;157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110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10"/>
          <p:cNvSpPr txBox="1"/>
          <p:nvPr/>
        </p:nvSpPr>
        <p:spPr>
          <a:xfrm>
            <a:off x="198000" y="2692575"/>
            <a:ext cx="3529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FABRICIO TORQUATO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https://www.linkedin.com/in/fabriciotorquato/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ftl@cesar.school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76" name="Google Shape;1576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75" y="1311975"/>
            <a:ext cx="1259775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" name="Google Shape;158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2" name="Google Shape;1582;p111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1583" name="Google Shape;1583;p111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1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1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1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1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1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1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111"/>
          <p:cNvSpPr txBox="1"/>
          <p:nvPr/>
        </p:nvSpPr>
        <p:spPr>
          <a:xfrm>
            <a:off x="233700" y="695650"/>
            <a:ext cx="4338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TESTES ÁGEIS</a:t>
            </a:r>
            <a:endParaRPr sz="32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Unit Testing</a:t>
            </a:r>
            <a:endParaRPr sz="28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591" name="Google Shape;1591;p111"/>
          <p:cNvSpPr txBox="1"/>
          <p:nvPr/>
        </p:nvSpPr>
        <p:spPr>
          <a:xfrm>
            <a:off x="273150" y="1982775"/>
            <a:ext cx="2268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Parte 3 - Iremos começar as 19:10H</a:t>
            </a:r>
            <a:endParaRPr sz="19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" name="Google Shape;1596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4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112"/>
          <p:cNvSpPr txBox="1"/>
          <p:nvPr/>
        </p:nvSpPr>
        <p:spPr>
          <a:xfrm>
            <a:off x="0" y="1301850"/>
            <a:ext cx="391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Escrever testes unitários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– Achar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Fora de 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Melhorar código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2 - Corrigir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98" name="Google Shape;1598;p112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599" name="Google Shape;1599;p112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13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11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06" name="Google Shape;1606;p11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07" name="Google Shape;1607;p11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08" name="Google Shape;1608;p11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9" name="Google Shape;1609;p11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0" name="Google Shape;1610;p11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1" name="Google Shape;1611;p11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2" name="Google Shape;1612;p11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3" name="Google Shape;1613;p11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4" name="Google Shape;1614;p11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15" name="Google Shape;1615;p113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16" name="Google Shape;1616;p113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1617" name="Google Shape;1617;p113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3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3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3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3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3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14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628" name="Google Shape;162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14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630" name="Google Shape;1630;p114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TESTE UNITÁRIO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631" name="Google Shape;1631;p11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32" name="Google Shape;1632;p11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33" name="Google Shape;1633;p11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34" name="Google Shape;1634;p11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1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1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1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1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1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1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1" name="Google Shape;1641;p11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42" name="Google Shape;1642;p11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43" name="Google Shape;1643;p11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44" name="Google Shape;1644;p11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1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1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1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1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1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1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651" name="Google Shape;1651;p114"/>
          <p:cNvGraphicFramePr/>
          <p:nvPr/>
        </p:nvGraphicFramePr>
        <p:xfrm>
          <a:off x="3026156" y="1525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{76651590-370B-482C-9797-B473AAADE5BC}</a:tableStyleId>
              </a:tblPr>
              <a:tblGrid>
                <a:gridCol w="1335825"/>
                <a:gridCol w="3587150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Critério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/>
                        <a:t>Descrição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Leitura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é limpo e fácil de ler.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Testável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suporta vários níveis de teste.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Entendível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é fácil de entender.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Manutenção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pode ser mudado facilmente.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Reuso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Partes do código podem ser aproveitadas.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Flexível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se comunica com outros códigos.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Portável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 código pode ser executado em outros ambientes.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15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657" name="Google Shape;165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15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659" name="Google Shape;1659;p115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MÉTRICAS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660" name="Google Shape;1660;p11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61" name="Google Shape;1661;p11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62" name="Google Shape;1662;p11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63" name="Google Shape;1663;p11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1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1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1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1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1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1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0" name="Google Shape;1670;p11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71" name="Google Shape;1671;p11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72" name="Google Shape;1672;p11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73" name="Google Shape;1673;p11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1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1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1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1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1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1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0" name="Google Shape;1680;p115"/>
          <p:cNvSpPr txBox="1"/>
          <p:nvPr/>
        </p:nvSpPr>
        <p:spPr>
          <a:xfrm>
            <a:off x="3019000" y="1391000"/>
            <a:ext cx="60063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 uma forma simples e objetiva, métricas são números e medidas utilizadas para diagnosticar ou avaliar algo. Sua aplicação é tão versátil que abre inúmeras possibilidades de utilização, como: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Examinar determinados atributos do sistema/processo/componente;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Avaliar alcance de metas;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Embasar tomadas de decisões;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Acompanhar o andamento do trabalho;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Identificar oportunidades de melhoria;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Confirmar ou descartar hipóteses;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Aferir a qualidade das entregas;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Ponderar a produtividade.</a:t>
            </a:r>
            <a:endParaRPr sz="1100">
              <a:solidFill>
                <a:srgbClr val="262626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2626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16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686" name="Google Shape;168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16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688" name="Google Shape;1688;p116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COBERTURA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689" name="Google Shape;1689;p11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690" name="Google Shape;1690;p11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691" name="Google Shape;1691;p11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692" name="Google Shape;1692;p11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1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1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1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1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1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1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9" name="Google Shape;1699;p11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00" name="Google Shape;1700;p11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01" name="Google Shape;1701;p11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02" name="Google Shape;1702;p11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11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11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11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11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11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11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9" name="Google Shape;1709;p116"/>
          <p:cNvSpPr txBox="1"/>
          <p:nvPr/>
        </p:nvSpPr>
        <p:spPr>
          <a:xfrm>
            <a:off x="2795375" y="1517500"/>
            <a:ext cx="61179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Cobertura de código x cobertura de testes 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cobertura de código não é a mesma coisa que cobertura de testes.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cobertura de código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sendo uma métrica quantitativa, visa medir quanto (%) do software é coberto/exercitado ao executar um determinado conjunto de casos de testes.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cobertura de testes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sendo uma métrica qualitativa, visa medir a eficácia dos testes perante os requisitos testados, determinando se os casos de testes existentes cobrem os requisitos que estão sendo testados.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7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715" name="Google Shape;1715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117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717" name="Google Shape;1717;p117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COBERTURA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718" name="Google Shape;1718;p11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19" name="Google Shape;1719;p11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20" name="Google Shape;1720;p11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21" name="Google Shape;1721;p11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11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11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11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11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11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11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8" name="Google Shape;1728;p11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29" name="Google Shape;1729;p11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30" name="Google Shape;1730;p11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31" name="Google Shape;1731;p11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11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11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11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11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11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11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8" name="Google Shape;1738;p117"/>
          <p:cNvSpPr txBox="1"/>
          <p:nvPr/>
        </p:nvSpPr>
        <p:spPr>
          <a:xfrm>
            <a:off x="2795375" y="1517500"/>
            <a:ext cx="627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 cobertura de código possui alguns tipos básicos, tais como: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Function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— verifica quantas funções do código são chamadas;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Statement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— verifica quantas instruções do código são executadas;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Branch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— verifica se cada ramificação de cada estrutura de controle (incluindo if/else, switch case, for, while) é executada;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Condition</a:t>
            </a: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— verifica se cada sub-expressão booleana são avaliadas ambas como verdadeiras e falsas;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5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30" name="Google Shape;330;p5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31" name="Google Shape;331;p5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32" name="Google Shape;332;p5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5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5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5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9" name="Google Shape;339;p55"/>
          <p:cNvSpPr txBox="1"/>
          <p:nvPr/>
        </p:nvSpPr>
        <p:spPr>
          <a:xfrm>
            <a:off x="3669100" y="1725975"/>
            <a:ext cx="48288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de Software</a:t>
            </a: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"Software testing is a process of executing a program or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application with the intent of finding the software bugs."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ISTQB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55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5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18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744" name="Google Shape;174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118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746" name="Google Shape;1746;p118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COBERTURA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747" name="Google Shape;1747;p11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48" name="Google Shape;1748;p11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49" name="Google Shape;1749;p11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50" name="Google Shape;1750;p11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1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1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1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1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1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1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7" name="Google Shape;1757;p11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58" name="Google Shape;1758;p11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59" name="Google Shape;1759;p11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60" name="Google Shape;1760;p11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1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1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1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1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1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1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67" name="Google Shape;1767;p118"/>
          <p:cNvPicPr preferRelativeResize="0"/>
          <p:nvPr/>
        </p:nvPicPr>
        <p:blipFill rotWithShape="1">
          <a:blip r:embed="rId4">
            <a:alphaModFix/>
          </a:blip>
          <a:srcRect b="0" l="0" r="27766" t="0"/>
          <a:stretch/>
        </p:blipFill>
        <p:spPr>
          <a:xfrm>
            <a:off x="2420000" y="1061475"/>
            <a:ext cx="6605077" cy="22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118"/>
          <p:cNvSpPr txBox="1"/>
          <p:nvPr/>
        </p:nvSpPr>
        <p:spPr>
          <a:xfrm>
            <a:off x="2971100" y="3338475"/>
            <a:ext cx="5439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pip install pytest-cov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pytest . –cov . --cov-report html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19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pic>
        <p:nvPicPr>
          <p:cNvPr id="1774" name="Google Shape;1774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2" y="827217"/>
            <a:ext cx="2482655" cy="379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19"/>
          <p:cNvSpPr/>
          <p:nvPr/>
        </p:nvSpPr>
        <p:spPr>
          <a:xfrm>
            <a:off x="5919875" y="622000"/>
            <a:ext cx="3224100" cy="310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776" name="Google Shape;1776;p119"/>
          <p:cNvSpPr txBox="1"/>
          <p:nvPr>
            <p:ph idx="4294967295" type="ctrTitle"/>
          </p:nvPr>
        </p:nvSpPr>
        <p:spPr>
          <a:xfrm>
            <a:off x="5919875" y="547750"/>
            <a:ext cx="26241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COBERTURA</a:t>
            </a:r>
            <a:endParaRPr sz="16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1777" name="Google Shape;1777;p11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78" name="Google Shape;1778;p11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79" name="Google Shape;1779;p11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80" name="Google Shape;1780;p11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11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11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11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1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1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1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7" name="Google Shape;1787;p11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788" name="Google Shape;1788;p11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789" name="Google Shape;1789;p11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790" name="Google Shape;1790;p11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11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11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11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1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1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11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7" name="Google Shape;1797;p119"/>
          <p:cNvSpPr txBox="1"/>
          <p:nvPr/>
        </p:nvSpPr>
        <p:spPr>
          <a:xfrm>
            <a:off x="2803350" y="1671300"/>
            <a:ext cx="6117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Cobertura de código é a bala de prata?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Apesar de existirem valores considerados como padrão esperado pelo mercado, não há garantia que o código será livre de defeito por termos uma cobertura de código alta.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4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120"/>
          <p:cNvSpPr txBox="1"/>
          <p:nvPr/>
        </p:nvSpPr>
        <p:spPr>
          <a:xfrm>
            <a:off x="0" y="1301850"/>
            <a:ext cx="391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Escrever testes unitários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– Achar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Fora de 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Melhorar código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2 - Corrigir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4" name="Google Shape;1804;p120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805" name="Google Shape;1805;p120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0" name="Google Shape;181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1" name="Google Shape;1811;p121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21"/>
          <p:cNvSpPr txBox="1"/>
          <p:nvPr/>
        </p:nvSpPr>
        <p:spPr>
          <a:xfrm>
            <a:off x="198000" y="2692575"/>
            <a:ext cx="3529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FABRICIO TORQUATO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https://www.linkedin.com/in/fabriciotorquato/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ftl@cesar.school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13" name="Google Shape;181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75" y="1311975"/>
            <a:ext cx="1259775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8" name="Google Shape;181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9" name="Google Shape;1819;p122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1820" name="Google Shape;1820;p122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2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2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2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2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2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2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7" name="Google Shape;1827;p122"/>
          <p:cNvSpPr txBox="1"/>
          <p:nvPr/>
        </p:nvSpPr>
        <p:spPr>
          <a:xfrm>
            <a:off x="233700" y="695650"/>
            <a:ext cx="4338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TESTES ÁGEIS</a:t>
            </a:r>
            <a:endParaRPr sz="3200">
              <a:solidFill>
                <a:schemeClr val="lt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Unit Testing</a:t>
            </a:r>
            <a:endParaRPr sz="28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828" name="Google Shape;1828;p122"/>
          <p:cNvSpPr txBox="1"/>
          <p:nvPr/>
        </p:nvSpPr>
        <p:spPr>
          <a:xfrm>
            <a:off x="273150" y="1982775"/>
            <a:ext cx="2268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Parte 4 - Iremos começar as 08:35H</a:t>
            </a:r>
            <a:endParaRPr sz="19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12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834" name="Google Shape;1834;p12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35" name="Google Shape;1835;p12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36" name="Google Shape;1836;p12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12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12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12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12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12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12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3" name="Google Shape;1843;p123"/>
          <p:cNvSpPr txBox="1"/>
          <p:nvPr/>
        </p:nvSpPr>
        <p:spPr>
          <a:xfrm>
            <a:off x="3408375" y="1437375"/>
            <a:ext cx="50736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Código ruim: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Difícil de editar/manter;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Tempo gasto corrigindo o código;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Risco de violação de dados;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 escalável, extensível, adaptável;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Baixa reutilização;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sp>
        <p:nvSpPr>
          <p:cNvPr id="1844" name="Google Shape;1844;p123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23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QUALIDADE DE CÓDIGO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0" name="Google Shape;1850;p12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851" name="Google Shape;1851;p12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52" name="Google Shape;1852;p12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53" name="Google Shape;1853;p12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12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12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12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12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2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12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0" name="Google Shape;1860;p124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24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CLEAN CODE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862" name="Google Shape;186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196" y="1798788"/>
            <a:ext cx="5620925" cy="15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12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868" name="Google Shape;1868;p12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69" name="Google Shape;1869;p12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70" name="Google Shape;1870;p12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2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2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2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2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2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2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7" name="Google Shape;1877;p125"/>
          <p:cNvSpPr txBox="1"/>
          <p:nvPr/>
        </p:nvSpPr>
        <p:spPr>
          <a:xfrm>
            <a:off x="3408375" y="734775"/>
            <a:ext cx="50736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Nomes:</a:t>
            </a:r>
            <a:endParaRPr b="1"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Use nomes claros e não ambíguos.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Substitua números mágicos por constantes.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Funções:</a:t>
            </a:r>
            <a:endParaRPr b="1"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Métodos são pequenos.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Cada método somente tem um objetivo.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Métodos não causam efeitos colaterais.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Comentários:</a:t>
            </a:r>
            <a:endParaRPr b="1"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Sempre explique o seu código.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 seja </a:t>
            </a: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redundante.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 deixe ruídos.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Testes:</a:t>
            </a:r>
            <a:endParaRPr b="1"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Uma Assertion por teste.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Testes são independentes. 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78" name="Google Shape;1878;p125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25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CLEAN CODE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" name="Google Shape;1884;p12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885" name="Google Shape;1885;p12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86" name="Google Shape;1886;p12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87" name="Google Shape;1887;p12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2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2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2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2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2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2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4" name="Google Shape;1894;p126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26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CLEAN CODE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896" name="Google Shape;189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75" y="776250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588" y="2284900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8075" y="3812600"/>
            <a:ext cx="2734306" cy="1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3" name="Google Shape;1903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4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Google Shape;1904;p127"/>
          <p:cNvSpPr txBox="1"/>
          <p:nvPr/>
        </p:nvSpPr>
        <p:spPr>
          <a:xfrm>
            <a:off x="0" y="1301850"/>
            <a:ext cx="3913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Escrever testes unitários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– Achar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 – Melhorar código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4- Corrigir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05" name="Google Shape;1905;p127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906" name="Google Shape;1906;p127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5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47" name="Google Shape;347;p5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8" name="Google Shape;348;p5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9" name="Google Shape;349;p5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5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5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6" name="Google Shape;356;p56"/>
          <p:cNvSpPr txBox="1"/>
          <p:nvPr/>
        </p:nvSpPr>
        <p:spPr>
          <a:xfrm>
            <a:off x="3053975" y="1593850"/>
            <a:ext cx="55746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Alguns Objetivos: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Encontrar defeitos;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Ganhar confiança sobre o nível de qualidade;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Prover informações para dar suporte ao processo de tomada de decisão;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Previnir defeitos;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7" name="Google Shape;357;p56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2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12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913" name="Google Shape;1913;p12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14" name="Google Shape;1914;p12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15" name="Google Shape;1915;p12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16" name="Google Shape;1916;p12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17" name="Google Shape;1917;p12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18" name="Google Shape;1918;p12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19" name="Google Shape;1919;p12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0" name="Google Shape;1920;p12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1" name="Google Shape;1921;p12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22" name="Google Shape;1922;p128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23" name="Google Shape;1923;p128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1924" name="Google Shape;1924;p128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28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28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28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28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28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12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935" name="Google Shape;1935;p12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36" name="Google Shape;1936;p12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37" name="Google Shape;1937;p12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2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2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2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2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2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2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4" name="Google Shape;1944;p129"/>
          <p:cNvSpPr txBox="1"/>
          <p:nvPr/>
        </p:nvSpPr>
        <p:spPr>
          <a:xfrm>
            <a:off x="2793400" y="702600"/>
            <a:ext cx="33048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 Driven Development: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Uma técnica de programação que coloca testes antes, durante e depois da codificação.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Fundamentalmente, os testes que você cria conduzem a implementação e não o contrário. 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Ideia geral: 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Crie testes baseados em requisitos antes da implementação. 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 à medida que você implementa.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Não progrida até que todos os testes passem. 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Barlow"/>
              <a:buChar char="●"/>
            </a:pPr>
            <a:r>
              <a:rPr lang="en" sz="13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Repeta. </a:t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45" name="Google Shape;1945;p12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2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TDD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947" name="Google Shape;194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300" y="634550"/>
            <a:ext cx="2878850" cy="2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Google Shape;1952;p13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953" name="Google Shape;1953;p13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54" name="Google Shape;1954;p13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55" name="Google Shape;1955;p13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3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3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3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3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3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3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2" name="Google Shape;1962;p130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30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TDD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964" name="Google Shape;1964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925" y="1004850"/>
            <a:ext cx="6208675" cy="34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9" name="Google Shape;1969;p13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970" name="Google Shape;1970;p13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71" name="Google Shape;1971;p13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72" name="Google Shape;1972;p13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3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3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3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3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3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3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9" name="Google Shape;1979;p131"/>
          <p:cNvSpPr txBox="1"/>
          <p:nvPr/>
        </p:nvSpPr>
        <p:spPr>
          <a:xfrm>
            <a:off x="2619750" y="1014325"/>
            <a:ext cx="33543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Desvantagens: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Sem fórmula mágica 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Processo lento;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Todos os membros de uma equipe têm que fazer isso;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Os testes precisam ser mantidos quando os requisitos mudam; 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80" name="Google Shape;1980;p131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31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TDD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982" name="Google Shape;1982;p131"/>
          <p:cNvSpPr txBox="1"/>
          <p:nvPr/>
        </p:nvSpPr>
        <p:spPr>
          <a:xfrm>
            <a:off x="6066375" y="930150"/>
            <a:ext cx="30387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Vantagens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Você apenas escreve o código que é necessário;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Design mais modular;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Mais fácil de manter;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Mais fácil de refatorar;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Alta cobertura de teste;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Testes documentam o código;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Menos depuração;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7" name="Google Shape;1987;p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421" y="0"/>
            <a:ext cx="5566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8" name="Google Shape;1988;p132"/>
          <p:cNvSpPr txBox="1"/>
          <p:nvPr/>
        </p:nvSpPr>
        <p:spPr>
          <a:xfrm>
            <a:off x="0" y="1301850"/>
            <a:ext cx="48321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Escopo: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– Escrever testes unitários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 – Achar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 – Melhorar código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4- Corrigir bugs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 – Usar TDD para adicionar o método: 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change_number(self, name, number)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– Usar TDD para adicionar o método: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get_name_by_number(self, number)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89" name="Google Shape;1989;p132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1990" name="Google Shape;1990;p132"/>
          <p:cNvSpPr txBox="1"/>
          <p:nvPr/>
        </p:nvSpPr>
        <p:spPr>
          <a:xfrm>
            <a:off x="11225" y="681450"/>
            <a:ext cx="2434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HANDS-ON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33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6" name="Google Shape;1996;p13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1997" name="Google Shape;1997;p13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98" name="Google Shape;1998;p13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99" name="Google Shape;1999;p13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0" name="Google Shape;2000;p13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1" name="Google Shape;2001;p13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2" name="Google Shape;2002;p13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3" name="Google Shape;2003;p13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4" name="Google Shape;2004;p13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5" name="Google Shape;2005;p13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06" name="Google Shape;2006;p133"/>
          <p:cNvSpPr txBox="1"/>
          <p:nvPr/>
        </p:nvSpPr>
        <p:spPr>
          <a:xfrm>
            <a:off x="2575500" y="2808775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ALMOÇO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07" name="Google Shape;2007;p133"/>
          <p:cNvGrpSpPr/>
          <p:nvPr/>
        </p:nvGrpSpPr>
        <p:grpSpPr>
          <a:xfrm>
            <a:off x="4210976" y="2017759"/>
            <a:ext cx="722042" cy="498625"/>
            <a:chOff x="4510555" y="651678"/>
            <a:chExt cx="346635" cy="239367"/>
          </a:xfrm>
        </p:grpSpPr>
        <p:sp>
          <p:nvSpPr>
            <p:cNvPr id="2008" name="Google Shape;2008;p133"/>
            <p:cNvSpPr/>
            <p:nvPr/>
          </p:nvSpPr>
          <p:spPr>
            <a:xfrm>
              <a:off x="4554137" y="688527"/>
              <a:ext cx="69078" cy="83845"/>
            </a:xfrm>
            <a:custGeom>
              <a:rect b="b" l="l" r="r" t="t"/>
              <a:pathLst>
                <a:path extrusionOk="0" h="1868" w="1539">
                  <a:moveTo>
                    <a:pt x="762" y="0"/>
                  </a:moveTo>
                  <a:cubicBezTo>
                    <a:pt x="299" y="0"/>
                    <a:pt x="0" y="299"/>
                    <a:pt x="0" y="777"/>
                  </a:cubicBezTo>
                  <a:cubicBezTo>
                    <a:pt x="0" y="1330"/>
                    <a:pt x="374" y="1867"/>
                    <a:pt x="762" y="1867"/>
                  </a:cubicBezTo>
                  <a:cubicBezTo>
                    <a:pt x="1150" y="1867"/>
                    <a:pt x="1539" y="1330"/>
                    <a:pt x="1539" y="777"/>
                  </a:cubicBezTo>
                  <a:cubicBezTo>
                    <a:pt x="1539" y="299"/>
                    <a:pt x="1240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33"/>
            <p:cNvSpPr/>
            <p:nvPr/>
          </p:nvSpPr>
          <p:spPr>
            <a:xfrm>
              <a:off x="4745159" y="688527"/>
              <a:ext cx="69123" cy="83845"/>
            </a:xfrm>
            <a:custGeom>
              <a:rect b="b" l="l" r="r" t="t"/>
              <a:pathLst>
                <a:path extrusionOk="0" h="1868" w="1540">
                  <a:moveTo>
                    <a:pt x="763" y="0"/>
                  </a:moveTo>
                  <a:cubicBezTo>
                    <a:pt x="300" y="0"/>
                    <a:pt x="1" y="299"/>
                    <a:pt x="1" y="777"/>
                  </a:cubicBezTo>
                  <a:cubicBezTo>
                    <a:pt x="1" y="1330"/>
                    <a:pt x="374" y="1867"/>
                    <a:pt x="763" y="1867"/>
                  </a:cubicBezTo>
                  <a:cubicBezTo>
                    <a:pt x="1166" y="1867"/>
                    <a:pt x="1539" y="1330"/>
                    <a:pt x="1539" y="777"/>
                  </a:cubicBezTo>
                  <a:cubicBezTo>
                    <a:pt x="1539" y="299"/>
                    <a:pt x="1241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33"/>
            <p:cNvSpPr/>
            <p:nvPr/>
          </p:nvSpPr>
          <p:spPr>
            <a:xfrm>
              <a:off x="4796102" y="781705"/>
              <a:ext cx="61088" cy="75811"/>
            </a:xfrm>
            <a:custGeom>
              <a:rect b="b" l="l" r="r" t="t"/>
              <a:pathLst>
                <a:path extrusionOk="0" h="1689" w="1361">
                  <a:moveTo>
                    <a:pt x="374" y="1"/>
                  </a:moveTo>
                  <a:cubicBezTo>
                    <a:pt x="330" y="210"/>
                    <a:pt x="195" y="389"/>
                    <a:pt x="1" y="493"/>
                  </a:cubicBezTo>
                  <a:cubicBezTo>
                    <a:pt x="91" y="628"/>
                    <a:pt x="135" y="777"/>
                    <a:pt x="165" y="942"/>
                  </a:cubicBezTo>
                  <a:cubicBezTo>
                    <a:pt x="180" y="1106"/>
                    <a:pt x="225" y="1360"/>
                    <a:pt x="255" y="1688"/>
                  </a:cubicBezTo>
                  <a:lnTo>
                    <a:pt x="1121" y="1688"/>
                  </a:lnTo>
                  <a:cubicBezTo>
                    <a:pt x="1181" y="1688"/>
                    <a:pt x="1256" y="1658"/>
                    <a:pt x="1300" y="1614"/>
                  </a:cubicBezTo>
                  <a:cubicBezTo>
                    <a:pt x="1345" y="1554"/>
                    <a:pt x="1360" y="1494"/>
                    <a:pt x="1360" y="1419"/>
                  </a:cubicBezTo>
                  <a:cubicBezTo>
                    <a:pt x="1315" y="1091"/>
                    <a:pt x="1285" y="837"/>
                    <a:pt x="1256" y="688"/>
                  </a:cubicBezTo>
                  <a:cubicBezTo>
                    <a:pt x="1211" y="404"/>
                    <a:pt x="972" y="150"/>
                    <a:pt x="673" y="75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33"/>
            <p:cNvSpPr/>
            <p:nvPr/>
          </p:nvSpPr>
          <p:spPr>
            <a:xfrm>
              <a:off x="4510555" y="781705"/>
              <a:ext cx="61044" cy="75811"/>
            </a:xfrm>
            <a:custGeom>
              <a:rect b="b" l="l" r="r" t="t"/>
              <a:pathLst>
                <a:path extrusionOk="0" h="1689" w="1360">
                  <a:moveTo>
                    <a:pt x="986" y="1"/>
                  </a:moveTo>
                  <a:lnTo>
                    <a:pt x="702" y="75"/>
                  </a:lnTo>
                  <a:cubicBezTo>
                    <a:pt x="389" y="150"/>
                    <a:pt x="150" y="404"/>
                    <a:pt x="105" y="688"/>
                  </a:cubicBezTo>
                  <a:cubicBezTo>
                    <a:pt x="90" y="837"/>
                    <a:pt x="60" y="1091"/>
                    <a:pt x="15" y="1419"/>
                  </a:cubicBezTo>
                  <a:cubicBezTo>
                    <a:pt x="0" y="1494"/>
                    <a:pt x="30" y="1554"/>
                    <a:pt x="75" y="1614"/>
                  </a:cubicBezTo>
                  <a:cubicBezTo>
                    <a:pt x="120" y="1658"/>
                    <a:pt x="180" y="1688"/>
                    <a:pt x="254" y="1688"/>
                  </a:cubicBezTo>
                  <a:lnTo>
                    <a:pt x="1106" y="1688"/>
                  </a:lnTo>
                  <a:cubicBezTo>
                    <a:pt x="1150" y="1360"/>
                    <a:pt x="1180" y="1106"/>
                    <a:pt x="1210" y="942"/>
                  </a:cubicBezTo>
                  <a:cubicBezTo>
                    <a:pt x="1240" y="777"/>
                    <a:pt x="1285" y="628"/>
                    <a:pt x="1359" y="493"/>
                  </a:cubicBezTo>
                  <a:cubicBezTo>
                    <a:pt x="1180" y="389"/>
                    <a:pt x="1046" y="210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33"/>
            <p:cNvSpPr/>
            <p:nvPr/>
          </p:nvSpPr>
          <p:spPr>
            <a:xfrm>
              <a:off x="4574917" y="780359"/>
              <a:ext cx="218590" cy="110686"/>
            </a:xfrm>
            <a:custGeom>
              <a:rect b="b" l="l" r="r" t="t"/>
              <a:pathLst>
                <a:path extrusionOk="0" h="2466" w="4870">
                  <a:moveTo>
                    <a:pt x="1464" y="1"/>
                  </a:moveTo>
                  <a:lnTo>
                    <a:pt x="1001" y="120"/>
                  </a:lnTo>
                  <a:cubicBezTo>
                    <a:pt x="553" y="240"/>
                    <a:pt x="194" y="598"/>
                    <a:pt x="135" y="1016"/>
                  </a:cubicBezTo>
                  <a:cubicBezTo>
                    <a:pt x="105" y="1225"/>
                    <a:pt x="60" y="1569"/>
                    <a:pt x="0" y="2017"/>
                  </a:cubicBezTo>
                  <a:cubicBezTo>
                    <a:pt x="0" y="2137"/>
                    <a:pt x="30" y="2241"/>
                    <a:pt x="105" y="2331"/>
                  </a:cubicBezTo>
                  <a:cubicBezTo>
                    <a:pt x="179" y="2420"/>
                    <a:pt x="284" y="2465"/>
                    <a:pt x="403" y="2465"/>
                  </a:cubicBezTo>
                  <a:lnTo>
                    <a:pt x="4466" y="2465"/>
                  </a:lnTo>
                  <a:cubicBezTo>
                    <a:pt x="4571" y="2465"/>
                    <a:pt x="4690" y="2420"/>
                    <a:pt x="4765" y="2331"/>
                  </a:cubicBezTo>
                  <a:cubicBezTo>
                    <a:pt x="4839" y="2241"/>
                    <a:pt x="4869" y="2137"/>
                    <a:pt x="4854" y="2017"/>
                  </a:cubicBezTo>
                  <a:cubicBezTo>
                    <a:pt x="4809" y="1569"/>
                    <a:pt x="4765" y="1225"/>
                    <a:pt x="4735" y="1016"/>
                  </a:cubicBezTo>
                  <a:cubicBezTo>
                    <a:pt x="4660" y="598"/>
                    <a:pt x="4317" y="240"/>
                    <a:pt x="3869" y="120"/>
                  </a:cubicBezTo>
                  <a:lnTo>
                    <a:pt x="3406" y="1"/>
                  </a:lnTo>
                  <a:cubicBezTo>
                    <a:pt x="3316" y="464"/>
                    <a:pt x="2913" y="822"/>
                    <a:pt x="2435" y="822"/>
                  </a:cubicBezTo>
                  <a:cubicBezTo>
                    <a:pt x="1942" y="822"/>
                    <a:pt x="1539" y="464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33"/>
            <p:cNvSpPr/>
            <p:nvPr/>
          </p:nvSpPr>
          <p:spPr>
            <a:xfrm>
              <a:off x="4633221" y="651678"/>
              <a:ext cx="101261" cy="120696"/>
            </a:xfrm>
            <a:custGeom>
              <a:rect b="b" l="l" r="r" t="t"/>
              <a:pathLst>
                <a:path extrusionOk="0" h="2689" w="2256">
                  <a:moveTo>
                    <a:pt x="1136" y="0"/>
                  </a:moveTo>
                  <a:cubicBezTo>
                    <a:pt x="449" y="0"/>
                    <a:pt x="1" y="448"/>
                    <a:pt x="1" y="1135"/>
                  </a:cubicBezTo>
                  <a:cubicBezTo>
                    <a:pt x="1" y="1852"/>
                    <a:pt x="493" y="2688"/>
                    <a:pt x="1136" y="2688"/>
                  </a:cubicBezTo>
                  <a:cubicBezTo>
                    <a:pt x="1763" y="2688"/>
                    <a:pt x="2256" y="1852"/>
                    <a:pt x="2256" y="1135"/>
                  </a:cubicBezTo>
                  <a:cubicBezTo>
                    <a:pt x="2256" y="448"/>
                    <a:pt x="1823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34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9" name="Google Shape;2019;p13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020" name="Google Shape;2020;p13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021" name="Google Shape;2021;p13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022" name="Google Shape;2022;p13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3" name="Google Shape;2023;p13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4" name="Google Shape;2024;p13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5" name="Google Shape;2025;p13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6" name="Google Shape;2026;p13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7" name="Google Shape;2027;p13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8" name="Google Shape;2028;p13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9" name="Google Shape;2029;p134"/>
          <p:cNvSpPr txBox="1"/>
          <p:nvPr/>
        </p:nvSpPr>
        <p:spPr>
          <a:xfrm>
            <a:off x="2382150" y="2925700"/>
            <a:ext cx="399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Projeto</a:t>
            </a:r>
            <a:endParaRPr b="1" sz="3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30" name="Google Shape;2030;p134"/>
          <p:cNvGrpSpPr/>
          <p:nvPr/>
        </p:nvGrpSpPr>
        <p:grpSpPr>
          <a:xfrm>
            <a:off x="4203484" y="1389554"/>
            <a:ext cx="1218611" cy="1212706"/>
            <a:chOff x="-63679950" y="3360375"/>
            <a:chExt cx="318225" cy="316650"/>
          </a:xfrm>
        </p:grpSpPr>
        <p:sp>
          <p:nvSpPr>
            <p:cNvPr id="2031" name="Google Shape;2031;p134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34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34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34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9" name="Google Shape;203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Google Shape;2040;p135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35"/>
          <p:cNvSpPr txBox="1"/>
          <p:nvPr/>
        </p:nvSpPr>
        <p:spPr>
          <a:xfrm>
            <a:off x="198000" y="2692575"/>
            <a:ext cx="35298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FABRICIO TORQUATO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https://www.linkedin.com/in/fabriciotorquato/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en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ftl@cesar.school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42" name="Google Shape;2042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75" y="1311975"/>
            <a:ext cx="1259775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5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64" name="Google Shape;364;p5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en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5" name="Google Shape;365;p5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66" name="Google Shape;366;p5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5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5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5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5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5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3" name="Google Shape;373;p57"/>
          <p:cNvSpPr txBox="1"/>
          <p:nvPr/>
        </p:nvSpPr>
        <p:spPr>
          <a:xfrm>
            <a:off x="3076950" y="1593850"/>
            <a:ext cx="55746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Quem testa:</a:t>
            </a:r>
            <a:endParaRPr b="1"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Testador;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Desenvolvedor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Analista de requisito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Suporte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Designers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Usuário</a:t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4" name="Google Shape;374;p57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7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INTRODUÇÃO</a:t>
            </a:r>
            <a:endParaRPr sz="15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 CONSULTING">
  <a:themeElements>
    <a:clrScheme name="Simple Light">
      <a:dk1>
        <a:srgbClr val="181818"/>
      </a:dk1>
      <a:lt1>
        <a:srgbClr val="595959"/>
      </a:lt1>
      <a:dk2>
        <a:srgbClr val="F2F2F2"/>
      </a:dk2>
      <a:lt2>
        <a:srgbClr val="FFFFFF"/>
      </a:lt2>
      <a:accent1>
        <a:srgbClr val="FF9D52"/>
      </a:accent1>
      <a:accent2>
        <a:srgbClr val="F39C10"/>
      </a:accent2>
      <a:accent3>
        <a:srgbClr val="F46403"/>
      </a:accent3>
      <a:accent4>
        <a:srgbClr val="C03A00"/>
      </a:accent4>
      <a:accent5>
        <a:srgbClr val="A0220D"/>
      </a:accent5>
      <a:accent6>
        <a:srgbClr val="C7C7C7"/>
      </a:accent6>
      <a:hlink>
        <a:srgbClr val="A2A2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