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Architects Daughter" panose="020B0604020202020204" charset="0"/>
      <p:regular r:id="rId17"/>
    </p:embeddedFont>
    <p:embeddedFont>
      <p:font typeface="Gill San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9CF970-A97F-4891-B6B2-63C67DB2CBB2}">
  <a:tblStyle styleId="{679CF970-A97F-4891-B6B2-63C67DB2CBB2}" styleName="Table_0">
    <a:wholeTbl>
      <a:tcTxStyle b="off" i="off">
        <a:font>
          <a:latin typeface="Arial "/>
          <a:ea typeface="Arial "/>
          <a:cs typeface="Arial 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F6F0"/>
          </a:solidFill>
        </a:fill>
      </a:tcStyle>
    </a:wholeTbl>
    <a:band1H>
      <a:tcTxStyle/>
      <a:tcStyle>
        <a:tcBdr/>
        <a:fill>
          <a:solidFill>
            <a:srgbClr val="F9ED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ED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 "/>
          <a:ea typeface="Arial "/>
          <a:cs typeface="Arial 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 "/>
          <a:ea typeface="Arial "/>
          <a:cs typeface="Arial 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 "/>
          <a:ea typeface="Arial "/>
          <a:cs typeface="Arial 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 "/>
          <a:ea typeface="Arial "/>
          <a:cs typeface="Arial 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C3E458-9E37-4B07-8F46-ABBB062CADB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c872405a1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dc872405a1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dc872405a1_2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c872405a1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dc872405a1_2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dc872405a1_2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c872405a1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1dc872405a1_2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dc872405a1_2_2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c872405a1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dc872405a1_2_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dc872405a1_2_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c872405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dc872405a1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dc872405a1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c872405a1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dc872405a1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dc872405a1_2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c872405a1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dc872405a1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dc872405a1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c872405a1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dc872405a1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dc872405a1_2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c872405a1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dc872405a1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dc872405a1_2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c872405a1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dc872405a1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dc872405a1_2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c872405a1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dc872405a1_2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dc872405a1_2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c872405a1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dc872405a1_2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dc872405a1_2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c872405a1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dc872405a1_2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dc872405a1_2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143000" y="1529635"/>
            <a:ext cx="6858000" cy="159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ill Sans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143000" y="3165872"/>
            <a:ext cx="6858000" cy="661501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sz="1900" b="1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_2">
  <p:cSld name="Imagem com Legenda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3970973" y="0"/>
            <a:ext cx="5173027" cy="5143500"/>
          </a:xfrm>
          <a:custGeom>
            <a:avLst/>
            <a:gdLst/>
            <a:ahLst/>
            <a:cxnLst/>
            <a:rect l="l" t="t" r="r" b="b"/>
            <a:pathLst>
              <a:path w="6897370" h="6858000" extrusionOk="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8671678" y="4670574"/>
            <a:ext cx="199800" cy="19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9841" y="313022"/>
            <a:ext cx="2949178" cy="97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470688" y="894523"/>
            <a:ext cx="3043471" cy="107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DFE5"/>
              </a:buClr>
              <a:buSzPts val="1200"/>
              <a:buNone/>
              <a:defRPr sz="1200">
                <a:solidFill>
                  <a:srgbClr val="C0DFE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1822808"/>
            <a:ext cx="2719388" cy="2578894"/>
          </a:xfrm>
          <a:custGeom>
            <a:avLst/>
            <a:gdLst/>
            <a:ahLst/>
            <a:cxnLst/>
            <a:rect l="l" t="t" r="r" b="b"/>
            <a:pathLst>
              <a:path w="3625850" h="3438525" extrusionOk="0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>
            <a:spLocks noGrp="1"/>
          </p:cNvSpPr>
          <p:nvPr>
            <p:ph type="pic" idx="2"/>
          </p:nvPr>
        </p:nvSpPr>
        <p:spPr>
          <a:xfrm>
            <a:off x="0" y="2085917"/>
            <a:ext cx="4530600" cy="2052676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6"/>
          <p:cNvSpPr>
            <a:spLocks noGrp="1"/>
          </p:cNvSpPr>
          <p:nvPr>
            <p:ph type="pic" idx="3"/>
          </p:nvPr>
        </p:nvSpPr>
        <p:spPr>
          <a:xfrm>
            <a:off x="4939580" y="891009"/>
            <a:ext cx="282178" cy="282178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>
            <a:spLocks noGrp="1"/>
          </p:cNvSpPr>
          <p:nvPr>
            <p:ph type="pic" idx="4"/>
          </p:nvPr>
        </p:nvSpPr>
        <p:spPr>
          <a:xfrm>
            <a:off x="4939580" y="2158511"/>
            <a:ext cx="282178" cy="282178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6"/>
          <p:cNvSpPr txBox="1">
            <a:spLocks noGrp="1"/>
          </p:cNvSpPr>
          <p:nvPr>
            <p:ph type="body" idx="5"/>
          </p:nvPr>
        </p:nvSpPr>
        <p:spPr>
          <a:xfrm>
            <a:off x="5470688" y="2160268"/>
            <a:ext cx="3043471" cy="107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DFE5"/>
              </a:buClr>
              <a:buSzPts val="1200"/>
              <a:buNone/>
              <a:defRPr sz="1200">
                <a:solidFill>
                  <a:srgbClr val="C0DFE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6"/>
          </p:nvPr>
        </p:nvSpPr>
        <p:spPr>
          <a:xfrm>
            <a:off x="4939580" y="3426014"/>
            <a:ext cx="282178" cy="282178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 txBox="1">
            <a:spLocks noGrp="1"/>
          </p:cNvSpPr>
          <p:nvPr>
            <p:ph type="body" idx="7"/>
          </p:nvPr>
        </p:nvSpPr>
        <p:spPr>
          <a:xfrm>
            <a:off x="5470688" y="3426014"/>
            <a:ext cx="3043471" cy="107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DFE5"/>
              </a:buClr>
              <a:buSzPts val="1200"/>
              <a:buNone/>
              <a:defRPr sz="1200">
                <a:solidFill>
                  <a:srgbClr val="C0DFE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500"/>
              <a:buFont typeface="Gill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 b="1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63117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63117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671678" y="4670574"/>
            <a:ext cx="199800" cy="19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200465" y="1577932"/>
            <a:ext cx="8482818" cy="159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00"/>
              <a:buFont typeface="Gill Sans"/>
              <a:buNone/>
            </a:pPr>
            <a:r>
              <a:rPr lang="pt-BR" sz="3800">
                <a:solidFill>
                  <a:schemeClr val="accent2"/>
                </a:solidFill>
              </a:rPr>
              <a:t>DESAFIO PROFISSIONAL 2023</a:t>
            </a:r>
            <a:br>
              <a:rPr lang="pt-BR" sz="3800">
                <a:solidFill>
                  <a:schemeClr val="accent2"/>
                </a:solidFill>
              </a:rPr>
            </a:br>
            <a:r>
              <a:rPr lang="pt-BR" sz="3800">
                <a:solidFill>
                  <a:schemeClr val="accent2"/>
                </a:solidFill>
              </a:rPr>
              <a:t>Engenharia de Software</a:t>
            </a:r>
            <a:endParaRPr/>
          </a:p>
        </p:txBody>
      </p:sp>
      <p:sp>
        <p:nvSpPr>
          <p:cNvPr id="135" name="Google Shape;135;p24" descr="Retângulo bege"/>
          <p:cNvSpPr/>
          <p:nvPr/>
        </p:nvSpPr>
        <p:spPr>
          <a:xfrm>
            <a:off x="1593760" y="2376152"/>
            <a:ext cx="6036972" cy="59107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279423" cy="8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5345697" y="4621225"/>
            <a:ext cx="3479700" cy="438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3">
              <a:alpha val="73725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i="1" u="none" strike="noStrike" cap="none" dirty="0">
                <a:solidFill>
                  <a:schemeClr val="lt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Professor Carlos Danilo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 l="71904" t="2147" r="2061" b="53166"/>
          <a:stretch/>
        </p:blipFill>
        <p:spPr>
          <a:xfrm>
            <a:off x="3544631" y="1718722"/>
            <a:ext cx="2494181" cy="244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l="5652" t="47947" r="68312" b="1863"/>
          <a:stretch/>
        </p:blipFill>
        <p:spPr>
          <a:xfrm>
            <a:off x="6514202" y="1503114"/>
            <a:ext cx="2494181" cy="27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133" y="-106089"/>
            <a:ext cx="2014319" cy="75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/>
          <p:nvPr/>
        </p:nvSpPr>
        <p:spPr>
          <a:xfrm>
            <a:off x="1938684" y="92251"/>
            <a:ext cx="1933449" cy="3414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252" name="Google Shape;252;p33"/>
          <p:cNvSpPr/>
          <p:nvPr/>
        </p:nvSpPr>
        <p:spPr>
          <a:xfrm>
            <a:off x="6870925" y="125429"/>
            <a:ext cx="422031" cy="363398"/>
          </a:xfrm>
          <a:prstGeom prst="flowChartAlternateProcess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6874698" y="538503"/>
            <a:ext cx="422031" cy="363397"/>
          </a:xfrm>
          <a:prstGeom prst="flowChartAlternateProcess">
            <a:avLst/>
          </a:prstGeom>
          <a:solidFill>
            <a:srgbClr val="06AA1A">
              <a:alpha val="5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7457421" y="157082"/>
            <a:ext cx="1540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</a:t>
            </a:r>
            <a:endParaRPr sz="1100"/>
          </a:p>
        </p:txBody>
      </p:sp>
      <p:sp>
        <p:nvSpPr>
          <p:cNvPr id="255" name="Google Shape;255;p33"/>
          <p:cNvSpPr txBox="1"/>
          <p:nvPr/>
        </p:nvSpPr>
        <p:spPr>
          <a:xfrm>
            <a:off x="7457421" y="587788"/>
            <a:ext cx="1540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Feriado</a:t>
            </a:r>
            <a:endParaRPr sz="1100"/>
          </a:p>
        </p:txBody>
      </p:sp>
      <p:sp>
        <p:nvSpPr>
          <p:cNvPr id="256" name="Google Shape;256;p33"/>
          <p:cNvSpPr/>
          <p:nvPr/>
        </p:nvSpPr>
        <p:spPr>
          <a:xfrm>
            <a:off x="6881476" y="985668"/>
            <a:ext cx="422031" cy="358725"/>
          </a:xfrm>
          <a:prstGeom prst="flowChartAlternateProcess">
            <a:avLst/>
          </a:prstGeom>
          <a:solidFill>
            <a:srgbClr val="FF0000">
              <a:alpha val="3882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7467971" y="1023508"/>
            <a:ext cx="1540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sz="1100"/>
          </a:p>
        </p:txBody>
      </p:sp>
      <p:sp>
        <p:nvSpPr>
          <p:cNvPr id="258" name="Google Shape;258;p33"/>
          <p:cNvSpPr txBox="1"/>
          <p:nvPr/>
        </p:nvSpPr>
        <p:spPr>
          <a:xfrm>
            <a:off x="267664" y="445307"/>
            <a:ext cx="6136653" cy="9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</a:pPr>
            <a:r>
              <a:rPr lang="pt-BR" sz="2400" b="1" u="none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Cronograma de aulas ESOFT3S</a:t>
            </a:r>
            <a:r>
              <a:rPr lang="pt-BR" sz="2400" b="1" u="none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A/B/C</a:t>
            </a:r>
            <a:br>
              <a:rPr lang="pt-BR" sz="2400" b="1" u="none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pt-BR" sz="2400" b="1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400" b="1" u="none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º bimestre</a:t>
            </a:r>
            <a:endParaRPr sz="1100" dirty="0"/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 l="38745" r="35221" b="49810"/>
          <a:stretch/>
        </p:blipFill>
        <p:spPr>
          <a:xfrm>
            <a:off x="544777" y="1597979"/>
            <a:ext cx="2494182" cy="27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/>
          <p:nvPr/>
        </p:nvSpPr>
        <p:spPr>
          <a:xfrm>
            <a:off x="544777" y="3215769"/>
            <a:ext cx="384257" cy="331330"/>
          </a:xfrm>
          <a:prstGeom prst="flowChartAlternateProcess">
            <a:avLst/>
          </a:prstGeom>
          <a:solidFill>
            <a:srgbClr val="06AA1A">
              <a:alpha val="5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927493" y="3232358"/>
            <a:ext cx="340845" cy="314741"/>
          </a:xfrm>
          <a:prstGeom prst="flowChartAlternateProcess">
            <a:avLst/>
          </a:prstGeom>
          <a:solidFill>
            <a:srgbClr val="06AA1A">
              <a:alpha val="5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927493" y="3547100"/>
            <a:ext cx="340844" cy="265763"/>
          </a:xfrm>
          <a:prstGeom prst="flowChartAlternateProcess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923856" y="2952277"/>
            <a:ext cx="340844" cy="274565"/>
          </a:xfrm>
          <a:prstGeom prst="flowChartAlternateProcess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3934272" y="2727085"/>
            <a:ext cx="340844" cy="1085777"/>
          </a:xfrm>
          <a:prstGeom prst="flowChartAlternateProcess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6881476" y="2689469"/>
            <a:ext cx="340844" cy="262807"/>
          </a:xfrm>
          <a:prstGeom prst="flowChartAlternateProcess">
            <a:avLst/>
          </a:prstGeom>
          <a:solidFill>
            <a:srgbClr val="FFFF00">
              <a:alpha val="3882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6881475" y="2952276"/>
            <a:ext cx="340845" cy="332699"/>
          </a:xfrm>
          <a:prstGeom prst="flowChartAlternateProcess">
            <a:avLst/>
          </a:prstGeom>
          <a:solidFill>
            <a:srgbClr val="FF0000">
              <a:alpha val="3882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014319" cy="75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/>
          <p:nvPr/>
        </p:nvSpPr>
        <p:spPr>
          <a:xfrm>
            <a:off x="1938684" y="92251"/>
            <a:ext cx="1933449" cy="3414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274" name="Google Shape;274;p34"/>
          <p:cNvSpPr txBox="1"/>
          <p:nvPr/>
        </p:nvSpPr>
        <p:spPr>
          <a:xfrm>
            <a:off x="267664" y="445307"/>
            <a:ext cx="6136653" cy="9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</a:pPr>
            <a:r>
              <a:rPr lang="pt-BR" sz="2400" b="1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Cronograma de aulas </a:t>
            </a:r>
            <a:r>
              <a:rPr lang="pt-BR" sz="2400" b="1" u="none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ESOFT3S</a:t>
            </a:r>
            <a:r>
              <a:rPr lang="pt-BR" sz="2400" b="1" u="none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A/B/C</a:t>
            </a:r>
            <a:br>
              <a:rPr lang="pt-BR" sz="2400" b="1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pt-BR"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400" b="1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º bimestre</a:t>
            </a:r>
            <a:endParaRPr sz="1100" dirty="0"/>
          </a:p>
        </p:txBody>
      </p:sp>
      <p:graphicFrame>
        <p:nvGraphicFramePr>
          <p:cNvPr id="275" name="Google Shape;275;p34"/>
          <p:cNvGraphicFramePr/>
          <p:nvPr/>
        </p:nvGraphicFramePr>
        <p:xfrm>
          <a:off x="638671" y="1421618"/>
          <a:ext cx="7590900" cy="3276400"/>
        </p:xfrm>
        <a:graphic>
          <a:graphicData uri="http://schemas.openxmlformats.org/drawingml/2006/table">
            <a:tbl>
              <a:tblPr>
                <a:noFill/>
                <a:tableStyleId>{679CF970-A97F-4891-B6B2-63C67DB2CBB2}</a:tableStyleId>
              </a:tblPr>
              <a:tblGrid>
                <a:gridCol w="15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de Aula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Início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(distribuição das tarefas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1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07/02/23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Apresentação do Tema e da ementa da disciplina e validação das equipes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2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14/02/23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01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28/02/23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01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4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07/03/23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02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5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14/03/23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02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6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21/03/23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03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7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28/03/23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03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8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04/04/23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Sprint 04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Semana 9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11/04/23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Sprint 04 (Entrega)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6" name="Google Shape;276;p34"/>
          <p:cNvSpPr txBox="1"/>
          <p:nvPr/>
        </p:nvSpPr>
        <p:spPr>
          <a:xfrm>
            <a:off x="2743201" y="4698192"/>
            <a:ext cx="45869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18/04/23                                       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Semana de Provas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014319" cy="75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/>
          <p:nvPr/>
        </p:nvSpPr>
        <p:spPr>
          <a:xfrm>
            <a:off x="1938684" y="92251"/>
            <a:ext cx="1933449" cy="3414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284" name="Google Shape;284;p35"/>
          <p:cNvSpPr txBox="1"/>
          <p:nvPr/>
        </p:nvSpPr>
        <p:spPr>
          <a:xfrm>
            <a:off x="267678" y="445300"/>
            <a:ext cx="77697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</a:pPr>
            <a:r>
              <a:rPr lang="pt-BR" sz="2400" b="1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Cronograma de aulas </a:t>
            </a:r>
            <a:r>
              <a:rPr lang="pt-BR" sz="2400" b="1" u="none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ESOFT3S</a:t>
            </a:r>
            <a:r>
              <a:rPr lang="pt-BR" sz="2400" b="1" u="none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A/B/C</a:t>
            </a:r>
            <a:r>
              <a:rPr lang="pt-BR" sz="2400" b="1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400" b="1" dirty="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º bimestre</a:t>
            </a:r>
            <a:endParaRPr sz="1100" dirty="0"/>
          </a:p>
        </p:txBody>
      </p:sp>
      <p:graphicFrame>
        <p:nvGraphicFramePr>
          <p:cNvPr id="285" name="Google Shape;285;p35"/>
          <p:cNvGraphicFramePr/>
          <p:nvPr/>
        </p:nvGraphicFramePr>
        <p:xfrm>
          <a:off x="156138" y="1230600"/>
          <a:ext cx="8831725" cy="3748770"/>
        </p:xfrm>
        <a:graphic>
          <a:graphicData uri="http://schemas.openxmlformats.org/drawingml/2006/table">
            <a:tbl>
              <a:tblPr>
                <a:noFill/>
                <a:tableStyleId>{B0C3E458-9E37-4B07-8F46-ABBB062CADB8}</a:tableStyleId>
              </a:tblPr>
              <a:tblGrid>
                <a:gridCol w="9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Tarefas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Refinamento do escopo (Pesquisa sobre as licitações abertas e planejamento);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Grupo (elaboração do conteúdo)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Entrega do Cronograma das tarefas e a distribuição nas sprints.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Grupo (elaboração do conteúdo)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Grupo (elaboração do conteúdo)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Grupo (elaboração do conteúdo)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Grupo (elaboração do conteúdo)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Sprint 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Fechamento da Sprint - Entrega do Relatório Planejado x Entregue, com justificativa dos itens não entregues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014318" cy="75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/>
          <p:nvPr/>
        </p:nvSpPr>
        <p:spPr>
          <a:xfrm>
            <a:off x="1938684" y="92251"/>
            <a:ext cx="1933500" cy="3414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3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293" name="Google Shape;293;p36"/>
          <p:cNvSpPr txBox="1"/>
          <p:nvPr/>
        </p:nvSpPr>
        <p:spPr>
          <a:xfrm>
            <a:off x="267678" y="445300"/>
            <a:ext cx="77697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</a:pPr>
            <a:r>
              <a:rPr lang="pt-BR" sz="2400" b="1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Referência: </a:t>
            </a:r>
            <a:endParaRPr sz="1100"/>
          </a:p>
        </p:txBody>
      </p:sp>
      <p:sp>
        <p:nvSpPr>
          <p:cNvPr id="294" name="Google Shape;294;p36"/>
          <p:cNvSpPr txBox="1"/>
          <p:nvPr/>
        </p:nvSpPr>
        <p:spPr>
          <a:xfrm>
            <a:off x="267675" y="1314325"/>
            <a:ext cx="809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http://www.maringa.pr.gov.br/site/noticias/2023/01/13/prefeitura-lanca-edital-para-selecao-de-solucoes-inovadoras-para-implementacao-nas-secretarias-municipais/40950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 descr="Retângulo bege"/>
          <p:cNvSpPr/>
          <p:nvPr/>
        </p:nvSpPr>
        <p:spPr>
          <a:xfrm>
            <a:off x="6136005" y="164205"/>
            <a:ext cx="3007995" cy="4375597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 descr="Retângulo azul"/>
          <p:cNvSpPr/>
          <p:nvPr/>
        </p:nvSpPr>
        <p:spPr>
          <a:xfrm>
            <a:off x="1004552" y="676141"/>
            <a:ext cx="8139448" cy="3238910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1200107" y="834247"/>
            <a:ext cx="3874169" cy="62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lang="pt-BR">
                <a:solidFill>
                  <a:schemeClr val="lt1"/>
                </a:solidFill>
              </a:rPr>
              <a:t>EMENTA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2</a:t>
            </a:fld>
            <a:endParaRPr sz="800"/>
          </a:p>
        </p:txBody>
      </p:sp>
      <p:sp>
        <p:nvSpPr>
          <p:cNvPr id="147" name="Google Shape;147;p25" descr="Retângulo bege"/>
          <p:cNvSpPr/>
          <p:nvPr/>
        </p:nvSpPr>
        <p:spPr>
          <a:xfrm rot="10800000" flipH="1">
            <a:off x="1270137" y="1300931"/>
            <a:ext cx="1376471" cy="34289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200107" y="1459639"/>
            <a:ext cx="7580065" cy="221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A proposta do Desafio Profissional é que os alunos encontrem soluções inovadoras para os </a:t>
            </a:r>
            <a:r>
              <a:rPr lang="pt-BR" sz="2100">
                <a:solidFill>
                  <a:srgbClr val="DEEFF2"/>
                </a:solidFill>
              </a:rPr>
              <a:t>desafios apresentados.</a:t>
            </a: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 O desafio proposto deve conciliar os conteúdos estudados e as práticas profissionais, além de conectar com os principais problemas vivenciados pela sociedade</a:t>
            </a:r>
            <a:r>
              <a:rPr lang="pt-BR" sz="2100" b="0" i="1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279423" cy="8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2247878" y="101715"/>
            <a:ext cx="2721534" cy="41834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 descr="Retângulo bege"/>
          <p:cNvSpPr/>
          <p:nvPr/>
        </p:nvSpPr>
        <p:spPr>
          <a:xfrm>
            <a:off x="6136005" y="164205"/>
            <a:ext cx="3007995" cy="4375597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 descr="Retângulo azul"/>
          <p:cNvSpPr/>
          <p:nvPr/>
        </p:nvSpPr>
        <p:spPr>
          <a:xfrm>
            <a:off x="492617" y="628888"/>
            <a:ext cx="8651384" cy="3689798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07492" y="834247"/>
            <a:ext cx="3874169" cy="62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3</a:t>
            </a:fld>
            <a:endParaRPr sz="800"/>
          </a:p>
        </p:txBody>
      </p:sp>
      <p:sp>
        <p:nvSpPr>
          <p:cNvPr id="160" name="Google Shape;160;p26" descr="Retângulo bege"/>
          <p:cNvSpPr/>
          <p:nvPr/>
        </p:nvSpPr>
        <p:spPr>
          <a:xfrm rot="10800000" flipH="1">
            <a:off x="777522" y="1248245"/>
            <a:ext cx="1791813" cy="85825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07492" y="1459640"/>
            <a:ext cx="8343137" cy="265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- Engajar o aluno na busca por conhecimento a partir de desafios que integram as disciplinas da série, possibilitando novas situações de aprendizado; </a:t>
            </a:r>
            <a:endParaRPr sz="1100"/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EFF2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- Proporcionar uma experiência diferenciada e de aplicação prática do conteúdo estudado, garantindo mais interação entre os alunos;</a:t>
            </a:r>
            <a:endParaRPr sz="1100"/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EFF2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- Desenvolver as competências </a:t>
            </a:r>
            <a:r>
              <a:rPr lang="pt-BR" sz="2100">
                <a:solidFill>
                  <a:srgbClr val="DEEFF2"/>
                </a:solidFill>
              </a:rPr>
              <a:t>dos alunos:</a:t>
            </a: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 raciocínio crítico, a criatividade, liderança, comunicação, organização, gestão do tempo, planejamento etc;</a:t>
            </a:r>
            <a:endParaRPr sz="1100"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279423" cy="8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2247878" y="101715"/>
            <a:ext cx="2721534" cy="41834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 descr="Retângulo bege"/>
          <p:cNvSpPr/>
          <p:nvPr/>
        </p:nvSpPr>
        <p:spPr>
          <a:xfrm>
            <a:off x="6136005" y="164205"/>
            <a:ext cx="3007995" cy="4375597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 descr="Retângulo azul"/>
          <p:cNvSpPr/>
          <p:nvPr/>
        </p:nvSpPr>
        <p:spPr>
          <a:xfrm>
            <a:off x="492617" y="618337"/>
            <a:ext cx="8651383" cy="3129566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707492" y="834247"/>
            <a:ext cx="3874169" cy="62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lang="pt-BR">
                <a:solidFill>
                  <a:schemeClr val="lt1"/>
                </a:solidFill>
              </a:rPr>
              <a:t>OBJETIVOS 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4</a:t>
            </a:fld>
            <a:endParaRPr sz="800"/>
          </a:p>
        </p:txBody>
      </p:sp>
      <p:sp>
        <p:nvSpPr>
          <p:cNvPr id="173" name="Google Shape;173;p27" descr="Retângulo bege"/>
          <p:cNvSpPr/>
          <p:nvPr/>
        </p:nvSpPr>
        <p:spPr>
          <a:xfrm rot="10800000" flipH="1">
            <a:off x="777522" y="1296541"/>
            <a:ext cx="3594164" cy="38681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707492" y="1459640"/>
            <a:ext cx="8343137" cy="265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- Aproximar o aluno do mercado de trabalho;</a:t>
            </a:r>
            <a:endParaRPr sz="1100"/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EFF2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- Reforçar o que o aluno aprendeu na sala de aula, permitindo rever dados, ideias e dúvidas e, ainda, auxiliar no aprofundamento do conteúdo;</a:t>
            </a:r>
            <a:endParaRPr sz="1100"/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EFF2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- Desenvolver um produto final.</a:t>
            </a:r>
            <a:endParaRPr sz="1100"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279423" cy="8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2247878" y="101715"/>
            <a:ext cx="2721534" cy="41834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 descr="Retângulo bege"/>
          <p:cNvSpPr/>
          <p:nvPr/>
        </p:nvSpPr>
        <p:spPr>
          <a:xfrm>
            <a:off x="6136005" y="164205"/>
            <a:ext cx="3007995" cy="4375597"/>
          </a:xfrm>
          <a:custGeom>
            <a:avLst/>
            <a:gdLst/>
            <a:ahLst/>
            <a:cxnLst/>
            <a:rect l="l" t="t" r="r" b="b"/>
            <a:pathLst>
              <a:path w="4010659" h="333375" extrusionOk="0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 descr="Retângulo azul"/>
          <p:cNvSpPr/>
          <p:nvPr/>
        </p:nvSpPr>
        <p:spPr>
          <a:xfrm>
            <a:off x="492617" y="618337"/>
            <a:ext cx="8651384" cy="3689798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07492" y="834247"/>
            <a:ext cx="3874169" cy="62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lang="pt-BR">
                <a:solidFill>
                  <a:schemeClr val="lt1"/>
                </a:solidFill>
              </a:rPr>
              <a:t>METODOLOGIA</a:t>
            </a: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5</a:t>
            </a:fld>
            <a:endParaRPr sz="800"/>
          </a:p>
        </p:txBody>
      </p:sp>
      <p:sp>
        <p:nvSpPr>
          <p:cNvPr id="186" name="Google Shape;186;p28" descr="Retângulo bege"/>
          <p:cNvSpPr/>
          <p:nvPr/>
        </p:nvSpPr>
        <p:spPr>
          <a:xfrm rot="10800000" flipH="1">
            <a:off x="777521" y="1248244"/>
            <a:ext cx="2506591" cy="65401"/>
          </a:xfrm>
          <a:custGeom>
            <a:avLst/>
            <a:gdLst/>
            <a:ahLst/>
            <a:cxnLst/>
            <a:rect l="l" t="t" r="r" b="b"/>
            <a:pathLst>
              <a:path w="2642870" h="120000" extrusionOk="0">
                <a:moveTo>
                  <a:pt x="0" y="0"/>
                </a:moveTo>
                <a:lnTo>
                  <a:pt x="2642616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707500" y="1459647"/>
            <a:ext cx="8343000" cy="19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ct val="100000"/>
              <a:buFont typeface="Arial"/>
              <a:buNone/>
            </a:pP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Cada grupo é formado por </a:t>
            </a:r>
            <a:r>
              <a:rPr lang="pt-BR" sz="2100" b="1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4 alunos, </a:t>
            </a: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lang="pt-BR" sz="2100">
                <a:solidFill>
                  <a:srgbClr val="DEEFF2"/>
                </a:solidFill>
              </a:rPr>
              <a:t>vão</a:t>
            </a: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 desenvolver um sistema através dos seguinte</a:t>
            </a:r>
            <a:r>
              <a:rPr lang="pt-BR" sz="2100">
                <a:solidFill>
                  <a:srgbClr val="DEEFF2"/>
                </a:solidFill>
              </a:rPr>
              <a:t>s</a:t>
            </a:r>
            <a:r>
              <a:rPr lang="pt-BR" sz="2100" b="0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 temas:</a:t>
            </a:r>
            <a:r>
              <a:rPr lang="pt-BR" sz="2100" b="1" i="0" u="none" strike="noStrike" cap="none">
                <a:solidFill>
                  <a:srgbClr val="DEEF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 b="1" i="0" u="none" strike="noStrike" cap="none">
              <a:solidFill>
                <a:srgbClr val="DEEF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ct val="100000"/>
              <a:buFont typeface="Arial"/>
              <a:buNone/>
            </a:pPr>
            <a:endParaRPr sz="2100" b="1">
              <a:solidFill>
                <a:srgbClr val="DEEFF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ct val="100000"/>
              <a:buFont typeface="Arial"/>
              <a:buNone/>
            </a:pPr>
            <a:r>
              <a:rPr lang="pt-BR" sz="2100" b="1">
                <a:solidFill>
                  <a:srgbClr val="DEEFF2"/>
                </a:solidFill>
              </a:rPr>
              <a:t>Proposta:</a:t>
            </a:r>
            <a:endParaRPr sz="2100" b="1">
              <a:solidFill>
                <a:srgbClr val="DEEFF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ct val="100000"/>
              <a:buFont typeface="Arial"/>
              <a:buNone/>
            </a:pPr>
            <a:endParaRPr sz="2100" b="1">
              <a:solidFill>
                <a:srgbClr val="DEEFF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 sz="2100" b="1">
                <a:solidFill>
                  <a:srgbClr val="DEEFF2"/>
                </a:solidFill>
              </a:rPr>
              <a:t>Tema 1 - Controle de frota da prefeitura </a:t>
            </a:r>
            <a:endParaRPr sz="2100" b="1">
              <a:solidFill>
                <a:srgbClr val="DEEFF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 sz="2100" b="1">
                <a:solidFill>
                  <a:srgbClr val="DEEFF2"/>
                </a:solidFill>
              </a:rPr>
              <a:t>Tema 2 - Controle de rotas de coleta de lixo na cidade</a:t>
            </a:r>
            <a:endParaRPr sz="2100" b="1">
              <a:solidFill>
                <a:srgbClr val="DEEFF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ct val="100000"/>
              <a:buFont typeface="Arial"/>
              <a:buNone/>
            </a:pPr>
            <a:endParaRPr sz="2100" b="1">
              <a:solidFill>
                <a:srgbClr val="DEEFF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EFF2"/>
              </a:buClr>
              <a:buSzPct val="100000"/>
              <a:buFont typeface="Arial"/>
              <a:buNone/>
            </a:pPr>
            <a:endParaRPr sz="2100" b="1">
              <a:solidFill>
                <a:srgbClr val="DEEFF2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279423" cy="8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2247878" y="101715"/>
            <a:ext cx="2721534" cy="41834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190" name="Google Shape;190;p28"/>
          <p:cNvSpPr txBox="1"/>
          <p:nvPr/>
        </p:nvSpPr>
        <p:spPr>
          <a:xfrm>
            <a:off x="608900" y="3424650"/>
            <a:ext cx="809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http://www.maringa.pr.gov.br/site/noticias/2023/01/13/prefeitura-lanca-edital-para-selecao-de-solucoes-inovadoras-para-implementacao-nas-secretarias-municipais/40950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 descr="Retângulo azul"/>
          <p:cNvSpPr/>
          <p:nvPr/>
        </p:nvSpPr>
        <p:spPr>
          <a:xfrm>
            <a:off x="492875" y="713300"/>
            <a:ext cx="8111292" cy="2469642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577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6</a:t>
            </a:fld>
            <a:endParaRPr sz="800"/>
          </a:p>
        </p:txBody>
      </p:sp>
      <p:sp>
        <p:nvSpPr>
          <p:cNvPr id="198" name="Google Shape;198;p29"/>
          <p:cNvSpPr txBox="1"/>
          <p:nvPr/>
        </p:nvSpPr>
        <p:spPr>
          <a:xfrm>
            <a:off x="584040" y="1322302"/>
            <a:ext cx="8014500" cy="3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 o objetivo de contribuir com propostas de software para o desenvolvimento de soluções inovadoras, essa AEP – Desafio Profissional, terá como problemática a busca por soluções inovadoras para o desenvolvimento de soluções aplicadas a novos Sistemas de empresas.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279423" cy="8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2247878" y="101715"/>
            <a:ext cx="2721534" cy="41834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201" name="Google Shape;201;p29"/>
          <p:cNvSpPr txBox="1"/>
          <p:nvPr/>
        </p:nvSpPr>
        <p:spPr>
          <a:xfrm>
            <a:off x="560586" y="773776"/>
            <a:ext cx="40779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EFFE"/>
              </a:buClr>
              <a:buSzPts val="2400"/>
              <a:buFont typeface="Gill Sans"/>
              <a:buNone/>
            </a:pPr>
            <a:r>
              <a:rPr lang="pt-BR" sz="2400" b="1" i="0" u="none" strike="noStrike" cap="none">
                <a:solidFill>
                  <a:srgbClr val="C8EFFE"/>
                </a:solidFill>
                <a:latin typeface="Gill Sans"/>
                <a:ea typeface="Gill Sans"/>
                <a:cs typeface="Gill Sans"/>
                <a:sym typeface="Gill Sans"/>
              </a:rPr>
              <a:t>Problemática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 descr="Retângulo azul"/>
          <p:cNvSpPr/>
          <p:nvPr/>
        </p:nvSpPr>
        <p:spPr>
          <a:xfrm>
            <a:off x="306325" y="976738"/>
            <a:ext cx="8295259" cy="3316376"/>
          </a:xfrm>
          <a:custGeom>
            <a:avLst/>
            <a:gdLst/>
            <a:ahLst/>
            <a:cxnLst/>
            <a:rect l="l" t="t" r="r" b="b"/>
            <a:pathLst>
              <a:path w="6689725" h="3528060" extrusionOk="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577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7</a:t>
            </a:fld>
            <a:endParaRPr sz="800"/>
          </a:p>
        </p:txBody>
      </p:sp>
      <p:sp>
        <p:nvSpPr>
          <p:cNvPr id="209" name="Google Shape;209;p30"/>
          <p:cNvSpPr txBox="1"/>
          <p:nvPr/>
        </p:nvSpPr>
        <p:spPr>
          <a:xfrm>
            <a:off x="306325" y="1590938"/>
            <a:ext cx="8295300" cy="27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objetivo desse projeto é propor e desenvolver uma solução de software com objetivo de suprir alguma demanda social, onde o conceito pode ser aplicado como agente de transformação. 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isso, sua equipe deverá definir </a:t>
            </a:r>
            <a:r>
              <a:rPr lang="pt-BR" sz="2100">
                <a:solidFill>
                  <a:schemeClr val="lt1"/>
                </a:solidFill>
              </a:rPr>
              <a:t>as Sprint</a:t>
            </a: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 projetá-l</a:t>
            </a:r>
            <a:r>
              <a:rPr lang="pt-BR" sz="2100">
                <a:solidFill>
                  <a:schemeClr val="lt1"/>
                </a:solidFill>
              </a:rPr>
              <a:t>a</a:t>
            </a: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conforme as regras estabelecidas, de acordo com as habilidades e competências trabalhadas pelas disciplinas durante o bimestre.</a:t>
            </a:r>
            <a:endParaRPr sz="1100"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33" y="-106089"/>
            <a:ext cx="2279423" cy="8547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2247878" y="101715"/>
            <a:ext cx="2721534" cy="41834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212" name="Google Shape;212;p30"/>
          <p:cNvSpPr txBox="1"/>
          <p:nvPr/>
        </p:nvSpPr>
        <p:spPr>
          <a:xfrm>
            <a:off x="306323" y="1037213"/>
            <a:ext cx="39366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EFFE"/>
              </a:buClr>
              <a:buSzPts val="2400"/>
              <a:buFont typeface="Gill Sans"/>
              <a:buNone/>
            </a:pPr>
            <a:r>
              <a:rPr lang="pt-BR" sz="2400" b="1" i="0" u="none" strike="noStrike" cap="none">
                <a:solidFill>
                  <a:srgbClr val="C8EFFE"/>
                </a:solidFill>
                <a:latin typeface="Gill Sans"/>
                <a:ea typeface="Gill Sans"/>
                <a:cs typeface="Gill Sans"/>
                <a:sym typeface="Gill Sans"/>
              </a:rPr>
              <a:t>Desafio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599583" y="313022"/>
            <a:ext cx="2949178" cy="97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</a:pPr>
            <a:r>
              <a:rPr lang="pt-BR"/>
              <a:t>Primeira entrega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4531675" y="1259850"/>
            <a:ext cx="45009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DFE5"/>
              </a:buClr>
              <a:buSzPts val="1400"/>
              <a:buNone/>
            </a:pPr>
            <a:r>
              <a:rPr lang="pt-BR" sz="1500" b="1" i="0" u="none" strike="noStrike">
                <a:solidFill>
                  <a:schemeClr val="lt1"/>
                </a:solidFill>
              </a:rPr>
              <a:t>ALGORITMOS E LÓGICA DE PROGRAMAÇÃO II</a:t>
            </a:r>
            <a:r>
              <a:rPr lang="pt-BR" sz="1500" b="1">
                <a:solidFill>
                  <a:schemeClr val="lt1"/>
                </a:solidFill>
              </a:rPr>
              <a:t> 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DFE5"/>
              </a:buClr>
              <a:buSzPts val="1500"/>
              <a:buNone/>
            </a:pPr>
            <a:r>
              <a:rPr lang="pt-BR" sz="1500"/>
              <a:t>Construção do código utilizando: Estrutura, variáveis, comandos de entrada e saída, laços de repetição, desvios condicionais, vetores e matrizes.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8</a:t>
            </a:fld>
            <a:endParaRPr sz="800"/>
          </a:p>
        </p:txBody>
      </p:sp>
      <p:pic>
        <p:nvPicPr>
          <p:cNvPr id="221" name="Google Shape;221;p31" descr="Dois homens olhando o laptop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39" y="2085917"/>
            <a:ext cx="4082542" cy="205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 descr="Retângulo bege"/>
          <p:cNvSpPr/>
          <p:nvPr/>
        </p:nvSpPr>
        <p:spPr>
          <a:xfrm rot="10800000" flipH="1">
            <a:off x="689696" y="1305757"/>
            <a:ext cx="2767880" cy="34289"/>
          </a:xfrm>
          <a:custGeom>
            <a:avLst/>
            <a:gdLst/>
            <a:ahLst/>
            <a:cxnLst/>
            <a:rect l="l" t="t" r="r" b="b"/>
            <a:pathLst>
              <a:path w="2694304" h="120000" extrusionOk="0">
                <a:moveTo>
                  <a:pt x="0" y="0"/>
                </a:moveTo>
                <a:lnTo>
                  <a:pt x="2694127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2951" y="4495190"/>
            <a:ext cx="29493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EFFE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1° Bimestre</a:t>
            </a:r>
            <a:endParaRPr sz="1100">
              <a:solidFill>
                <a:srgbClr val="073763"/>
              </a:solidFill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0133" y="-106089"/>
            <a:ext cx="2014318" cy="75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1938684" y="92251"/>
            <a:ext cx="1933449" cy="341418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082B3">
              <a:alpha val="73725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Desafio Profissional</a:t>
            </a:r>
            <a:endParaRPr sz="1100"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531677" y="2505196"/>
            <a:ext cx="4500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DFE5"/>
              </a:buClr>
              <a:buSzPts val="1400"/>
              <a:buNone/>
            </a:pPr>
            <a:r>
              <a:rPr lang="pt-BR" sz="1500" b="1" i="0" u="none" strike="noStrike">
                <a:solidFill>
                  <a:schemeClr val="lt1"/>
                </a:solidFill>
              </a:rPr>
              <a:t>ENGENHARIA DE REQUISITOS</a:t>
            </a:r>
            <a:r>
              <a:rPr lang="pt-BR" sz="1500" b="1">
                <a:solidFill>
                  <a:schemeClr val="lt1"/>
                </a:solidFill>
              </a:rPr>
              <a:t> 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C0DFE5"/>
                </a:solidFill>
              </a:rPr>
              <a:t>Elicitação de Requisitos: Levantamento de requisitos e técnicas de Elicitação</a:t>
            </a:r>
            <a:endParaRPr sz="1500">
              <a:solidFill>
                <a:srgbClr val="C0DFE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DFE5"/>
              </a:buClr>
              <a:buSzPts val="1400"/>
              <a:buNone/>
            </a:pPr>
            <a:endParaRPr sz="1800" b="1"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4531757" y="3448310"/>
            <a:ext cx="4500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DFE5"/>
              </a:buClr>
              <a:buSzPts val="1400"/>
              <a:buNone/>
            </a:pPr>
            <a:r>
              <a:rPr lang="pt-BR" sz="1700" b="1" i="0" u="none" strike="noStrike">
                <a:solidFill>
                  <a:schemeClr val="lt1"/>
                </a:solidFill>
              </a:rPr>
              <a:t>BANCO DE DADOS I</a:t>
            </a:r>
            <a:r>
              <a:rPr lang="pt-BR" sz="1700" b="1">
                <a:solidFill>
                  <a:schemeClr val="lt1"/>
                </a:solidFill>
              </a:rPr>
              <a:t> 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Etapa inicial da Modelagem de dados</a:t>
            </a:r>
            <a:endParaRPr sz="1700" b="1">
              <a:solidFill>
                <a:schemeClr val="lt1"/>
              </a:solidFill>
            </a:endParaRPr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4531740" y="4200401"/>
            <a:ext cx="4500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DFE5"/>
              </a:buClr>
              <a:buSzPts val="1400"/>
              <a:buNone/>
            </a:pPr>
            <a:r>
              <a:rPr lang="pt-BR" sz="1700" b="1" i="0" u="none" strike="noStrike">
                <a:solidFill>
                  <a:schemeClr val="lt1"/>
                </a:solidFill>
              </a:rPr>
              <a:t>ANÁLISE E PROJETO DE SOFTWARE</a:t>
            </a:r>
            <a:r>
              <a:rPr lang="pt-BR" sz="1700" b="1">
                <a:solidFill>
                  <a:schemeClr val="lt1"/>
                </a:solidFill>
              </a:rPr>
              <a:t> 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C0DFE5"/>
                </a:solidFill>
              </a:rPr>
              <a:t>Vai ser definido pe</a:t>
            </a:r>
            <a:r>
              <a:rPr lang="pt-BR" sz="1500"/>
              <a:t>lo professor.</a:t>
            </a:r>
            <a:endParaRPr sz="17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DFE5"/>
              </a:buClr>
              <a:buSzPts val="1400"/>
              <a:buNone/>
            </a:pPr>
            <a:endParaRPr sz="1700" b="1">
              <a:solidFill>
                <a:schemeClr val="lt1"/>
              </a:solidFill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4531675" y="774888"/>
            <a:ext cx="440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C0DFE5"/>
                </a:solidFill>
              </a:rPr>
              <a:t>Entrega de telas do projeto (primeira versão)</a:t>
            </a:r>
            <a:endParaRPr sz="1500">
              <a:solidFill>
                <a:srgbClr val="C0DFE5"/>
              </a:solidFill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4500550" y="382500"/>
            <a:ext cx="4563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lt1"/>
                </a:solidFill>
              </a:rPr>
              <a:t>RELAÇÕES COM DISCIPLINAS ANTERIORES 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 descr="Retângulo azul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 descr="Retângulo azul"/>
          <p:cNvSpPr/>
          <p:nvPr/>
        </p:nvSpPr>
        <p:spPr>
          <a:xfrm>
            <a:off x="1800" y="0"/>
            <a:ext cx="9142200" cy="5143500"/>
          </a:xfrm>
          <a:custGeom>
            <a:avLst/>
            <a:gdLst/>
            <a:ahLst/>
            <a:cxnLst/>
            <a:rect l="l" t="t" r="r" b="b"/>
            <a:pathLst>
              <a:path w="12189460" h="6858000" extrusionOk="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83921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 descr="Oval bege"/>
          <p:cNvSpPr/>
          <p:nvPr/>
        </p:nvSpPr>
        <p:spPr>
          <a:xfrm>
            <a:off x="8671678" y="4670574"/>
            <a:ext cx="199800" cy="19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628650" y="24746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lang="pt-BR">
                <a:solidFill>
                  <a:schemeClr val="lt1"/>
                </a:solidFill>
              </a:rPr>
              <a:t>Observações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sldNum" idx="12"/>
          </p:nvPr>
        </p:nvSpPr>
        <p:spPr>
          <a:xfrm>
            <a:off x="8601633" y="4631177"/>
            <a:ext cx="2678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/>
              <a:t>9</a:t>
            </a:fld>
            <a:endParaRPr sz="800"/>
          </a:p>
        </p:txBody>
      </p:sp>
      <p:sp>
        <p:nvSpPr>
          <p:cNvPr id="241" name="Google Shape;241;p32" descr="Retângulo bege"/>
          <p:cNvSpPr/>
          <p:nvPr/>
        </p:nvSpPr>
        <p:spPr>
          <a:xfrm rot="10800000" flipH="1">
            <a:off x="710705" y="959134"/>
            <a:ext cx="4647107" cy="34289"/>
          </a:xfrm>
          <a:custGeom>
            <a:avLst/>
            <a:gdLst/>
            <a:ahLst/>
            <a:cxnLst/>
            <a:rect l="l" t="t" r="r" b="b"/>
            <a:pathLst>
              <a:path w="3931920" h="120000" extrusionOk="0">
                <a:moveTo>
                  <a:pt x="0" y="0"/>
                </a:moveTo>
                <a:lnTo>
                  <a:pt x="3931920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74100" y="1322300"/>
            <a:ext cx="8811600" cy="3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Será disponibilizado </a:t>
            </a:r>
            <a:r>
              <a:rPr lang="pt-BR"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 elaboração dos documentos com entrega prevista para 1º e 2º bimestres</a:t>
            </a:r>
            <a:endParaRPr sz="2100">
              <a:solidFill>
                <a:schemeClr val="lt1"/>
              </a:solidFill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lang="pt-BR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Número de integrantes por equipe: máximo de 4 integrantes</a:t>
            </a: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pt-BR" sz="2100">
                <a:solidFill>
                  <a:schemeClr val="lt1"/>
                </a:solidFill>
              </a:rPr>
              <a:t>Alunos devem seguir o cronograma.</a:t>
            </a:r>
            <a:endParaRPr sz="2100">
              <a:solidFill>
                <a:schemeClr val="lt1"/>
              </a:solidFill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pt-BR" sz="2100">
                <a:solidFill>
                  <a:schemeClr val="lt1"/>
                </a:solidFill>
              </a:rPr>
              <a:t>Cada grupo escolhe um Scrum Master para ser o responsável</a:t>
            </a:r>
            <a:endParaRPr sz="2100">
              <a:solidFill>
                <a:schemeClr val="lt1"/>
              </a:solidFill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pt-BR" sz="2100">
                <a:solidFill>
                  <a:schemeClr val="lt1"/>
                </a:solidFill>
              </a:rPr>
              <a:t>A nota será analisada individualmente e por grupo.</a:t>
            </a:r>
            <a:endParaRPr sz="2100">
              <a:solidFill>
                <a:schemeClr val="lt1"/>
              </a:solidFill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pt-BR" sz="2100">
                <a:solidFill>
                  <a:schemeClr val="lt1"/>
                </a:solidFill>
              </a:rPr>
              <a:t>A escrita deve obedecer às normas da ABNT.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ustom 30">
      <a:dk1>
        <a:srgbClr val="000000"/>
      </a:dk1>
      <a:lt1>
        <a:srgbClr val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Apresentação na tela (16:9)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Architects Daughter</vt:lpstr>
      <vt:lpstr>Gill Sans</vt:lpstr>
      <vt:lpstr>Simple Light</vt:lpstr>
      <vt:lpstr>Tema do Office</vt:lpstr>
      <vt:lpstr>DESAFIO PROFISSIONAL 2023 Engenharia de Software</vt:lpstr>
      <vt:lpstr>EMENTA</vt:lpstr>
      <vt:lpstr>OBJETIVOS</vt:lpstr>
      <vt:lpstr>OBJETIVOS </vt:lpstr>
      <vt:lpstr>METODOLOGIA</vt:lpstr>
      <vt:lpstr>Apresentação do PowerPoint</vt:lpstr>
      <vt:lpstr>Apresentação do PowerPoint</vt:lpstr>
      <vt:lpstr>Primeira entrega</vt:lpstr>
      <vt:lpstr>Observações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PROFISSIONAL 2023 Engenharia de Software</dc:title>
  <cp:lastModifiedBy>Carlos Danilo</cp:lastModifiedBy>
  <cp:revision>1</cp:revision>
  <dcterms:modified xsi:type="dcterms:W3CDTF">2023-02-09T20:20:18Z</dcterms:modified>
</cp:coreProperties>
</file>