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5"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1C63B-5D06-4090-81FB-9395DC7C12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B97614-0608-48C9-95FD-72EC0DD9A7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E3ECE2-B8A2-4653-8E63-1E3D05052B9B}"/>
              </a:ext>
            </a:extLst>
          </p:cNvPr>
          <p:cNvSpPr>
            <a:spLocks noGrp="1"/>
          </p:cNvSpPr>
          <p:nvPr>
            <p:ph type="dt" sz="half" idx="10"/>
          </p:nvPr>
        </p:nvSpPr>
        <p:spPr/>
        <p:txBody>
          <a:bodyPr/>
          <a:lstStyle/>
          <a:p>
            <a:fld id="{EAD3BB41-9009-42BA-95DC-D64823335BDD}" type="datetimeFigureOut">
              <a:rPr lang="en-US" smtClean="0"/>
              <a:t>11/22/2022</a:t>
            </a:fld>
            <a:endParaRPr lang="en-US"/>
          </a:p>
        </p:txBody>
      </p:sp>
      <p:sp>
        <p:nvSpPr>
          <p:cNvPr id="5" name="Footer Placeholder 4">
            <a:extLst>
              <a:ext uri="{FF2B5EF4-FFF2-40B4-BE49-F238E27FC236}">
                <a16:creationId xmlns:a16="http://schemas.microsoft.com/office/drawing/2014/main" id="{D075BF8E-22C3-4875-87DD-72DF8F1A4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C227-F133-498D-A0FE-E7473BE90788}"/>
              </a:ext>
            </a:extLst>
          </p:cNvPr>
          <p:cNvSpPr>
            <a:spLocks noGrp="1"/>
          </p:cNvSpPr>
          <p:nvPr>
            <p:ph type="sldNum" sz="quarter" idx="12"/>
          </p:nvPr>
        </p:nvSpPr>
        <p:spPr/>
        <p:txBody>
          <a:bodyPr/>
          <a:lstStyle/>
          <a:p>
            <a:fld id="{18247805-FF48-4CFD-A0B3-96E39A9DA608}" type="slidenum">
              <a:rPr lang="en-US" smtClean="0"/>
              <a:t>‹#›</a:t>
            </a:fld>
            <a:endParaRPr lang="en-US"/>
          </a:p>
        </p:txBody>
      </p:sp>
    </p:spTree>
    <p:extLst>
      <p:ext uri="{BB962C8B-B14F-4D97-AF65-F5344CB8AC3E}">
        <p14:creationId xmlns:p14="http://schemas.microsoft.com/office/powerpoint/2010/main" val="2487370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7C91F-62DA-471F-BC85-716BE9EACB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0B718A-0F3B-44EE-98DD-85AF7AF630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F1EFC0-5430-4187-994E-14D27896956C}"/>
              </a:ext>
            </a:extLst>
          </p:cNvPr>
          <p:cNvSpPr>
            <a:spLocks noGrp="1"/>
          </p:cNvSpPr>
          <p:nvPr>
            <p:ph type="dt" sz="half" idx="10"/>
          </p:nvPr>
        </p:nvSpPr>
        <p:spPr/>
        <p:txBody>
          <a:bodyPr/>
          <a:lstStyle/>
          <a:p>
            <a:fld id="{EAD3BB41-9009-42BA-95DC-D64823335BDD}" type="datetimeFigureOut">
              <a:rPr lang="en-US" smtClean="0"/>
              <a:t>11/22/2022</a:t>
            </a:fld>
            <a:endParaRPr lang="en-US"/>
          </a:p>
        </p:txBody>
      </p:sp>
      <p:sp>
        <p:nvSpPr>
          <p:cNvPr id="5" name="Footer Placeholder 4">
            <a:extLst>
              <a:ext uri="{FF2B5EF4-FFF2-40B4-BE49-F238E27FC236}">
                <a16:creationId xmlns:a16="http://schemas.microsoft.com/office/drawing/2014/main" id="{A0BD1167-621F-4D3F-8E46-4F7ED0158E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2EC4B8-B447-4845-979A-1314B326DA3E}"/>
              </a:ext>
            </a:extLst>
          </p:cNvPr>
          <p:cNvSpPr>
            <a:spLocks noGrp="1"/>
          </p:cNvSpPr>
          <p:nvPr>
            <p:ph type="sldNum" sz="quarter" idx="12"/>
          </p:nvPr>
        </p:nvSpPr>
        <p:spPr/>
        <p:txBody>
          <a:bodyPr/>
          <a:lstStyle/>
          <a:p>
            <a:fld id="{18247805-FF48-4CFD-A0B3-96E39A9DA608}" type="slidenum">
              <a:rPr lang="en-US" smtClean="0"/>
              <a:t>‹#›</a:t>
            </a:fld>
            <a:endParaRPr lang="en-US"/>
          </a:p>
        </p:txBody>
      </p:sp>
    </p:spTree>
    <p:extLst>
      <p:ext uri="{BB962C8B-B14F-4D97-AF65-F5344CB8AC3E}">
        <p14:creationId xmlns:p14="http://schemas.microsoft.com/office/powerpoint/2010/main" val="2650977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25AFCC-F109-4660-A0F9-B455F2A7FB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6B8977-9EDF-446F-A3B7-E695E8914A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8B74-4C57-4736-BE8B-2A1E00C1EAD4}"/>
              </a:ext>
            </a:extLst>
          </p:cNvPr>
          <p:cNvSpPr>
            <a:spLocks noGrp="1"/>
          </p:cNvSpPr>
          <p:nvPr>
            <p:ph type="dt" sz="half" idx="10"/>
          </p:nvPr>
        </p:nvSpPr>
        <p:spPr/>
        <p:txBody>
          <a:bodyPr/>
          <a:lstStyle/>
          <a:p>
            <a:fld id="{EAD3BB41-9009-42BA-95DC-D64823335BDD}" type="datetimeFigureOut">
              <a:rPr lang="en-US" smtClean="0"/>
              <a:t>11/22/2022</a:t>
            </a:fld>
            <a:endParaRPr lang="en-US"/>
          </a:p>
        </p:txBody>
      </p:sp>
      <p:sp>
        <p:nvSpPr>
          <p:cNvPr id="5" name="Footer Placeholder 4">
            <a:extLst>
              <a:ext uri="{FF2B5EF4-FFF2-40B4-BE49-F238E27FC236}">
                <a16:creationId xmlns:a16="http://schemas.microsoft.com/office/drawing/2014/main" id="{7C72C8BA-92F2-44D1-B8C9-CCF46F901F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116802-22E9-49ED-B336-F5F4928D95C7}"/>
              </a:ext>
            </a:extLst>
          </p:cNvPr>
          <p:cNvSpPr>
            <a:spLocks noGrp="1"/>
          </p:cNvSpPr>
          <p:nvPr>
            <p:ph type="sldNum" sz="quarter" idx="12"/>
          </p:nvPr>
        </p:nvSpPr>
        <p:spPr/>
        <p:txBody>
          <a:bodyPr/>
          <a:lstStyle/>
          <a:p>
            <a:fld id="{18247805-FF48-4CFD-A0B3-96E39A9DA608}" type="slidenum">
              <a:rPr lang="en-US" smtClean="0"/>
              <a:t>‹#›</a:t>
            </a:fld>
            <a:endParaRPr lang="en-US"/>
          </a:p>
        </p:txBody>
      </p:sp>
    </p:spTree>
    <p:extLst>
      <p:ext uri="{BB962C8B-B14F-4D97-AF65-F5344CB8AC3E}">
        <p14:creationId xmlns:p14="http://schemas.microsoft.com/office/powerpoint/2010/main" val="271162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4637-AADD-4139-BA7E-0C04FE4D90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0D6ED0-378D-4F25-8DD2-D34CB6E487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C5D2CB-9183-4EF8-846E-D96E757157F2}"/>
              </a:ext>
            </a:extLst>
          </p:cNvPr>
          <p:cNvSpPr>
            <a:spLocks noGrp="1"/>
          </p:cNvSpPr>
          <p:nvPr>
            <p:ph type="dt" sz="half" idx="10"/>
          </p:nvPr>
        </p:nvSpPr>
        <p:spPr/>
        <p:txBody>
          <a:bodyPr/>
          <a:lstStyle/>
          <a:p>
            <a:fld id="{EAD3BB41-9009-42BA-95DC-D64823335BDD}" type="datetimeFigureOut">
              <a:rPr lang="en-US" smtClean="0"/>
              <a:t>11/22/2022</a:t>
            </a:fld>
            <a:endParaRPr lang="en-US"/>
          </a:p>
        </p:txBody>
      </p:sp>
      <p:sp>
        <p:nvSpPr>
          <p:cNvPr id="5" name="Footer Placeholder 4">
            <a:extLst>
              <a:ext uri="{FF2B5EF4-FFF2-40B4-BE49-F238E27FC236}">
                <a16:creationId xmlns:a16="http://schemas.microsoft.com/office/drawing/2014/main" id="{7AB5A225-975F-4CEC-BDEE-CA4E693CF2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DD171E-F527-4765-AC73-09314869E1AC}"/>
              </a:ext>
            </a:extLst>
          </p:cNvPr>
          <p:cNvSpPr>
            <a:spLocks noGrp="1"/>
          </p:cNvSpPr>
          <p:nvPr>
            <p:ph type="sldNum" sz="quarter" idx="12"/>
          </p:nvPr>
        </p:nvSpPr>
        <p:spPr/>
        <p:txBody>
          <a:bodyPr/>
          <a:lstStyle/>
          <a:p>
            <a:fld id="{18247805-FF48-4CFD-A0B3-96E39A9DA608}" type="slidenum">
              <a:rPr lang="en-US" smtClean="0"/>
              <a:t>‹#›</a:t>
            </a:fld>
            <a:endParaRPr lang="en-US"/>
          </a:p>
        </p:txBody>
      </p:sp>
    </p:spTree>
    <p:extLst>
      <p:ext uri="{BB962C8B-B14F-4D97-AF65-F5344CB8AC3E}">
        <p14:creationId xmlns:p14="http://schemas.microsoft.com/office/powerpoint/2010/main" val="408113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09E06-C099-472D-9122-821989D238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14B19A-9DAA-4A81-B5CC-4878956126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073D9E-0106-4A70-9440-76B7C8F7E2F4}"/>
              </a:ext>
            </a:extLst>
          </p:cNvPr>
          <p:cNvSpPr>
            <a:spLocks noGrp="1"/>
          </p:cNvSpPr>
          <p:nvPr>
            <p:ph type="dt" sz="half" idx="10"/>
          </p:nvPr>
        </p:nvSpPr>
        <p:spPr/>
        <p:txBody>
          <a:bodyPr/>
          <a:lstStyle/>
          <a:p>
            <a:fld id="{EAD3BB41-9009-42BA-95DC-D64823335BDD}" type="datetimeFigureOut">
              <a:rPr lang="en-US" smtClean="0"/>
              <a:t>11/22/2022</a:t>
            </a:fld>
            <a:endParaRPr lang="en-US"/>
          </a:p>
        </p:txBody>
      </p:sp>
      <p:sp>
        <p:nvSpPr>
          <p:cNvPr id="5" name="Footer Placeholder 4">
            <a:extLst>
              <a:ext uri="{FF2B5EF4-FFF2-40B4-BE49-F238E27FC236}">
                <a16:creationId xmlns:a16="http://schemas.microsoft.com/office/drawing/2014/main" id="{0A0FF9E5-42B7-48FC-8519-7B2C65511D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08B00D-A48B-44CB-84CD-6EF05F5C2DE3}"/>
              </a:ext>
            </a:extLst>
          </p:cNvPr>
          <p:cNvSpPr>
            <a:spLocks noGrp="1"/>
          </p:cNvSpPr>
          <p:nvPr>
            <p:ph type="sldNum" sz="quarter" idx="12"/>
          </p:nvPr>
        </p:nvSpPr>
        <p:spPr/>
        <p:txBody>
          <a:bodyPr/>
          <a:lstStyle/>
          <a:p>
            <a:fld id="{18247805-FF48-4CFD-A0B3-96E39A9DA608}" type="slidenum">
              <a:rPr lang="en-US" smtClean="0"/>
              <a:t>‹#›</a:t>
            </a:fld>
            <a:endParaRPr lang="en-US"/>
          </a:p>
        </p:txBody>
      </p:sp>
    </p:spTree>
    <p:extLst>
      <p:ext uri="{BB962C8B-B14F-4D97-AF65-F5344CB8AC3E}">
        <p14:creationId xmlns:p14="http://schemas.microsoft.com/office/powerpoint/2010/main" val="3836808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38EB0-229D-47AB-8B88-78BE4442AB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CA7625-1FBA-4374-9BE7-FE1E74851E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9B1802-B2B1-4E84-BA96-1AE89DCD78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3DC4F1-C85B-49AA-B3AD-21DB4B0A8109}"/>
              </a:ext>
            </a:extLst>
          </p:cNvPr>
          <p:cNvSpPr>
            <a:spLocks noGrp="1"/>
          </p:cNvSpPr>
          <p:nvPr>
            <p:ph type="dt" sz="half" idx="10"/>
          </p:nvPr>
        </p:nvSpPr>
        <p:spPr/>
        <p:txBody>
          <a:bodyPr/>
          <a:lstStyle/>
          <a:p>
            <a:fld id="{EAD3BB41-9009-42BA-95DC-D64823335BDD}" type="datetimeFigureOut">
              <a:rPr lang="en-US" smtClean="0"/>
              <a:t>11/22/2022</a:t>
            </a:fld>
            <a:endParaRPr lang="en-US"/>
          </a:p>
        </p:txBody>
      </p:sp>
      <p:sp>
        <p:nvSpPr>
          <p:cNvPr id="6" name="Footer Placeholder 5">
            <a:extLst>
              <a:ext uri="{FF2B5EF4-FFF2-40B4-BE49-F238E27FC236}">
                <a16:creationId xmlns:a16="http://schemas.microsoft.com/office/drawing/2014/main" id="{25853742-7B3D-4AB2-9AB0-A9D4929743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CC9FA6-6803-43B8-928A-274424B7C736}"/>
              </a:ext>
            </a:extLst>
          </p:cNvPr>
          <p:cNvSpPr>
            <a:spLocks noGrp="1"/>
          </p:cNvSpPr>
          <p:nvPr>
            <p:ph type="sldNum" sz="quarter" idx="12"/>
          </p:nvPr>
        </p:nvSpPr>
        <p:spPr/>
        <p:txBody>
          <a:bodyPr/>
          <a:lstStyle/>
          <a:p>
            <a:fld id="{18247805-FF48-4CFD-A0B3-96E39A9DA608}" type="slidenum">
              <a:rPr lang="en-US" smtClean="0"/>
              <a:t>‹#›</a:t>
            </a:fld>
            <a:endParaRPr lang="en-US"/>
          </a:p>
        </p:txBody>
      </p:sp>
    </p:spTree>
    <p:extLst>
      <p:ext uri="{BB962C8B-B14F-4D97-AF65-F5344CB8AC3E}">
        <p14:creationId xmlns:p14="http://schemas.microsoft.com/office/powerpoint/2010/main" val="215766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B86BA-F439-466E-99D8-50EA506EF3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6B5972-C64B-4A9B-A71A-FD8F6F12FA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D5A1AF-CE2F-4EC1-83E9-F221BDBC4F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169A7A-B92E-49C3-9F23-D8227B3AEF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21BA2B-A726-4EC7-AD64-10E6D7FFFC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7189C4-BE61-4136-ADEE-F7829EB7EE8F}"/>
              </a:ext>
            </a:extLst>
          </p:cNvPr>
          <p:cNvSpPr>
            <a:spLocks noGrp="1"/>
          </p:cNvSpPr>
          <p:nvPr>
            <p:ph type="dt" sz="half" idx="10"/>
          </p:nvPr>
        </p:nvSpPr>
        <p:spPr/>
        <p:txBody>
          <a:bodyPr/>
          <a:lstStyle/>
          <a:p>
            <a:fld id="{EAD3BB41-9009-42BA-95DC-D64823335BDD}" type="datetimeFigureOut">
              <a:rPr lang="en-US" smtClean="0"/>
              <a:t>11/22/2022</a:t>
            </a:fld>
            <a:endParaRPr lang="en-US"/>
          </a:p>
        </p:txBody>
      </p:sp>
      <p:sp>
        <p:nvSpPr>
          <p:cNvPr id="8" name="Footer Placeholder 7">
            <a:extLst>
              <a:ext uri="{FF2B5EF4-FFF2-40B4-BE49-F238E27FC236}">
                <a16:creationId xmlns:a16="http://schemas.microsoft.com/office/drawing/2014/main" id="{E0977507-79A6-41EB-B6E0-2FB010B037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F661D0-414A-4C64-B645-CA289EABA40C}"/>
              </a:ext>
            </a:extLst>
          </p:cNvPr>
          <p:cNvSpPr>
            <a:spLocks noGrp="1"/>
          </p:cNvSpPr>
          <p:nvPr>
            <p:ph type="sldNum" sz="quarter" idx="12"/>
          </p:nvPr>
        </p:nvSpPr>
        <p:spPr/>
        <p:txBody>
          <a:bodyPr/>
          <a:lstStyle/>
          <a:p>
            <a:fld id="{18247805-FF48-4CFD-A0B3-96E39A9DA608}" type="slidenum">
              <a:rPr lang="en-US" smtClean="0"/>
              <a:t>‹#›</a:t>
            </a:fld>
            <a:endParaRPr lang="en-US"/>
          </a:p>
        </p:txBody>
      </p:sp>
    </p:spTree>
    <p:extLst>
      <p:ext uri="{BB962C8B-B14F-4D97-AF65-F5344CB8AC3E}">
        <p14:creationId xmlns:p14="http://schemas.microsoft.com/office/powerpoint/2010/main" val="1143345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3E7CC-7594-47CC-AC13-99F25EAFB3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8533CD-1980-4665-8D4A-A35905972A0A}"/>
              </a:ext>
            </a:extLst>
          </p:cNvPr>
          <p:cNvSpPr>
            <a:spLocks noGrp="1"/>
          </p:cNvSpPr>
          <p:nvPr>
            <p:ph type="dt" sz="half" idx="10"/>
          </p:nvPr>
        </p:nvSpPr>
        <p:spPr/>
        <p:txBody>
          <a:bodyPr/>
          <a:lstStyle/>
          <a:p>
            <a:fld id="{EAD3BB41-9009-42BA-95DC-D64823335BDD}" type="datetimeFigureOut">
              <a:rPr lang="en-US" smtClean="0"/>
              <a:t>11/22/2022</a:t>
            </a:fld>
            <a:endParaRPr lang="en-US"/>
          </a:p>
        </p:txBody>
      </p:sp>
      <p:sp>
        <p:nvSpPr>
          <p:cNvPr id="4" name="Footer Placeholder 3">
            <a:extLst>
              <a:ext uri="{FF2B5EF4-FFF2-40B4-BE49-F238E27FC236}">
                <a16:creationId xmlns:a16="http://schemas.microsoft.com/office/drawing/2014/main" id="{7EEB44E6-7593-4706-B03E-7AD2C77042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75F75A-AB17-4A34-A872-B88CF5C71231}"/>
              </a:ext>
            </a:extLst>
          </p:cNvPr>
          <p:cNvSpPr>
            <a:spLocks noGrp="1"/>
          </p:cNvSpPr>
          <p:nvPr>
            <p:ph type="sldNum" sz="quarter" idx="12"/>
          </p:nvPr>
        </p:nvSpPr>
        <p:spPr/>
        <p:txBody>
          <a:bodyPr/>
          <a:lstStyle/>
          <a:p>
            <a:fld id="{18247805-FF48-4CFD-A0B3-96E39A9DA608}" type="slidenum">
              <a:rPr lang="en-US" smtClean="0"/>
              <a:t>‹#›</a:t>
            </a:fld>
            <a:endParaRPr lang="en-US"/>
          </a:p>
        </p:txBody>
      </p:sp>
    </p:spTree>
    <p:extLst>
      <p:ext uri="{BB962C8B-B14F-4D97-AF65-F5344CB8AC3E}">
        <p14:creationId xmlns:p14="http://schemas.microsoft.com/office/powerpoint/2010/main" val="64763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5C3E6D-D2C9-4F39-A719-783E140F3B5E}"/>
              </a:ext>
            </a:extLst>
          </p:cNvPr>
          <p:cNvSpPr>
            <a:spLocks noGrp="1"/>
          </p:cNvSpPr>
          <p:nvPr>
            <p:ph type="dt" sz="half" idx="10"/>
          </p:nvPr>
        </p:nvSpPr>
        <p:spPr/>
        <p:txBody>
          <a:bodyPr/>
          <a:lstStyle/>
          <a:p>
            <a:fld id="{EAD3BB41-9009-42BA-95DC-D64823335BDD}" type="datetimeFigureOut">
              <a:rPr lang="en-US" smtClean="0"/>
              <a:t>11/22/2022</a:t>
            </a:fld>
            <a:endParaRPr lang="en-US"/>
          </a:p>
        </p:txBody>
      </p:sp>
      <p:sp>
        <p:nvSpPr>
          <p:cNvPr id="3" name="Footer Placeholder 2">
            <a:extLst>
              <a:ext uri="{FF2B5EF4-FFF2-40B4-BE49-F238E27FC236}">
                <a16:creationId xmlns:a16="http://schemas.microsoft.com/office/drawing/2014/main" id="{E7B27F2E-1ADE-47A1-8033-3CA6A302DE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60693F-8479-42A7-9A3F-0E1A0EA18752}"/>
              </a:ext>
            </a:extLst>
          </p:cNvPr>
          <p:cNvSpPr>
            <a:spLocks noGrp="1"/>
          </p:cNvSpPr>
          <p:nvPr>
            <p:ph type="sldNum" sz="quarter" idx="12"/>
          </p:nvPr>
        </p:nvSpPr>
        <p:spPr/>
        <p:txBody>
          <a:bodyPr/>
          <a:lstStyle/>
          <a:p>
            <a:fld id="{18247805-FF48-4CFD-A0B3-96E39A9DA608}" type="slidenum">
              <a:rPr lang="en-US" smtClean="0"/>
              <a:t>‹#›</a:t>
            </a:fld>
            <a:endParaRPr lang="en-US"/>
          </a:p>
        </p:txBody>
      </p:sp>
    </p:spTree>
    <p:extLst>
      <p:ext uri="{BB962C8B-B14F-4D97-AF65-F5344CB8AC3E}">
        <p14:creationId xmlns:p14="http://schemas.microsoft.com/office/powerpoint/2010/main" val="2541267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7C3B8-0C99-42CA-B08A-1A1CA0E9AE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4381F6-BA2D-4278-B6B4-94878143A4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85A45E-3873-48A9-9265-B4EF4225FF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1EF934-BA80-4A0C-A7E8-A3C6173DDFB3}"/>
              </a:ext>
            </a:extLst>
          </p:cNvPr>
          <p:cNvSpPr>
            <a:spLocks noGrp="1"/>
          </p:cNvSpPr>
          <p:nvPr>
            <p:ph type="dt" sz="half" idx="10"/>
          </p:nvPr>
        </p:nvSpPr>
        <p:spPr/>
        <p:txBody>
          <a:bodyPr/>
          <a:lstStyle/>
          <a:p>
            <a:fld id="{EAD3BB41-9009-42BA-95DC-D64823335BDD}" type="datetimeFigureOut">
              <a:rPr lang="en-US" smtClean="0"/>
              <a:t>11/22/2022</a:t>
            </a:fld>
            <a:endParaRPr lang="en-US"/>
          </a:p>
        </p:txBody>
      </p:sp>
      <p:sp>
        <p:nvSpPr>
          <p:cNvPr id="6" name="Footer Placeholder 5">
            <a:extLst>
              <a:ext uri="{FF2B5EF4-FFF2-40B4-BE49-F238E27FC236}">
                <a16:creationId xmlns:a16="http://schemas.microsoft.com/office/drawing/2014/main" id="{D04C415C-41FA-489C-87F9-7DC3D5B36A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D59798-7A48-4E81-94AD-6C7B58ED3B2E}"/>
              </a:ext>
            </a:extLst>
          </p:cNvPr>
          <p:cNvSpPr>
            <a:spLocks noGrp="1"/>
          </p:cNvSpPr>
          <p:nvPr>
            <p:ph type="sldNum" sz="quarter" idx="12"/>
          </p:nvPr>
        </p:nvSpPr>
        <p:spPr/>
        <p:txBody>
          <a:bodyPr/>
          <a:lstStyle/>
          <a:p>
            <a:fld id="{18247805-FF48-4CFD-A0B3-96E39A9DA608}" type="slidenum">
              <a:rPr lang="en-US" smtClean="0"/>
              <a:t>‹#›</a:t>
            </a:fld>
            <a:endParaRPr lang="en-US"/>
          </a:p>
        </p:txBody>
      </p:sp>
    </p:spTree>
    <p:extLst>
      <p:ext uri="{BB962C8B-B14F-4D97-AF65-F5344CB8AC3E}">
        <p14:creationId xmlns:p14="http://schemas.microsoft.com/office/powerpoint/2010/main" val="3617025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2AE55-6DCF-49D8-9931-F5B4ABB6D1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BF3FEF-B69F-49D0-9804-E405B7A196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603937-168C-45FE-AFA4-0C14576168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FBCDD6-6C47-4B1C-8612-90F1DEF7E558}"/>
              </a:ext>
            </a:extLst>
          </p:cNvPr>
          <p:cNvSpPr>
            <a:spLocks noGrp="1"/>
          </p:cNvSpPr>
          <p:nvPr>
            <p:ph type="dt" sz="half" idx="10"/>
          </p:nvPr>
        </p:nvSpPr>
        <p:spPr/>
        <p:txBody>
          <a:bodyPr/>
          <a:lstStyle/>
          <a:p>
            <a:fld id="{EAD3BB41-9009-42BA-95DC-D64823335BDD}" type="datetimeFigureOut">
              <a:rPr lang="en-US" smtClean="0"/>
              <a:t>11/22/2022</a:t>
            </a:fld>
            <a:endParaRPr lang="en-US"/>
          </a:p>
        </p:txBody>
      </p:sp>
      <p:sp>
        <p:nvSpPr>
          <p:cNvPr id="6" name="Footer Placeholder 5">
            <a:extLst>
              <a:ext uri="{FF2B5EF4-FFF2-40B4-BE49-F238E27FC236}">
                <a16:creationId xmlns:a16="http://schemas.microsoft.com/office/drawing/2014/main" id="{C699A07A-6003-43E8-806E-47FA86EBCD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C1DEFA-631A-41E8-9C59-16F26C88F7DC}"/>
              </a:ext>
            </a:extLst>
          </p:cNvPr>
          <p:cNvSpPr>
            <a:spLocks noGrp="1"/>
          </p:cNvSpPr>
          <p:nvPr>
            <p:ph type="sldNum" sz="quarter" idx="12"/>
          </p:nvPr>
        </p:nvSpPr>
        <p:spPr/>
        <p:txBody>
          <a:bodyPr/>
          <a:lstStyle/>
          <a:p>
            <a:fld id="{18247805-FF48-4CFD-A0B3-96E39A9DA608}" type="slidenum">
              <a:rPr lang="en-US" smtClean="0"/>
              <a:t>‹#›</a:t>
            </a:fld>
            <a:endParaRPr lang="en-US"/>
          </a:p>
        </p:txBody>
      </p:sp>
    </p:spTree>
    <p:extLst>
      <p:ext uri="{BB962C8B-B14F-4D97-AF65-F5344CB8AC3E}">
        <p14:creationId xmlns:p14="http://schemas.microsoft.com/office/powerpoint/2010/main" val="3345623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6A7CB1-884F-4560-A32E-EB06DBF68F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6F974A-C509-4ADA-BDBA-C835C26D14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CFEBD4-1602-43C9-B4BF-7FFC1F40B9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D3BB41-9009-42BA-95DC-D64823335BDD}" type="datetimeFigureOut">
              <a:rPr lang="en-US" smtClean="0"/>
              <a:t>11/22/2022</a:t>
            </a:fld>
            <a:endParaRPr lang="en-US"/>
          </a:p>
        </p:txBody>
      </p:sp>
      <p:sp>
        <p:nvSpPr>
          <p:cNvPr id="5" name="Footer Placeholder 4">
            <a:extLst>
              <a:ext uri="{FF2B5EF4-FFF2-40B4-BE49-F238E27FC236}">
                <a16:creationId xmlns:a16="http://schemas.microsoft.com/office/drawing/2014/main" id="{222E08C2-8146-4BA1-9AA6-CC072C9BB2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917EBB-3A36-44C3-A64E-5BE5D08024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247805-FF48-4CFD-A0B3-96E39A9DA608}" type="slidenum">
              <a:rPr lang="en-US" smtClean="0"/>
              <a:t>‹#›</a:t>
            </a:fld>
            <a:endParaRPr lang="en-US"/>
          </a:p>
        </p:txBody>
      </p:sp>
    </p:spTree>
    <p:extLst>
      <p:ext uri="{BB962C8B-B14F-4D97-AF65-F5344CB8AC3E}">
        <p14:creationId xmlns:p14="http://schemas.microsoft.com/office/powerpoint/2010/main" val="281655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illustrations/background-wallpaper-low-poly-4232859/"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bienenseigner.com/tableau-des-responsabilites-ou-les-metiers-de-la-class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bienenseigner.com/idees-ecologiques-pour-une-ecole-vert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schabell.org/2019/08/5-questions-everyones-asking-about-microservices-question1.html"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56AAF3-5293-4A1F-BDF2-F47F5DF3083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008536" cy="6858000"/>
          </a:xfrm>
          <a:prstGeom prst="rect">
            <a:avLst/>
          </a:prstGeom>
        </p:spPr>
      </p:pic>
      <p:sp>
        <p:nvSpPr>
          <p:cNvPr id="6" name="Rectangle 5">
            <a:extLst>
              <a:ext uri="{FF2B5EF4-FFF2-40B4-BE49-F238E27FC236}">
                <a16:creationId xmlns:a16="http://schemas.microsoft.com/office/drawing/2014/main" id="{D415B8E1-4213-4351-AA16-C280885B59DD}"/>
              </a:ext>
            </a:extLst>
          </p:cNvPr>
          <p:cNvSpPr/>
          <p:nvPr/>
        </p:nvSpPr>
        <p:spPr>
          <a:xfrm>
            <a:off x="1221172" y="0"/>
            <a:ext cx="9749657" cy="2308324"/>
          </a:xfrm>
          <a:prstGeom prst="rect">
            <a:avLst/>
          </a:prstGeom>
          <a:noFill/>
        </p:spPr>
        <p:txBody>
          <a:bodyPr wrap="none" lIns="91440" tIns="45720" rIns="91440" bIns="45720">
            <a:spAutoFit/>
          </a:bodyPr>
          <a:lstStyle/>
          <a:p>
            <a:pPr algn="ctr"/>
            <a:r>
              <a:rPr lang="en-US" sz="7200" b="1" i="1" u="sng" cap="none" spc="0" dirty="0">
                <a:ln w="6600">
                  <a:solidFill>
                    <a:schemeClr val="accent2"/>
                  </a:solidFill>
                  <a:prstDash val="solid"/>
                </a:ln>
                <a:solidFill>
                  <a:srgbClr val="FFFFFF"/>
                </a:solidFill>
                <a:effectLst>
                  <a:outerShdw dist="38100" dir="2700000" algn="tl" rotWithShape="0">
                    <a:schemeClr val="accent2"/>
                  </a:outerShdw>
                </a:effectLst>
              </a:rPr>
              <a:t>La </a:t>
            </a:r>
            <a:r>
              <a:rPr lang="en-US" sz="7200" b="1" i="1" u="sng" cap="none" spc="0" dirty="0" err="1">
                <a:ln w="6600">
                  <a:solidFill>
                    <a:schemeClr val="accent2"/>
                  </a:solidFill>
                  <a:prstDash val="solid"/>
                </a:ln>
                <a:solidFill>
                  <a:srgbClr val="FFFFFF"/>
                </a:solidFill>
                <a:effectLst>
                  <a:outerShdw dist="38100" dir="2700000" algn="tl" rotWithShape="0">
                    <a:schemeClr val="accent2"/>
                  </a:outerShdw>
                </a:effectLst>
              </a:rPr>
              <a:t>pédagogie</a:t>
            </a:r>
            <a:r>
              <a:rPr lang="en-US" sz="7200" b="1" i="1" u="sng" cap="none" spc="0" dirty="0">
                <a:ln w="6600">
                  <a:solidFill>
                    <a:schemeClr val="accent2"/>
                  </a:solidFill>
                  <a:prstDash val="solid"/>
                </a:ln>
                <a:solidFill>
                  <a:srgbClr val="FFFFFF"/>
                </a:solidFill>
                <a:effectLst>
                  <a:outerShdw dist="38100" dir="2700000" algn="tl" rotWithShape="0">
                    <a:schemeClr val="accent2"/>
                  </a:outerShdw>
                </a:effectLst>
              </a:rPr>
              <a:t> </a:t>
            </a:r>
            <a:r>
              <a:rPr lang="en-US" sz="7200" b="1" i="1" u="sng" cap="none" spc="0" dirty="0" err="1">
                <a:ln w="6600">
                  <a:solidFill>
                    <a:schemeClr val="accent2"/>
                  </a:solidFill>
                  <a:prstDash val="solid"/>
                </a:ln>
                <a:solidFill>
                  <a:srgbClr val="FFFFFF"/>
                </a:solidFill>
                <a:effectLst>
                  <a:outerShdw dist="38100" dir="2700000" algn="tl" rotWithShape="0">
                    <a:schemeClr val="accent2"/>
                  </a:outerShdw>
                </a:effectLst>
              </a:rPr>
              <a:t>altérnative</a:t>
            </a:r>
            <a:endParaRPr lang="en-US" sz="7200" b="1" i="1" u="sng" cap="none" spc="0" dirty="0">
              <a:ln w="6600">
                <a:solidFill>
                  <a:schemeClr val="accent2"/>
                </a:solidFill>
                <a:prstDash val="solid"/>
              </a:ln>
              <a:solidFill>
                <a:srgbClr val="FFFFFF"/>
              </a:solidFill>
              <a:effectLst>
                <a:outerShdw dist="38100" dir="2700000" algn="tl" rotWithShape="0">
                  <a:schemeClr val="accent2"/>
                </a:outerShdw>
              </a:effectLst>
            </a:endParaRPr>
          </a:p>
          <a:p>
            <a:pPr algn="ctr"/>
            <a:r>
              <a:rPr lang="en-US" sz="7200" b="1" i="1" u="sng" dirty="0">
                <a:ln w="6600">
                  <a:solidFill>
                    <a:schemeClr val="accent2"/>
                  </a:solidFill>
                  <a:prstDash val="solid"/>
                </a:ln>
                <a:solidFill>
                  <a:srgbClr val="FFFFFF"/>
                </a:solidFill>
                <a:effectLst>
                  <a:outerShdw dist="38100" dir="2700000" algn="tl" rotWithShape="0">
                    <a:schemeClr val="accent2"/>
                  </a:outerShdw>
                </a:effectLst>
              </a:rPr>
              <a:t>Avec: Rudolf Steiner</a:t>
            </a:r>
            <a:endParaRPr lang="en-US" sz="7200" b="1" i="1" u="sng"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Rectangle 6">
            <a:extLst>
              <a:ext uri="{FF2B5EF4-FFF2-40B4-BE49-F238E27FC236}">
                <a16:creationId xmlns:a16="http://schemas.microsoft.com/office/drawing/2014/main" id="{8DE25DB2-F34F-455F-8312-A9C31928308C}"/>
              </a:ext>
            </a:extLst>
          </p:cNvPr>
          <p:cNvSpPr/>
          <p:nvPr/>
        </p:nvSpPr>
        <p:spPr>
          <a:xfrm>
            <a:off x="-593728" y="2459504"/>
            <a:ext cx="5205486" cy="2123658"/>
          </a:xfrm>
          <a:prstGeom prst="rect">
            <a:avLst/>
          </a:prstGeom>
          <a:noFill/>
        </p:spPr>
        <p:txBody>
          <a:bodyPr wrap="square" lIns="91440" tIns="45720" rIns="91440" bIns="45720">
            <a:spAutoFit/>
          </a:bodyPr>
          <a:lstStyle/>
          <a:p>
            <a:pPr lvl="1" algn="ctr"/>
            <a:r>
              <a:rPr lang="en-US" sz="4400" b="1" i="1" dirty="0" err="1">
                <a:ln w="0"/>
                <a:effectLst>
                  <a:outerShdw blurRad="38100" dist="19050" dir="2700000" algn="tl" rotWithShape="0">
                    <a:schemeClr val="dk1">
                      <a:alpha val="40000"/>
                    </a:schemeClr>
                  </a:outerShdw>
                </a:effectLst>
              </a:rPr>
              <a:t>Présenté</a:t>
            </a:r>
            <a:r>
              <a:rPr lang="en-US" sz="4400" b="1" i="1" dirty="0">
                <a:ln w="0"/>
                <a:effectLst>
                  <a:outerShdw blurRad="38100" dist="19050" dir="2700000" algn="tl" rotWithShape="0">
                    <a:schemeClr val="dk1">
                      <a:alpha val="40000"/>
                    </a:schemeClr>
                  </a:outerShdw>
                </a:effectLst>
              </a:rPr>
              <a:t> par:</a:t>
            </a:r>
          </a:p>
          <a:p>
            <a:pPr lvl="1" algn="ctr"/>
            <a:r>
              <a:rPr lang="en-US" sz="4400" b="1" i="1" dirty="0">
                <a:ln w="0"/>
                <a:effectLst>
                  <a:outerShdw blurRad="38100" dist="19050" dir="2700000" algn="tl" rotWithShape="0">
                    <a:schemeClr val="dk1">
                      <a:alpha val="40000"/>
                    </a:schemeClr>
                  </a:outerShdw>
                </a:effectLst>
              </a:rPr>
              <a:t>Erica </a:t>
            </a:r>
            <a:r>
              <a:rPr lang="en-US" sz="4400" b="1" i="1" dirty="0" err="1">
                <a:ln w="0"/>
                <a:effectLst>
                  <a:outerShdw blurRad="38100" dist="19050" dir="2700000" algn="tl" rotWithShape="0">
                    <a:schemeClr val="dk1">
                      <a:alpha val="40000"/>
                    </a:schemeClr>
                  </a:outerShdw>
                </a:effectLst>
              </a:rPr>
              <a:t>Nacouzy</a:t>
            </a:r>
            <a:r>
              <a:rPr lang="en-US" sz="4400" b="1" i="1" dirty="0">
                <a:ln w="0"/>
                <a:effectLst>
                  <a:outerShdw blurRad="38100" dist="19050" dir="2700000" algn="tl" rotWithShape="0">
                    <a:schemeClr val="dk1">
                      <a:alpha val="40000"/>
                    </a:schemeClr>
                  </a:outerShdw>
                </a:effectLst>
              </a:rPr>
              <a:t> </a:t>
            </a:r>
          </a:p>
          <a:p>
            <a:pPr lvl="1" algn="ctr"/>
            <a:r>
              <a:rPr lang="en-US" sz="4400" b="1" i="1" dirty="0">
                <a:ln w="0"/>
                <a:effectLst>
                  <a:outerShdw blurRad="38100" dist="19050" dir="2700000" algn="tl" rotWithShape="0">
                    <a:schemeClr val="dk1">
                      <a:alpha val="40000"/>
                    </a:schemeClr>
                  </a:outerShdw>
                </a:effectLst>
              </a:rPr>
              <a:t>Jean Youssef</a:t>
            </a:r>
            <a:endParaRPr lang="en-US" sz="4400" b="1" i="1" cap="none" spc="0" dirty="0">
              <a:ln w="0"/>
              <a:solidFill>
                <a:schemeClr val="tx1"/>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7D62BC84-F626-420D-85C7-98880B041A3D}"/>
              </a:ext>
            </a:extLst>
          </p:cNvPr>
          <p:cNvSpPr/>
          <p:nvPr/>
        </p:nvSpPr>
        <p:spPr>
          <a:xfrm>
            <a:off x="7518204" y="5288340"/>
            <a:ext cx="4490332" cy="1569660"/>
          </a:xfrm>
          <a:prstGeom prst="rect">
            <a:avLst/>
          </a:prstGeom>
          <a:noFill/>
        </p:spPr>
        <p:txBody>
          <a:bodyPr wrap="none" lIns="91440" tIns="45720" rIns="91440" bIns="45720">
            <a:spAutoFit/>
          </a:bodyPr>
          <a:lstStyle/>
          <a:p>
            <a:pPr algn="ctr"/>
            <a:r>
              <a:rPr lang="en-US" sz="4800" b="1" i="1" cap="none" spc="0" dirty="0">
                <a:ln w="12700">
                  <a:solidFill>
                    <a:schemeClr val="accent1"/>
                  </a:solidFill>
                  <a:prstDash val="solid"/>
                </a:ln>
                <a:solidFill>
                  <a:schemeClr val="bg1"/>
                </a:solidFill>
                <a:effectLst>
                  <a:outerShdw dist="38100" dir="2640000" algn="bl" rotWithShape="0">
                    <a:schemeClr val="accent1"/>
                  </a:outerShdw>
                </a:effectLst>
              </a:rPr>
              <a:t>A </a:t>
            </a:r>
            <a:r>
              <a:rPr lang="en-US" sz="4800" b="1" i="1" cap="none" spc="0" dirty="0" err="1">
                <a:ln w="12700">
                  <a:solidFill>
                    <a:schemeClr val="accent1"/>
                  </a:solidFill>
                  <a:prstDash val="solid"/>
                </a:ln>
                <a:solidFill>
                  <a:schemeClr val="bg1"/>
                </a:solidFill>
                <a:effectLst>
                  <a:outerShdw dist="38100" dir="2640000" algn="bl" rotWithShape="0">
                    <a:schemeClr val="accent1"/>
                  </a:outerShdw>
                </a:effectLst>
              </a:rPr>
              <a:t>l’attende</a:t>
            </a:r>
            <a:r>
              <a:rPr lang="en-US" sz="4800" b="1" i="1" cap="none" spc="0" dirty="0">
                <a:ln w="12700">
                  <a:solidFill>
                    <a:schemeClr val="accent1"/>
                  </a:solidFill>
                  <a:prstDash val="solid"/>
                </a:ln>
                <a:solidFill>
                  <a:schemeClr val="bg1"/>
                </a:solidFill>
                <a:effectLst>
                  <a:outerShdw dist="38100" dir="2640000" algn="bl" rotWithShape="0">
                    <a:schemeClr val="accent1"/>
                  </a:outerShdw>
                </a:effectLst>
              </a:rPr>
              <a:t> de:</a:t>
            </a:r>
          </a:p>
          <a:p>
            <a:pPr algn="ctr"/>
            <a:r>
              <a:rPr lang="en-US" sz="4800" b="1" i="1" dirty="0">
                <a:ln w="12700">
                  <a:solidFill>
                    <a:schemeClr val="accent1"/>
                  </a:solidFill>
                  <a:prstDash val="solid"/>
                </a:ln>
                <a:solidFill>
                  <a:schemeClr val="bg1"/>
                </a:solidFill>
                <a:effectLst>
                  <a:outerShdw dist="38100" dir="2640000" algn="bl" rotWithShape="0">
                    <a:schemeClr val="accent1"/>
                  </a:outerShdw>
                </a:effectLst>
              </a:rPr>
              <a:t>Dr. Pascal Al Hajj</a:t>
            </a:r>
            <a:endParaRPr lang="en-US" sz="4800" b="1" i="1" cap="none" spc="0" dirty="0">
              <a:ln w="12700">
                <a:solidFill>
                  <a:schemeClr val="accent1"/>
                </a:solidFill>
                <a:prstDash val="solid"/>
              </a:ln>
              <a:solidFill>
                <a:schemeClr val="bg1"/>
              </a:solidFill>
              <a:effectLst>
                <a:outerShdw dist="38100" dir="2640000" algn="bl" rotWithShape="0">
                  <a:schemeClr val="accent1"/>
                </a:outerShdw>
              </a:effectLst>
            </a:endParaRPr>
          </a:p>
        </p:txBody>
      </p:sp>
      <p:pic>
        <p:nvPicPr>
          <p:cNvPr id="9" name="Picture 8">
            <a:extLst>
              <a:ext uri="{FF2B5EF4-FFF2-40B4-BE49-F238E27FC236}">
                <a16:creationId xmlns:a16="http://schemas.microsoft.com/office/drawing/2014/main" id="{D96F48CC-A4D6-4225-8F84-69E705C6672D}"/>
              </a:ext>
            </a:extLst>
          </p:cNvPr>
          <p:cNvPicPr>
            <a:picLocks noChangeAspect="1"/>
          </p:cNvPicPr>
          <p:nvPr/>
        </p:nvPicPr>
        <p:blipFill>
          <a:blip r:embed="rId4"/>
          <a:stretch>
            <a:fillRect/>
          </a:stretch>
        </p:blipFill>
        <p:spPr>
          <a:xfrm>
            <a:off x="4078010" y="3516188"/>
            <a:ext cx="3681530" cy="2436307"/>
          </a:xfrm>
          <a:prstGeom prst="rect">
            <a:avLst/>
          </a:prstGeom>
        </p:spPr>
      </p:pic>
    </p:spTree>
    <p:extLst>
      <p:ext uri="{BB962C8B-B14F-4D97-AF65-F5344CB8AC3E}">
        <p14:creationId xmlns:p14="http://schemas.microsoft.com/office/powerpoint/2010/main" val="7121249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circle(in)">
                                      <p:cBhvr>
                                        <p:cTn id="17" dur="2000"/>
                                        <p:tgtEl>
                                          <p:spTgt spid="7">
                                            <p:txEl>
                                              <p:pRg st="0" end="0"/>
                                            </p:txEl>
                                          </p:spTgt>
                                        </p:tgtEl>
                                      </p:cBhvr>
                                    </p:animEffect>
                                  </p:childTnLst>
                                </p:cTn>
                              </p:par>
                              <p:par>
                                <p:cTn id="18" presetID="6" presetClass="entr" presetSubtype="16" fill="hold" nodeType="with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circle(in)">
                                      <p:cBhvr>
                                        <p:cTn id="20" dur="2000"/>
                                        <p:tgtEl>
                                          <p:spTgt spid="7">
                                            <p:txEl>
                                              <p:pRg st="1" end="1"/>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circle(in)">
                                      <p:cBhvr>
                                        <p:cTn id="23" dur="2000"/>
                                        <p:tgtEl>
                                          <p:spTgt spid="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wipe(down)">
                                      <p:cBhvr>
                                        <p:cTn id="28" dur="500"/>
                                        <p:tgtEl>
                                          <p:spTgt spid="8">
                                            <p:txEl>
                                              <p:pRg st="0" end="0"/>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animEffect transition="in" filter="wipe(down)">
                                      <p:cBhvr>
                                        <p:cTn id="31" dur="500"/>
                                        <p:tgtEl>
                                          <p:spTgt spid="8">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2302B-F36A-48A4-969F-37A76A29811F}"/>
              </a:ext>
            </a:extLst>
          </p:cNvPr>
          <p:cNvSpPr>
            <a:spLocks noGrp="1"/>
          </p:cNvSpPr>
          <p:nvPr>
            <p:ph type="title"/>
          </p:nvPr>
        </p:nvSpPr>
        <p:spPr/>
        <p:txBody>
          <a:bodyPr/>
          <a:lstStyle/>
          <a:p>
            <a:r>
              <a:rPr lang="en-US" dirty="0"/>
              <a:t> </a:t>
            </a:r>
          </a:p>
        </p:txBody>
      </p:sp>
      <p:sp>
        <p:nvSpPr>
          <p:cNvPr id="8" name="Speech Bubble: Oval 7">
            <a:extLst>
              <a:ext uri="{FF2B5EF4-FFF2-40B4-BE49-F238E27FC236}">
                <a16:creationId xmlns:a16="http://schemas.microsoft.com/office/drawing/2014/main" id="{8A70D7AF-E609-40EB-BA88-96B83C9084C4}"/>
              </a:ext>
            </a:extLst>
          </p:cNvPr>
          <p:cNvSpPr/>
          <p:nvPr/>
        </p:nvSpPr>
        <p:spPr>
          <a:xfrm>
            <a:off x="8892208" y="160096"/>
            <a:ext cx="2994992" cy="2508595"/>
          </a:xfrm>
          <a:prstGeom prst="wedgeEllipseCallout">
            <a:avLst>
              <a:gd name="adj1" fmla="val -72987"/>
              <a:gd name="adj2" fmla="val 509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r>
              <a:rPr lang="fr-FR" sz="2000" b="1" i="1" dirty="0"/>
              <a:t>par la culture des facultés émotionnelles et sociales : observer, percevoir, écouter, exprimer, etc.</a:t>
            </a:r>
            <a:endParaRPr lang="en-US" b="1" i="1" dirty="0"/>
          </a:p>
        </p:txBody>
      </p:sp>
      <p:sp>
        <p:nvSpPr>
          <p:cNvPr id="9" name="Speech Bubble: Oval 8">
            <a:extLst>
              <a:ext uri="{FF2B5EF4-FFF2-40B4-BE49-F238E27FC236}">
                <a16:creationId xmlns:a16="http://schemas.microsoft.com/office/drawing/2014/main" id="{2D669BB2-C484-43F7-8128-928C037BA2EE}"/>
              </a:ext>
            </a:extLst>
          </p:cNvPr>
          <p:cNvSpPr/>
          <p:nvPr/>
        </p:nvSpPr>
        <p:spPr>
          <a:xfrm>
            <a:off x="5201478" y="3812703"/>
            <a:ext cx="2994992" cy="2508595"/>
          </a:xfrm>
          <a:prstGeom prst="wedgeEllipseCallout">
            <a:avLst>
              <a:gd name="adj1" fmla="val -72987"/>
              <a:gd name="adj2" fmla="val 509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i="1" dirty="0"/>
              <a:t>par la mobilisation des aptitudes volontaires : créer, réaliser, entreprendre, engager, répéter, etc.</a:t>
            </a:r>
            <a:endParaRPr lang="en-US" sz="2000" b="1" i="1" dirty="0"/>
          </a:p>
        </p:txBody>
      </p:sp>
      <p:sp>
        <p:nvSpPr>
          <p:cNvPr id="10" name="Speech Bubble: Oval 9">
            <a:extLst>
              <a:ext uri="{FF2B5EF4-FFF2-40B4-BE49-F238E27FC236}">
                <a16:creationId xmlns:a16="http://schemas.microsoft.com/office/drawing/2014/main" id="{9AA50857-273A-47AE-93AB-A4E1B813A5DB}"/>
              </a:ext>
            </a:extLst>
          </p:cNvPr>
          <p:cNvSpPr/>
          <p:nvPr/>
        </p:nvSpPr>
        <p:spPr>
          <a:xfrm>
            <a:off x="702365" y="160096"/>
            <a:ext cx="2994992" cy="2508595"/>
          </a:xfrm>
          <a:prstGeom prst="wedgeEllipseCallout">
            <a:avLst>
              <a:gd name="adj1" fmla="val -42456"/>
              <a:gd name="adj2" fmla="val 789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i="1" dirty="0"/>
              <a:t>par l’exercice des aptitudes cognitives : formuler, questionner, conceptualiser, débattre, etc.</a:t>
            </a:r>
            <a:endParaRPr lang="en-US" sz="2000" b="1" i="1" dirty="0"/>
          </a:p>
        </p:txBody>
      </p:sp>
      <p:sp>
        <p:nvSpPr>
          <p:cNvPr id="11" name="Rectangle 10">
            <a:extLst>
              <a:ext uri="{FF2B5EF4-FFF2-40B4-BE49-F238E27FC236}">
                <a16:creationId xmlns:a16="http://schemas.microsoft.com/office/drawing/2014/main" id="{4B25391F-0E7A-4F4B-B6BD-1A13EFD6D4DE}"/>
              </a:ext>
            </a:extLst>
          </p:cNvPr>
          <p:cNvSpPr/>
          <p:nvPr/>
        </p:nvSpPr>
        <p:spPr>
          <a:xfrm>
            <a:off x="16500" y="3280085"/>
            <a:ext cx="1643399" cy="523220"/>
          </a:xfrm>
          <a:prstGeom prst="rect">
            <a:avLst/>
          </a:prstGeom>
        </p:spPr>
        <p:txBody>
          <a:bodyPr wrap="none">
            <a:spAutoFit/>
          </a:bodyPr>
          <a:lstStyle/>
          <a:p>
            <a:r>
              <a:rPr lang="en-US" sz="2800" b="1" i="1" dirty="0" err="1"/>
              <a:t>Connaître</a:t>
            </a:r>
            <a:endParaRPr lang="en-US" sz="2800" b="1" i="1" dirty="0"/>
          </a:p>
        </p:txBody>
      </p:sp>
      <p:sp>
        <p:nvSpPr>
          <p:cNvPr id="13" name="Content Placeholder 12">
            <a:extLst>
              <a:ext uri="{FF2B5EF4-FFF2-40B4-BE49-F238E27FC236}">
                <a16:creationId xmlns:a16="http://schemas.microsoft.com/office/drawing/2014/main" id="{9EE77A6F-51CB-451E-8401-DFEE46AC6FBB}"/>
              </a:ext>
            </a:extLst>
          </p:cNvPr>
          <p:cNvSpPr>
            <a:spLocks noGrp="1"/>
          </p:cNvSpPr>
          <p:nvPr>
            <p:ph idx="1"/>
          </p:nvPr>
        </p:nvSpPr>
        <p:spPr>
          <a:xfrm>
            <a:off x="-753812" y="365125"/>
            <a:ext cx="10515600" cy="4351338"/>
          </a:xfrm>
        </p:spPr>
        <p:txBody>
          <a:bodyPr/>
          <a:lstStyle/>
          <a:p>
            <a:pPr marL="0" indent="0">
              <a:buNone/>
            </a:pPr>
            <a:r>
              <a:rPr lang="en-US" dirty="0"/>
              <a:t> </a:t>
            </a:r>
          </a:p>
        </p:txBody>
      </p:sp>
      <p:sp>
        <p:nvSpPr>
          <p:cNvPr id="14" name="Rectangle 13">
            <a:extLst>
              <a:ext uri="{FF2B5EF4-FFF2-40B4-BE49-F238E27FC236}">
                <a16:creationId xmlns:a16="http://schemas.microsoft.com/office/drawing/2014/main" id="{FE168783-440E-4FDA-AE47-78D2D915D71D}"/>
              </a:ext>
            </a:extLst>
          </p:cNvPr>
          <p:cNvSpPr/>
          <p:nvPr/>
        </p:nvSpPr>
        <p:spPr>
          <a:xfrm>
            <a:off x="7009721" y="2583633"/>
            <a:ext cx="1349087" cy="461665"/>
          </a:xfrm>
          <a:prstGeom prst="rect">
            <a:avLst/>
          </a:prstGeom>
        </p:spPr>
        <p:txBody>
          <a:bodyPr wrap="none">
            <a:spAutoFit/>
          </a:bodyPr>
          <a:lstStyle/>
          <a:p>
            <a:r>
              <a:rPr lang="en-US" sz="2400" b="1" i="1" dirty="0" err="1">
                <a:solidFill>
                  <a:srgbClr val="000000"/>
                </a:solidFill>
                <a:latin typeface="-apple-system"/>
              </a:rPr>
              <a:t>Ressentir</a:t>
            </a:r>
            <a:endParaRPr lang="en-US" sz="2400" i="1" dirty="0"/>
          </a:p>
        </p:txBody>
      </p:sp>
      <p:sp>
        <p:nvSpPr>
          <p:cNvPr id="15" name="Rectangle 14">
            <a:extLst>
              <a:ext uri="{FF2B5EF4-FFF2-40B4-BE49-F238E27FC236}">
                <a16:creationId xmlns:a16="http://schemas.microsoft.com/office/drawing/2014/main" id="{18B677D3-D051-48A9-8662-985417D1D11E}"/>
              </a:ext>
            </a:extLst>
          </p:cNvPr>
          <p:cNvSpPr/>
          <p:nvPr/>
        </p:nvSpPr>
        <p:spPr>
          <a:xfrm>
            <a:off x="3697357" y="6050290"/>
            <a:ext cx="806631" cy="523220"/>
          </a:xfrm>
          <a:prstGeom prst="rect">
            <a:avLst/>
          </a:prstGeom>
        </p:spPr>
        <p:txBody>
          <a:bodyPr wrap="none">
            <a:spAutoFit/>
          </a:bodyPr>
          <a:lstStyle/>
          <a:p>
            <a:r>
              <a:rPr lang="en-US" sz="2800" b="1" i="1" dirty="0" err="1">
                <a:solidFill>
                  <a:srgbClr val="000000"/>
                </a:solidFill>
                <a:latin typeface="-apple-system"/>
              </a:rPr>
              <a:t>Agir</a:t>
            </a:r>
            <a:endParaRPr lang="en-US" sz="2800" i="1" dirty="0"/>
          </a:p>
        </p:txBody>
      </p:sp>
    </p:spTree>
    <p:extLst>
      <p:ext uri="{BB962C8B-B14F-4D97-AF65-F5344CB8AC3E}">
        <p14:creationId xmlns:p14="http://schemas.microsoft.com/office/powerpoint/2010/main" val="3214837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E6B17-3D8A-4F10-B91B-FF63C7078B26}"/>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4590516E-2F9B-4F5E-A473-E09227832C21}"/>
              </a:ext>
            </a:extLst>
          </p:cNvPr>
          <p:cNvSpPr>
            <a:spLocks noGrp="1"/>
          </p:cNvSpPr>
          <p:nvPr>
            <p:ph idx="1"/>
          </p:nvPr>
        </p:nvSpPr>
        <p:spPr/>
        <p:txBody>
          <a:bodyPr/>
          <a:lstStyle/>
          <a:p>
            <a:pPr marL="0" indent="0">
              <a:buNone/>
            </a:pPr>
            <a:r>
              <a:rPr lang="en-US" dirty="0"/>
              <a:t> </a:t>
            </a:r>
          </a:p>
        </p:txBody>
      </p:sp>
      <p:sp>
        <p:nvSpPr>
          <p:cNvPr id="4" name="Rectangle 3">
            <a:extLst>
              <a:ext uri="{FF2B5EF4-FFF2-40B4-BE49-F238E27FC236}">
                <a16:creationId xmlns:a16="http://schemas.microsoft.com/office/drawing/2014/main" id="{35C75534-BF3F-4407-BD70-450DCBBA22A3}"/>
              </a:ext>
            </a:extLst>
          </p:cNvPr>
          <p:cNvSpPr/>
          <p:nvPr/>
        </p:nvSpPr>
        <p:spPr>
          <a:xfrm>
            <a:off x="2526112" y="230188"/>
            <a:ext cx="6943311" cy="769441"/>
          </a:xfrm>
          <a:prstGeom prst="rect">
            <a:avLst/>
          </a:prstGeom>
        </p:spPr>
        <p:txBody>
          <a:bodyPr wrap="none">
            <a:spAutoFit/>
          </a:bodyPr>
          <a:lstStyle/>
          <a:p>
            <a:r>
              <a:rPr lang="en-US" sz="4400" b="1" i="1" dirty="0" err="1">
                <a:ln w="22225">
                  <a:solidFill>
                    <a:schemeClr val="accent2"/>
                  </a:solidFill>
                  <a:prstDash val="solid"/>
                </a:ln>
                <a:solidFill>
                  <a:schemeClr val="accent2">
                    <a:lumMod val="40000"/>
                    <a:lumOff val="60000"/>
                  </a:schemeClr>
                </a:solidFill>
                <a:latin typeface="-apple-system"/>
              </a:rPr>
              <a:t>Pédagogie</a:t>
            </a:r>
            <a:r>
              <a:rPr lang="en-US" sz="4400" b="1" i="1" dirty="0">
                <a:ln w="22225">
                  <a:solidFill>
                    <a:schemeClr val="accent2"/>
                  </a:solidFill>
                  <a:prstDash val="solid"/>
                </a:ln>
                <a:solidFill>
                  <a:schemeClr val="accent2">
                    <a:lumMod val="40000"/>
                    <a:lumOff val="60000"/>
                  </a:schemeClr>
                </a:solidFill>
                <a:latin typeface="-apple-system"/>
              </a:rPr>
              <a:t> Steiner : </a:t>
            </a:r>
            <a:r>
              <a:rPr lang="en-US" sz="4400" b="1" i="1" dirty="0" err="1">
                <a:ln w="22225">
                  <a:solidFill>
                    <a:schemeClr val="accent2"/>
                  </a:solidFill>
                  <a:prstDash val="solid"/>
                </a:ln>
                <a:solidFill>
                  <a:schemeClr val="accent2">
                    <a:lumMod val="40000"/>
                    <a:lumOff val="60000"/>
                  </a:schemeClr>
                </a:solidFill>
                <a:latin typeface="-apple-system"/>
              </a:rPr>
              <a:t>principes</a:t>
            </a:r>
            <a:endParaRPr lang="en-US" sz="4400" b="1" i="0" dirty="0">
              <a:ln w="22225">
                <a:solidFill>
                  <a:schemeClr val="accent2"/>
                </a:solidFill>
                <a:prstDash val="solid"/>
              </a:ln>
              <a:solidFill>
                <a:schemeClr val="accent2">
                  <a:lumMod val="40000"/>
                  <a:lumOff val="60000"/>
                </a:schemeClr>
              </a:solidFill>
              <a:latin typeface="-apple-system"/>
            </a:endParaRPr>
          </a:p>
        </p:txBody>
      </p:sp>
      <p:sp>
        <p:nvSpPr>
          <p:cNvPr id="5" name="Rectangle 4">
            <a:extLst>
              <a:ext uri="{FF2B5EF4-FFF2-40B4-BE49-F238E27FC236}">
                <a16:creationId xmlns:a16="http://schemas.microsoft.com/office/drawing/2014/main" id="{75E27AE3-6DF0-4125-ADFA-6D7C29D9BF7D}"/>
              </a:ext>
            </a:extLst>
          </p:cNvPr>
          <p:cNvSpPr/>
          <p:nvPr/>
        </p:nvSpPr>
        <p:spPr>
          <a:xfrm>
            <a:off x="339586" y="999629"/>
            <a:ext cx="11512827" cy="1200329"/>
          </a:xfrm>
          <a:prstGeom prst="rect">
            <a:avLst/>
          </a:prstGeom>
        </p:spPr>
        <p:txBody>
          <a:bodyPr wrap="square">
            <a:spAutoFit/>
          </a:bodyPr>
          <a:lstStyle/>
          <a:p>
            <a:r>
              <a:rPr lang="fr-FR" sz="2400" b="1" i="1" dirty="0"/>
              <a:t>La pédagogie Steiner se base sur l’idée que chaque individu a une capacité unique à façonner sa propre vie. Elle aider les individus à donner un sens à leur expérience avec la nature, le monde naturel et l’art. voici quelques principes de cette pédagogie alternative :</a:t>
            </a:r>
            <a:endParaRPr lang="en-US" sz="2400" b="1" i="1" dirty="0"/>
          </a:p>
        </p:txBody>
      </p:sp>
      <p:pic>
        <p:nvPicPr>
          <p:cNvPr id="9" name="Picture 8">
            <a:extLst>
              <a:ext uri="{FF2B5EF4-FFF2-40B4-BE49-F238E27FC236}">
                <a16:creationId xmlns:a16="http://schemas.microsoft.com/office/drawing/2014/main" id="{BEB22C68-015E-4CD3-8400-BF7CB504CD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5675" y="2199958"/>
            <a:ext cx="7293748" cy="4585674"/>
          </a:xfrm>
          <a:prstGeom prst="rect">
            <a:avLst/>
          </a:prstGeom>
        </p:spPr>
      </p:pic>
    </p:spTree>
    <p:extLst>
      <p:ext uri="{BB962C8B-B14F-4D97-AF65-F5344CB8AC3E}">
        <p14:creationId xmlns:p14="http://schemas.microsoft.com/office/powerpoint/2010/main" val="33492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DE623-73C2-41DD-8B6C-FEFD66EF92CA}"/>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94CB3516-7F0B-4A0C-B4FC-317AB6C07889}"/>
              </a:ext>
            </a:extLst>
          </p:cNvPr>
          <p:cNvSpPr>
            <a:spLocks noGrp="1"/>
          </p:cNvSpPr>
          <p:nvPr>
            <p:ph idx="1"/>
          </p:nvPr>
        </p:nvSpPr>
        <p:spPr/>
        <p:txBody>
          <a:bodyPr/>
          <a:lstStyle/>
          <a:p>
            <a:pPr marL="0" indent="0">
              <a:buNone/>
            </a:pPr>
            <a:r>
              <a:rPr lang="en-US" b="1" dirty="0"/>
              <a:t> </a:t>
            </a:r>
            <a:endParaRPr lang="en-US" dirty="0"/>
          </a:p>
        </p:txBody>
      </p:sp>
      <p:sp>
        <p:nvSpPr>
          <p:cNvPr id="4" name="Rectangle 3">
            <a:extLst>
              <a:ext uri="{FF2B5EF4-FFF2-40B4-BE49-F238E27FC236}">
                <a16:creationId xmlns:a16="http://schemas.microsoft.com/office/drawing/2014/main" id="{0A094204-90F1-4992-B9F9-5B2FF704FEDF}"/>
              </a:ext>
            </a:extLst>
          </p:cNvPr>
          <p:cNvSpPr/>
          <p:nvPr/>
        </p:nvSpPr>
        <p:spPr>
          <a:xfrm>
            <a:off x="2897043" y="12243"/>
            <a:ext cx="6108275" cy="1015663"/>
          </a:xfrm>
          <a:prstGeom prst="rect">
            <a:avLst/>
          </a:prstGeom>
        </p:spPr>
        <p:txBody>
          <a:bodyPr wrap="none">
            <a:spAutoFit/>
          </a:bodyPr>
          <a:lstStyle/>
          <a:p>
            <a:r>
              <a:rPr lang="en-US" sz="6000" b="1" i="1" spc="50" dirty="0">
                <a:ln w="9525" cmpd="sng">
                  <a:solidFill>
                    <a:schemeClr val="accent1"/>
                  </a:solidFill>
                  <a:prstDash val="solid"/>
                </a:ln>
                <a:solidFill>
                  <a:srgbClr val="70AD47">
                    <a:tint val="1000"/>
                  </a:srgbClr>
                </a:solidFill>
                <a:effectLst>
                  <a:glow rad="38100">
                    <a:schemeClr val="accent1">
                      <a:alpha val="40000"/>
                    </a:schemeClr>
                  </a:glow>
                </a:effectLst>
                <a:latin typeface="-apple-system"/>
              </a:rPr>
              <a:t>TÊTE-MAIN-CŒUR</a:t>
            </a:r>
          </a:p>
        </p:txBody>
      </p:sp>
      <p:sp>
        <p:nvSpPr>
          <p:cNvPr id="5" name="Rectangle 1">
            <a:extLst>
              <a:ext uri="{FF2B5EF4-FFF2-40B4-BE49-F238E27FC236}">
                <a16:creationId xmlns:a16="http://schemas.microsoft.com/office/drawing/2014/main" id="{3B29E130-1A94-43C5-BCC0-C6B436B3941A}"/>
              </a:ext>
            </a:extLst>
          </p:cNvPr>
          <p:cNvSpPr>
            <a:spLocks noChangeArrowheads="1"/>
          </p:cNvSpPr>
          <p:nvPr/>
        </p:nvSpPr>
        <p:spPr bwMode="auto">
          <a:xfrm>
            <a:off x="-1" y="1459962"/>
            <a:ext cx="11902361" cy="1184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000" b="1" dirty="0">
                <a:ln w="0"/>
                <a:effectLst>
                  <a:outerShdw blurRad="38100" dist="19050" dir="2700000" algn="tl" rotWithShape="0">
                    <a:schemeClr val="dk1">
                      <a:alpha val="40000"/>
                    </a:schemeClr>
                  </a:outerShdw>
                </a:effectLst>
                <a:latin typeface="-apple-system"/>
              </a:rPr>
              <a:t>L</a:t>
            </a:r>
            <a:r>
              <a:rPr kumimoji="0" lang="en-US" altLang="en-US" sz="2000" b="1" u="none" strike="noStrike" normalizeH="0" baseline="0" dirty="0">
                <a:ln w="0"/>
                <a:effectLst>
                  <a:outerShdw blurRad="38100" dist="19050" dir="2700000" algn="tl" rotWithShape="0">
                    <a:schemeClr val="dk1">
                      <a:alpha val="40000"/>
                    </a:schemeClr>
                  </a:outerShdw>
                </a:effectLst>
                <a:latin typeface="-apple-system"/>
              </a:rPr>
              <a:t>a </a:t>
            </a:r>
            <a:r>
              <a:rPr kumimoji="0" lang="en-US" altLang="en-US" sz="2000" b="1" u="none" strike="noStrike" normalizeH="0" baseline="0" dirty="0" err="1">
                <a:ln w="0"/>
                <a:effectLst>
                  <a:outerShdw blurRad="38100" dist="19050" dir="2700000" algn="tl" rotWithShape="0">
                    <a:schemeClr val="dk1">
                      <a:alpha val="40000"/>
                    </a:schemeClr>
                  </a:outerShdw>
                </a:effectLst>
                <a:latin typeface="-apple-system"/>
              </a:rPr>
              <a:t>pédagogie</a:t>
            </a:r>
            <a:r>
              <a:rPr kumimoji="0" lang="en-US" altLang="en-US" sz="2000" b="1" u="none" strike="noStrike" normalizeH="0" baseline="0" dirty="0">
                <a:ln w="0"/>
                <a:effectLst>
                  <a:outerShdw blurRad="38100" dist="19050" dir="2700000" algn="tl" rotWithShape="0">
                    <a:schemeClr val="dk1">
                      <a:alpha val="40000"/>
                    </a:schemeClr>
                  </a:outerShdw>
                </a:effectLst>
                <a:latin typeface="-apple-system"/>
              </a:rPr>
              <a:t> Steiner </a:t>
            </a:r>
            <a:r>
              <a:rPr kumimoji="0" lang="en-US" altLang="en-US" sz="2000" b="1" u="none" strike="noStrike" normalizeH="0" baseline="0" dirty="0" err="1">
                <a:ln w="0"/>
                <a:effectLst>
                  <a:outerShdw blurRad="38100" dist="19050" dir="2700000" algn="tl" rotWithShape="0">
                    <a:schemeClr val="dk1">
                      <a:alpha val="40000"/>
                    </a:schemeClr>
                  </a:outerShdw>
                </a:effectLst>
                <a:latin typeface="-apple-system"/>
              </a:rPr>
              <a:t>offre</a:t>
            </a:r>
            <a:r>
              <a:rPr kumimoji="0" lang="en-US" altLang="en-US" sz="2000" b="1" u="none" strike="noStrike" normalizeH="0" baseline="0" dirty="0">
                <a:ln w="0"/>
                <a:effectLst>
                  <a:outerShdw blurRad="38100" dist="19050" dir="2700000" algn="tl" rotWithShape="0">
                    <a:schemeClr val="dk1">
                      <a:alpha val="40000"/>
                    </a:schemeClr>
                  </a:outerShdw>
                </a:effectLst>
                <a:latin typeface="-apple-system"/>
              </a:rPr>
              <a:t> </a:t>
            </a:r>
            <a:r>
              <a:rPr kumimoji="0" lang="en-US" altLang="en-US" sz="2000" b="1" u="none" strike="noStrike" normalizeH="0" baseline="0" dirty="0" err="1">
                <a:ln w="0"/>
                <a:effectLst>
                  <a:outerShdw blurRad="38100" dist="19050" dir="2700000" algn="tl" rotWithShape="0">
                    <a:schemeClr val="dk1">
                      <a:alpha val="40000"/>
                    </a:schemeClr>
                  </a:outerShdw>
                </a:effectLst>
                <a:latin typeface="-apple-system"/>
              </a:rPr>
              <a:t>une</a:t>
            </a:r>
            <a:r>
              <a:rPr kumimoji="0" lang="en-US" altLang="en-US" sz="2000" b="1" u="none" strike="noStrike" normalizeH="0" baseline="0" dirty="0">
                <a:ln w="0"/>
                <a:effectLst>
                  <a:outerShdw blurRad="38100" dist="19050" dir="2700000" algn="tl" rotWithShape="0">
                    <a:schemeClr val="dk1">
                      <a:alpha val="40000"/>
                    </a:schemeClr>
                  </a:outerShdw>
                </a:effectLst>
                <a:latin typeface="-apple-system"/>
              </a:rPr>
              <a:t> vision </a:t>
            </a:r>
            <a:r>
              <a:rPr kumimoji="0" lang="en-US" altLang="en-US" sz="2000" b="1" u="none" strike="noStrike" normalizeH="0" baseline="0" dirty="0" err="1">
                <a:ln w="0"/>
                <a:effectLst>
                  <a:outerShdw blurRad="38100" dist="19050" dir="2700000" algn="tl" rotWithShape="0">
                    <a:schemeClr val="dk1">
                      <a:alpha val="40000"/>
                    </a:schemeClr>
                  </a:outerShdw>
                </a:effectLst>
                <a:latin typeface="-apple-system"/>
              </a:rPr>
              <a:t>holistique</a:t>
            </a:r>
            <a:r>
              <a:rPr kumimoji="0" lang="en-US" altLang="en-US" sz="2000" b="1" u="none" strike="noStrike" normalizeH="0" baseline="0" dirty="0">
                <a:ln w="0"/>
                <a:effectLst>
                  <a:outerShdw blurRad="38100" dist="19050" dir="2700000" algn="tl" rotWithShape="0">
                    <a:schemeClr val="dk1">
                      <a:alpha val="40000"/>
                    </a:schemeClr>
                  </a:outerShdw>
                </a:effectLst>
                <a:latin typeface="-apple-system"/>
              </a:rPr>
              <a:t> de </a:t>
            </a:r>
            <a:r>
              <a:rPr kumimoji="0" lang="en-US" altLang="en-US" sz="2000" b="1" u="none" strike="noStrike" normalizeH="0" baseline="0" dirty="0" err="1">
                <a:ln w="0"/>
                <a:effectLst>
                  <a:outerShdw blurRad="38100" dist="19050" dir="2700000" algn="tl" rotWithShape="0">
                    <a:schemeClr val="dk1">
                      <a:alpha val="40000"/>
                    </a:schemeClr>
                  </a:outerShdw>
                </a:effectLst>
                <a:latin typeface="-apple-system"/>
              </a:rPr>
              <a:t>l’éducation</a:t>
            </a:r>
            <a:r>
              <a:rPr kumimoji="0" lang="en-US" altLang="en-US" sz="2000" b="1" u="none" strike="noStrike" normalizeH="0" baseline="0" dirty="0">
                <a:ln w="0"/>
                <a:effectLst>
                  <a:outerShdw blurRad="38100" dist="19050" dir="2700000" algn="tl" rotWithShape="0">
                    <a:schemeClr val="dk1">
                      <a:alpha val="40000"/>
                    </a:schemeClr>
                  </a:outerShdw>
                </a:effectLst>
                <a:latin typeface="-apple-system"/>
              </a:rPr>
              <a:t> qui </a:t>
            </a:r>
            <a:r>
              <a:rPr kumimoji="0" lang="en-US" altLang="en-US" sz="2000" b="1" u="none" strike="noStrike" normalizeH="0" baseline="0" dirty="0" err="1">
                <a:ln w="0"/>
                <a:effectLst>
                  <a:outerShdw blurRad="38100" dist="19050" dir="2700000" algn="tl" rotWithShape="0">
                    <a:schemeClr val="dk1">
                      <a:alpha val="40000"/>
                    </a:schemeClr>
                  </a:outerShdw>
                </a:effectLst>
                <a:latin typeface="-apple-system"/>
              </a:rPr>
              <a:t>enseigne</a:t>
            </a:r>
            <a:r>
              <a:rPr kumimoji="0" lang="en-US" altLang="en-US" sz="2000" b="1" u="none" strike="noStrike" normalizeH="0" baseline="0" dirty="0">
                <a:ln w="0"/>
                <a:effectLst>
                  <a:outerShdw blurRad="38100" dist="19050" dir="2700000" algn="tl" rotWithShape="0">
                    <a:schemeClr val="dk1">
                      <a:alpha val="40000"/>
                    </a:schemeClr>
                  </a:outerShdw>
                </a:effectLst>
                <a:latin typeface="-apple-system"/>
              </a:rPr>
              <a:t> le corps, </a:t>
            </a:r>
            <a:r>
              <a:rPr kumimoji="0" lang="en-US" altLang="en-US" sz="2000" b="1" u="none" strike="noStrike" normalizeH="0" baseline="0" dirty="0" err="1">
                <a:ln w="0"/>
                <a:effectLst>
                  <a:outerShdw blurRad="38100" dist="19050" dir="2700000" algn="tl" rotWithShape="0">
                    <a:schemeClr val="dk1">
                      <a:alpha val="40000"/>
                    </a:schemeClr>
                  </a:outerShdw>
                </a:effectLst>
                <a:latin typeface="-apple-system"/>
              </a:rPr>
              <a:t>l’esprit</a:t>
            </a:r>
            <a:r>
              <a:rPr kumimoji="0" lang="en-US" altLang="en-US" sz="2000" b="1" u="none" strike="noStrike" normalizeH="0" baseline="0" dirty="0">
                <a:ln w="0"/>
                <a:effectLst>
                  <a:outerShdw blurRad="38100" dist="19050" dir="2700000" algn="tl" rotWithShape="0">
                    <a:schemeClr val="dk1">
                      <a:alpha val="40000"/>
                    </a:schemeClr>
                  </a:outerShdw>
                </a:effectLst>
                <a:latin typeface="-apple-system"/>
              </a:rPr>
              <a:t> et </a:t>
            </a:r>
            <a:r>
              <a:rPr kumimoji="0" lang="en-US" altLang="en-US" sz="2000" b="1" u="none" strike="noStrike" normalizeH="0" baseline="0" dirty="0" err="1">
                <a:ln w="0"/>
                <a:effectLst>
                  <a:outerShdw blurRad="38100" dist="19050" dir="2700000" algn="tl" rotWithShape="0">
                    <a:schemeClr val="dk1">
                      <a:alpha val="40000"/>
                    </a:schemeClr>
                  </a:outerShdw>
                </a:effectLst>
                <a:latin typeface="-apple-system"/>
              </a:rPr>
              <a:t>l’âme</a:t>
            </a:r>
            <a:r>
              <a:rPr kumimoji="0" lang="en-US" altLang="en-US" sz="2000" b="1" u="none" strike="noStrike" normalizeH="0" baseline="0" dirty="0">
                <a:ln w="0"/>
                <a:effectLst>
                  <a:outerShdw blurRad="38100" dist="19050" dir="2700000" algn="tl" rotWithShape="0">
                    <a:schemeClr val="dk1">
                      <a:alpha val="40000"/>
                    </a:schemeClr>
                  </a:outerShdw>
                </a:effectLst>
                <a:latin typeface="-apple-system"/>
              </a:rPr>
              <a:t> ensemble </a:t>
            </a:r>
          </a:p>
          <a:p>
            <a:pPr lvl="0" algn="ctr"/>
            <a:r>
              <a:rPr kumimoji="0" lang="en-US" altLang="en-US" sz="2000" b="1" u="none" strike="noStrike" normalizeH="0" baseline="0" dirty="0">
                <a:ln w="0"/>
                <a:effectLst>
                  <a:outerShdw blurRad="38100" dist="19050" dir="2700000" algn="tl" rotWithShape="0">
                    <a:schemeClr val="dk1">
                      <a:alpha val="40000"/>
                    </a:schemeClr>
                  </a:outerShdw>
                </a:effectLst>
                <a:latin typeface="-apple-system"/>
              </a:rPr>
              <a:t> </a:t>
            </a:r>
            <a:r>
              <a:rPr kumimoji="0" lang="en-US" altLang="en-US" sz="2000" b="1" u="none" strike="noStrike" normalizeH="0" baseline="0" dirty="0" err="1">
                <a:ln w="0"/>
                <a:effectLst>
                  <a:outerShdw blurRad="38100" dist="19050" dir="2700000" algn="tl" rotWithShape="0">
                    <a:schemeClr val="dk1">
                      <a:alpha val="40000"/>
                    </a:schemeClr>
                  </a:outerShdw>
                </a:effectLst>
                <a:latin typeface="-apple-system"/>
              </a:rPr>
              <a:t>En</a:t>
            </a:r>
            <a:r>
              <a:rPr kumimoji="0" lang="en-US" altLang="en-US" sz="2000" b="1" u="none" strike="noStrike" normalizeH="0" baseline="0" dirty="0">
                <a:ln w="0"/>
                <a:effectLst>
                  <a:outerShdw blurRad="38100" dist="19050" dir="2700000" algn="tl" rotWithShape="0">
                    <a:schemeClr val="dk1">
                      <a:alpha val="40000"/>
                    </a:schemeClr>
                  </a:outerShdw>
                </a:effectLst>
                <a:latin typeface="-apple-system"/>
              </a:rPr>
              <a:t> </a:t>
            </a:r>
            <a:r>
              <a:rPr kumimoji="0" lang="en-US" altLang="en-US" sz="2000" b="1" u="none" strike="noStrike" normalizeH="0" baseline="0" dirty="0" err="1">
                <a:ln w="0"/>
                <a:effectLst>
                  <a:outerShdw blurRad="38100" dist="19050" dir="2700000" algn="tl" rotWithShape="0">
                    <a:schemeClr val="dk1">
                      <a:alpha val="40000"/>
                    </a:schemeClr>
                  </a:outerShdw>
                </a:effectLst>
                <a:latin typeface="-apple-system"/>
              </a:rPr>
              <a:t>d’autres</a:t>
            </a:r>
            <a:r>
              <a:rPr kumimoji="0" lang="en-US" altLang="en-US" sz="2000" b="1" u="none" strike="noStrike" normalizeH="0" baseline="0" dirty="0">
                <a:ln w="0"/>
                <a:effectLst>
                  <a:outerShdw blurRad="38100" dist="19050" dir="2700000" algn="tl" rotWithShape="0">
                    <a:schemeClr val="dk1">
                      <a:alpha val="40000"/>
                    </a:schemeClr>
                  </a:outerShdw>
                </a:effectLst>
                <a:latin typeface="-apple-system"/>
              </a:rPr>
              <a:t> </a:t>
            </a:r>
            <a:r>
              <a:rPr kumimoji="0" lang="en-US" altLang="en-US" sz="2000" b="1" u="none" strike="noStrike" normalizeH="0" baseline="0" dirty="0" err="1">
                <a:ln w="0"/>
                <a:effectLst>
                  <a:outerShdw blurRad="38100" dist="19050" dir="2700000" algn="tl" rotWithShape="0">
                    <a:schemeClr val="dk1">
                      <a:alpha val="40000"/>
                    </a:schemeClr>
                  </a:outerShdw>
                </a:effectLst>
                <a:latin typeface="-apple-system"/>
              </a:rPr>
              <a:t>termes</a:t>
            </a:r>
            <a:r>
              <a:rPr kumimoji="0" lang="en-US" altLang="en-US" sz="2000" b="1" u="none" strike="noStrike" normalizeH="0" baseline="0" dirty="0">
                <a:ln w="0"/>
                <a:effectLst>
                  <a:outerShdw blurRad="38100" dist="19050" dir="2700000" algn="tl" rotWithShape="0">
                    <a:schemeClr val="dk1">
                      <a:alpha val="40000"/>
                    </a:schemeClr>
                  </a:outerShdw>
                </a:effectLst>
                <a:latin typeface="-apple-system"/>
              </a:rPr>
              <a:t>, </a:t>
            </a:r>
            <a:r>
              <a:rPr kumimoji="0" lang="en-US" altLang="en-US" sz="2000" b="1" u="none" strike="noStrike" normalizeH="0" baseline="0" dirty="0" err="1">
                <a:ln w="0"/>
                <a:effectLst>
                  <a:outerShdw blurRad="38100" dist="19050" dir="2700000" algn="tl" rotWithShape="0">
                    <a:schemeClr val="dk1">
                      <a:alpha val="40000"/>
                    </a:schemeClr>
                  </a:outerShdw>
                </a:effectLst>
                <a:latin typeface="-apple-system"/>
              </a:rPr>
              <a:t>c’est</a:t>
            </a:r>
            <a:r>
              <a:rPr kumimoji="0" lang="en-US" altLang="en-US" sz="2000" b="1" u="none" strike="noStrike" normalizeH="0" baseline="0" dirty="0">
                <a:ln w="0"/>
                <a:effectLst>
                  <a:outerShdw blurRad="38100" dist="19050" dir="2700000" algn="tl" rotWithShape="0">
                    <a:schemeClr val="dk1">
                      <a:alpha val="40000"/>
                    </a:schemeClr>
                  </a:outerShdw>
                </a:effectLst>
                <a:latin typeface="-apple-system"/>
              </a:rPr>
              <a:t> un </a:t>
            </a:r>
            <a:r>
              <a:rPr kumimoji="0" lang="en-US" altLang="en-US" sz="2000" b="1" u="none" strike="noStrike" normalizeH="0" baseline="0" dirty="0" err="1">
                <a:ln w="0"/>
                <a:effectLst>
                  <a:outerShdw blurRad="38100" dist="19050" dir="2700000" algn="tl" rotWithShape="0">
                    <a:schemeClr val="dk1">
                      <a:alpha val="40000"/>
                    </a:schemeClr>
                  </a:outerShdw>
                </a:effectLst>
                <a:latin typeface="-apple-system"/>
              </a:rPr>
              <a:t>système</a:t>
            </a:r>
            <a:r>
              <a:rPr kumimoji="0" lang="en-US" altLang="en-US" sz="2000" b="1" u="none" strike="noStrike" normalizeH="0" baseline="0" dirty="0">
                <a:ln w="0"/>
                <a:effectLst>
                  <a:outerShdw blurRad="38100" dist="19050" dir="2700000" algn="tl" rotWithShape="0">
                    <a:schemeClr val="dk1">
                      <a:alpha val="40000"/>
                    </a:schemeClr>
                  </a:outerShdw>
                </a:effectLst>
                <a:latin typeface="-apple-system"/>
              </a:rPr>
              <a:t> </a:t>
            </a:r>
            <a:r>
              <a:rPr kumimoji="0" lang="en-US" altLang="en-US" sz="2000" b="1" u="none" strike="noStrike" normalizeH="0" baseline="0" dirty="0" err="1">
                <a:ln w="0"/>
                <a:effectLst>
                  <a:outerShdw blurRad="38100" dist="19050" dir="2700000" algn="tl" rotWithShape="0">
                    <a:schemeClr val="dk1">
                      <a:alpha val="40000"/>
                    </a:schemeClr>
                  </a:outerShdw>
                </a:effectLst>
                <a:latin typeface="-apple-system"/>
              </a:rPr>
              <a:t>éducatif</a:t>
            </a:r>
            <a:r>
              <a:rPr kumimoji="0" lang="en-US" altLang="en-US" sz="2000" b="1" u="none" strike="noStrike" normalizeH="0" baseline="0" dirty="0">
                <a:ln w="0"/>
                <a:effectLst>
                  <a:outerShdw blurRad="38100" dist="19050" dir="2700000" algn="tl" rotWithShape="0">
                    <a:schemeClr val="dk1">
                      <a:alpha val="40000"/>
                    </a:schemeClr>
                  </a:outerShdw>
                </a:effectLst>
                <a:latin typeface="-apple-system"/>
              </a:rPr>
              <a:t> qui </a:t>
            </a:r>
            <a:r>
              <a:rPr kumimoji="0" lang="en-US" altLang="en-US" sz="2000" b="1" u="none" strike="noStrike" normalizeH="0" baseline="0" dirty="0" err="1">
                <a:ln w="0"/>
                <a:effectLst>
                  <a:outerShdw blurRad="38100" dist="19050" dir="2700000" algn="tl" rotWithShape="0">
                    <a:schemeClr val="dk1">
                      <a:alpha val="40000"/>
                    </a:schemeClr>
                  </a:outerShdw>
                </a:effectLst>
                <a:latin typeface="-apple-system"/>
              </a:rPr>
              <a:t>croit</a:t>
            </a:r>
            <a:r>
              <a:rPr kumimoji="0" lang="en-US" altLang="en-US" sz="2000" b="1" u="none" strike="noStrike" normalizeH="0" baseline="0" dirty="0">
                <a:ln w="0"/>
                <a:effectLst>
                  <a:outerShdw blurRad="38100" dist="19050" dir="2700000" algn="tl" rotWithShape="0">
                    <a:schemeClr val="dk1">
                      <a:alpha val="40000"/>
                    </a:schemeClr>
                  </a:outerShdw>
                </a:effectLst>
                <a:latin typeface="-apple-system"/>
              </a:rPr>
              <a:t> au </a:t>
            </a:r>
            <a:r>
              <a:rPr kumimoji="0" lang="en-US" altLang="en-US" sz="2000" b="1" u="none" strike="noStrike" normalizeH="0" baseline="0" dirty="0" err="1">
                <a:ln w="0"/>
                <a:effectLst>
                  <a:outerShdw blurRad="38100" dist="19050" dir="2700000" algn="tl" rotWithShape="0">
                    <a:schemeClr val="dk1">
                      <a:alpha val="40000"/>
                    </a:schemeClr>
                  </a:outerShdw>
                </a:effectLst>
                <a:latin typeface="-apple-system"/>
              </a:rPr>
              <a:t>développement</a:t>
            </a:r>
            <a:r>
              <a:rPr kumimoji="0" lang="en-US" altLang="en-US" sz="2000" b="1" u="none" strike="noStrike" normalizeH="0" baseline="0" dirty="0">
                <a:ln w="0"/>
                <a:effectLst>
                  <a:outerShdw blurRad="38100" dist="19050" dir="2700000" algn="tl" rotWithShape="0">
                    <a:schemeClr val="dk1">
                      <a:alpha val="40000"/>
                    </a:schemeClr>
                  </a:outerShdw>
                </a:effectLst>
                <a:latin typeface="-apple-system"/>
              </a:rPr>
              <a:t> </a:t>
            </a:r>
            <a:r>
              <a:rPr kumimoji="0" lang="en-US" altLang="en-US" sz="2000" b="1" u="none" strike="noStrike" normalizeH="0" baseline="0" dirty="0" err="1">
                <a:ln w="0"/>
                <a:effectLst>
                  <a:outerShdw blurRad="38100" dist="19050" dir="2700000" algn="tl" rotWithShape="0">
                    <a:schemeClr val="dk1">
                      <a:alpha val="40000"/>
                    </a:schemeClr>
                  </a:outerShdw>
                </a:effectLst>
                <a:latin typeface="-apple-system"/>
              </a:rPr>
              <a:t>spirituel</a:t>
            </a:r>
            <a:r>
              <a:rPr kumimoji="0" lang="en-US" altLang="en-US" sz="2000" b="1" u="none" strike="noStrike" normalizeH="0" baseline="0" dirty="0">
                <a:ln w="0"/>
                <a:effectLst>
                  <a:outerShdw blurRad="38100" dist="19050" dir="2700000" algn="tl" rotWithShape="0">
                    <a:schemeClr val="dk1">
                      <a:alpha val="40000"/>
                    </a:schemeClr>
                  </a:outerShdw>
                </a:effectLst>
                <a:latin typeface="-apple-system"/>
              </a:rPr>
              <a:t> et </a:t>
            </a:r>
            <a:r>
              <a:rPr kumimoji="0" lang="en-US" altLang="en-US" sz="2000" b="1" u="none" strike="noStrike" normalizeH="0" baseline="0" dirty="0" err="1">
                <a:ln w="0"/>
                <a:effectLst>
                  <a:outerShdw blurRad="38100" dist="19050" dir="2700000" algn="tl" rotWithShape="0">
                    <a:schemeClr val="dk1">
                      <a:alpha val="40000"/>
                    </a:schemeClr>
                  </a:outerShdw>
                </a:effectLst>
                <a:latin typeface="-apple-system"/>
              </a:rPr>
              <a:t>intellectuel</a:t>
            </a:r>
            <a:r>
              <a:rPr kumimoji="0" lang="en-US" altLang="en-US" sz="2000" b="1" u="none" strike="noStrike" normalizeH="0" baseline="0" dirty="0">
                <a:ln w="0"/>
                <a:effectLst>
                  <a:outerShdw blurRad="38100" dist="19050" dir="2700000" algn="tl" rotWithShape="0">
                    <a:schemeClr val="dk1">
                      <a:alpha val="40000"/>
                    </a:schemeClr>
                  </a:outerShdw>
                </a:effectLst>
                <a:latin typeface="-apple-system"/>
              </a:rPr>
              <a:t> d’un enfant</a:t>
            </a:r>
            <a:r>
              <a:rPr kumimoji="0" lang="en-US" altLang="en-US" sz="1300" b="1" u="none" strike="noStrike" normalizeH="0" baseline="0" dirty="0">
                <a:ln w="0"/>
                <a:effectLst>
                  <a:outerShdw blurRad="38100" dist="19050" dir="2700000" algn="tl" rotWithShape="0">
                    <a:schemeClr val="dk1">
                      <a:alpha val="40000"/>
                    </a:schemeClr>
                  </a:outerShdw>
                </a:effectLst>
                <a:latin typeface="-apple-system"/>
              </a:rPr>
              <a:t>.</a:t>
            </a:r>
            <a:endParaRPr kumimoji="0" lang="en-US" altLang="en-US" sz="1100" b="1" u="none" strike="noStrike" normalizeH="0" baseline="0" dirty="0">
              <a:ln w="0"/>
              <a:effectLst>
                <a:outerShdw blurRad="38100" dist="19050" dir="2700000" algn="tl" rotWithShape="0">
                  <a:schemeClr val="dk1">
                    <a:alpha val="40000"/>
                  </a:schemeClr>
                </a:outerShdw>
              </a:effectLst>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300" b="1" u="none" strike="noStrike" normalizeH="0" baseline="0" dirty="0">
                <a:ln w="0"/>
                <a:effectLst>
                  <a:outerShdw blurRad="38100" dist="19050" dir="2700000" algn="tl" rotWithShape="0">
                    <a:schemeClr val="dk1">
                      <a:alpha val="40000"/>
                    </a:schemeClr>
                  </a:outerShdw>
                </a:effectLst>
                <a:latin typeface="-apple-system"/>
              </a:rPr>
            </a:br>
            <a:endParaRPr kumimoji="0" lang="en-US" altLang="en-US" sz="1800" b="1" u="none" strike="noStrike" normalizeH="0" baseline="0" dirty="0">
              <a:ln w="0"/>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ECBD8D98-203C-4416-8E84-56E00A798BC6}"/>
              </a:ext>
            </a:extLst>
          </p:cNvPr>
          <p:cNvSpPr/>
          <p:nvPr/>
        </p:nvSpPr>
        <p:spPr>
          <a:xfrm>
            <a:off x="0" y="2747582"/>
            <a:ext cx="11582400" cy="1569660"/>
          </a:xfrm>
          <a:prstGeom prst="rect">
            <a:avLst/>
          </a:prstGeom>
        </p:spPr>
        <p:txBody>
          <a:bodyPr wrap="square">
            <a:spAutoFit/>
          </a:bodyPr>
          <a:lstStyle/>
          <a:p>
            <a:r>
              <a:rPr lang="fr-FR" sz="2400" b="1" i="1" dirty="0">
                <a:solidFill>
                  <a:srgbClr val="000000"/>
                </a:solidFill>
                <a:latin typeface="-apple-system"/>
              </a:rPr>
              <a:t>En plus, l’école Steiner Waldorf aide les élèves à grandir, à prospérer et à atteindre leur plein potentiel. La chose la plus importante à propos de ce programme est qu’il se concentre sur la création d’une éducation globale pour créer la santé, le bonheur et la réussite de tous les enfants concernés.</a:t>
            </a:r>
            <a:endParaRPr lang="en-US" sz="2400" b="1" i="1" dirty="0"/>
          </a:p>
        </p:txBody>
      </p:sp>
      <p:sp>
        <p:nvSpPr>
          <p:cNvPr id="7" name="Rectangle 6">
            <a:extLst>
              <a:ext uri="{FF2B5EF4-FFF2-40B4-BE49-F238E27FC236}">
                <a16:creationId xmlns:a16="http://schemas.microsoft.com/office/drawing/2014/main" id="{79C28885-C4F3-4422-9627-D84D5ECEC6E5}"/>
              </a:ext>
            </a:extLst>
          </p:cNvPr>
          <p:cNvSpPr/>
          <p:nvPr/>
        </p:nvSpPr>
        <p:spPr>
          <a:xfrm>
            <a:off x="91740" y="4797873"/>
            <a:ext cx="11718878" cy="1200329"/>
          </a:xfrm>
          <a:prstGeom prst="rect">
            <a:avLst/>
          </a:prstGeom>
        </p:spPr>
        <p:txBody>
          <a:bodyPr wrap="square">
            <a:spAutoFit/>
          </a:bodyPr>
          <a:lstStyle/>
          <a:p>
            <a:r>
              <a:rPr lang="fr-FR" sz="2400" b="1" i="1" dirty="0">
                <a:solidFill>
                  <a:srgbClr val="000000"/>
                </a:solidFill>
                <a:latin typeface="-apple-system"/>
              </a:rPr>
              <a:t>En effet, la pédagogie Waldorf cherche à développer chez l’élève des qualités essentielles à sa vie d’adulte : l’ouverture au monde et aux autres, le respect, la sociabilité, l’imagination, la créativité, l’autonomie et </a:t>
            </a:r>
            <a:r>
              <a:rPr lang="fr-FR" sz="2400" b="1" i="1" dirty="0">
                <a:solidFill>
                  <a:srgbClr val="001B4C"/>
                </a:solidFill>
                <a:latin typeface="-apple-system"/>
                <a:hlinkClick r:id="rId2"/>
              </a:rPr>
              <a:t>la responsabilité</a:t>
            </a:r>
            <a:r>
              <a:rPr lang="fr-FR" sz="2400" b="1" i="1" dirty="0">
                <a:solidFill>
                  <a:srgbClr val="000000"/>
                </a:solidFill>
                <a:latin typeface="-apple-system"/>
              </a:rPr>
              <a:t>.</a:t>
            </a:r>
            <a:endParaRPr lang="en-US" sz="2400" b="1" i="1" dirty="0"/>
          </a:p>
        </p:txBody>
      </p:sp>
    </p:spTree>
    <p:extLst>
      <p:ext uri="{BB962C8B-B14F-4D97-AF65-F5344CB8AC3E}">
        <p14:creationId xmlns:p14="http://schemas.microsoft.com/office/powerpoint/2010/main" val="241928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 calcmode="lin" valueType="num">
                                      <p:cBhvr additive="base">
                                        <p:cTn id="1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additive="base">
                                        <p:cTn id="2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Effect transition="in" filter="fade">
                                      <p:cBhvr>
                                        <p:cTn id="31" dur="1000"/>
                                        <p:tgtEl>
                                          <p:spTgt spid="7">
                                            <p:txEl>
                                              <p:pRg st="0" end="0"/>
                                            </p:txEl>
                                          </p:spTgt>
                                        </p:tgtEl>
                                      </p:cBhvr>
                                    </p:animEffect>
                                    <p:anim calcmode="lin" valueType="num">
                                      <p:cBhvr>
                                        <p:cTn id="32"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71647-74F8-4802-A394-C888AD85BA5D}"/>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BBEBFD1E-B617-422B-94D9-9873DDA5FC5B}"/>
              </a:ext>
            </a:extLst>
          </p:cNvPr>
          <p:cNvSpPr>
            <a:spLocks noGrp="1"/>
          </p:cNvSpPr>
          <p:nvPr>
            <p:ph idx="1"/>
          </p:nvPr>
        </p:nvSpPr>
        <p:spPr/>
        <p:txBody>
          <a:bodyPr/>
          <a:lstStyle/>
          <a:p>
            <a:pPr marL="0" indent="0">
              <a:buNone/>
            </a:pPr>
            <a:r>
              <a:rPr lang="en-US" dirty="0"/>
              <a:t> </a:t>
            </a:r>
          </a:p>
        </p:txBody>
      </p:sp>
      <p:sp>
        <p:nvSpPr>
          <p:cNvPr id="5" name="Oval 4">
            <a:extLst>
              <a:ext uri="{FF2B5EF4-FFF2-40B4-BE49-F238E27FC236}">
                <a16:creationId xmlns:a16="http://schemas.microsoft.com/office/drawing/2014/main" id="{D007C62D-D44B-4AFE-AD3C-AB96E3BD83DC}"/>
              </a:ext>
            </a:extLst>
          </p:cNvPr>
          <p:cNvSpPr/>
          <p:nvPr/>
        </p:nvSpPr>
        <p:spPr>
          <a:xfrm>
            <a:off x="838200" y="365125"/>
            <a:ext cx="3501788" cy="33186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b="1" i="1" dirty="0"/>
              <a:t>L’adolescent acquiert les connaissances de base dans les différentes matières en développant sa compréhension et sa connaissance</a:t>
            </a:r>
            <a:r>
              <a:rPr lang="fr-FR" sz="2400" dirty="0"/>
              <a:t>.</a:t>
            </a:r>
            <a:endParaRPr lang="en-US" sz="2400" dirty="0"/>
          </a:p>
        </p:txBody>
      </p:sp>
      <p:sp>
        <p:nvSpPr>
          <p:cNvPr id="7" name="Oval 6">
            <a:extLst>
              <a:ext uri="{FF2B5EF4-FFF2-40B4-BE49-F238E27FC236}">
                <a16:creationId xmlns:a16="http://schemas.microsoft.com/office/drawing/2014/main" id="{DD33E4AF-E127-47A2-BC26-8BF46046A14B}"/>
              </a:ext>
            </a:extLst>
          </p:cNvPr>
          <p:cNvSpPr/>
          <p:nvPr/>
        </p:nvSpPr>
        <p:spPr>
          <a:xfrm>
            <a:off x="8194344" y="310553"/>
            <a:ext cx="3997656" cy="33186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i="1" dirty="0"/>
              <a:t>L’intelligence des mains est également mise en avant, via des activités manuelles et physiques comme le </a:t>
            </a:r>
            <a:r>
              <a:rPr lang="fr-FR" sz="2000" b="1" i="1" dirty="0">
                <a:solidFill>
                  <a:schemeClr val="tx1"/>
                </a:solidFill>
                <a:hlinkClick r:id="rId2">
                  <a:extLst>
                    <a:ext uri="{A12FA001-AC4F-418D-AE19-62706E023703}">
                      <ahyp:hlinkClr xmlns:ahyp="http://schemas.microsoft.com/office/drawing/2018/hyperlinkcolor" val="tx"/>
                    </a:ext>
                  </a:extLst>
                </a:hlinkClick>
              </a:rPr>
              <a:t>jardinage</a:t>
            </a:r>
            <a:r>
              <a:rPr lang="fr-FR" sz="2000" b="1" i="1" dirty="0"/>
              <a:t>, le travail du métal et du bois, les stages agricoles et artisanaux.</a:t>
            </a:r>
            <a:endParaRPr lang="en-US" sz="2000" b="1" i="1" dirty="0"/>
          </a:p>
        </p:txBody>
      </p:sp>
      <p:sp>
        <p:nvSpPr>
          <p:cNvPr id="8" name="Rectangle 7">
            <a:extLst>
              <a:ext uri="{FF2B5EF4-FFF2-40B4-BE49-F238E27FC236}">
                <a16:creationId xmlns:a16="http://schemas.microsoft.com/office/drawing/2014/main" id="{82DD50AC-CC67-426D-92E2-800C12FAD690}"/>
              </a:ext>
            </a:extLst>
          </p:cNvPr>
          <p:cNvSpPr/>
          <p:nvPr/>
        </p:nvSpPr>
        <p:spPr>
          <a:xfrm>
            <a:off x="0" y="306952"/>
            <a:ext cx="1252138" cy="707886"/>
          </a:xfrm>
          <a:prstGeom prst="rect">
            <a:avLst/>
          </a:prstGeom>
        </p:spPr>
        <p:txBody>
          <a:bodyPr wrap="none">
            <a:spAutoFit/>
          </a:bodyPr>
          <a:lstStyle/>
          <a:p>
            <a:pPr>
              <a:buFont typeface="Arial" panose="020B0604020202020204" pitchFamily="34" charset="0"/>
              <a:buChar char="•"/>
            </a:pPr>
            <a:r>
              <a:rPr lang="en-US" sz="4000" b="1" i="1" dirty="0">
                <a:latin typeface="-apple-system"/>
              </a:rPr>
              <a:t>Tête</a:t>
            </a:r>
            <a:endParaRPr lang="en-US" sz="4000" b="0" i="1" dirty="0">
              <a:effectLst/>
              <a:latin typeface="-apple-system"/>
            </a:endParaRPr>
          </a:p>
        </p:txBody>
      </p:sp>
      <p:sp>
        <p:nvSpPr>
          <p:cNvPr id="10" name="Oval 9">
            <a:extLst>
              <a:ext uri="{FF2B5EF4-FFF2-40B4-BE49-F238E27FC236}">
                <a16:creationId xmlns:a16="http://schemas.microsoft.com/office/drawing/2014/main" id="{2BB51701-E210-40F1-B7AD-FC13D096FD13}"/>
              </a:ext>
            </a:extLst>
          </p:cNvPr>
          <p:cNvSpPr/>
          <p:nvPr/>
        </p:nvSpPr>
        <p:spPr>
          <a:xfrm>
            <a:off x="4082386" y="3429000"/>
            <a:ext cx="4027227" cy="33186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u="sng" dirty="0"/>
              <a:t>Les activités artistiques telles que le chant, le dessin, la peinture, l’expression corporelle et le théâtre participent à l’éveil de la sensibilité, de l’imagination et de la créativité tout en favorisant le plaisir d’apprendre.</a:t>
            </a:r>
            <a:endParaRPr lang="en-US" b="1" u="sng" dirty="0"/>
          </a:p>
        </p:txBody>
      </p:sp>
      <p:sp>
        <p:nvSpPr>
          <p:cNvPr id="11" name="Rectangle 10">
            <a:extLst>
              <a:ext uri="{FF2B5EF4-FFF2-40B4-BE49-F238E27FC236}">
                <a16:creationId xmlns:a16="http://schemas.microsoft.com/office/drawing/2014/main" id="{B40812D3-5D4C-4962-8043-3D44EE86F10D}"/>
              </a:ext>
            </a:extLst>
          </p:cNvPr>
          <p:cNvSpPr/>
          <p:nvPr/>
        </p:nvSpPr>
        <p:spPr>
          <a:xfrm>
            <a:off x="6882603" y="116121"/>
            <a:ext cx="1481496" cy="707886"/>
          </a:xfrm>
          <a:prstGeom prst="rect">
            <a:avLst/>
          </a:prstGeom>
        </p:spPr>
        <p:txBody>
          <a:bodyPr wrap="none">
            <a:spAutoFit/>
          </a:bodyPr>
          <a:lstStyle/>
          <a:p>
            <a:pPr>
              <a:buFont typeface="Arial" panose="020B0604020202020204" pitchFamily="34" charset="0"/>
              <a:buChar char="•"/>
            </a:pPr>
            <a:r>
              <a:rPr lang="en-US" sz="4000" b="1" i="1" dirty="0">
                <a:latin typeface="-apple-system"/>
              </a:rPr>
              <a:t>Main</a:t>
            </a:r>
            <a:endParaRPr lang="en-US" sz="4000" b="0" i="1" dirty="0">
              <a:effectLst/>
              <a:latin typeface="-apple-system"/>
            </a:endParaRPr>
          </a:p>
        </p:txBody>
      </p:sp>
      <p:sp>
        <p:nvSpPr>
          <p:cNvPr id="12" name="Rectangle 11">
            <a:extLst>
              <a:ext uri="{FF2B5EF4-FFF2-40B4-BE49-F238E27FC236}">
                <a16:creationId xmlns:a16="http://schemas.microsoft.com/office/drawing/2014/main" id="{5019DB90-474E-4086-AE6B-D9CDD26F83A6}"/>
              </a:ext>
            </a:extLst>
          </p:cNvPr>
          <p:cNvSpPr/>
          <p:nvPr/>
        </p:nvSpPr>
        <p:spPr>
          <a:xfrm>
            <a:off x="7778347" y="3810067"/>
            <a:ext cx="1500732" cy="707886"/>
          </a:xfrm>
          <a:prstGeom prst="rect">
            <a:avLst/>
          </a:prstGeom>
        </p:spPr>
        <p:txBody>
          <a:bodyPr wrap="none">
            <a:spAutoFit/>
          </a:bodyPr>
          <a:lstStyle/>
          <a:p>
            <a:pPr>
              <a:buFont typeface="Arial" panose="020B0604020202020204" pitchFamily="34" charset="0"/>
              <a:buChar char="•"/>
            </a:pPr>
            <a:r>
              <a:rPr lang="en-US" sz="4000" b="1" i="1" dirty="0" err="1">
                <a:latin typeface="-apple-system"/>
              </a:rPr>
              <a:t>Cœur</a:t>
            </a:r>
            <a:endParaRPr lang="en-US" sz="4000" b="0" i="1" dirty="0">
              <a:effectLst/>
              <a:latin typeface="-apple-system"/>
            </a:endParaRPr>
          </a:p>
        </p:txBody>
      </p:sp>
    </p:spTree>
    <p:extLst>
      <p:ext uri="{BB962C8B-B14F-4D97-AF65-F5344CB8AC3E}">
        <p14:creationId xmlns:p14="http://schemas.microsoft.com/office/powerpoint/2010/main" val="3270499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02CFD-785A-4A80-B7FA-FAF1CB98AA3A}"/>
              </a:ext>
            </a:extLst>
          </p:cNvPr>
          <p:cNvSpPr>
            <a:spLocks noGrp="1"/>
          </p:cNvSpPr>
          <p:nvPr>
            <p:ph type="title"/>
          </p:nvPr>
        </p:nvSpPr>
        <p:spPr/>
        <p:txBody>
          <a:bodyPr/>
          <a:lstStyle/>
          <a:p>
            <a:r>
              <a:rPr lang="en-US" dirty="0"/>
              <a:t> </a:t>
            </a:r>
          </a:p>
        </p:txBody>
      </p:sp>
      <p:sp>
        <p:nvSpPr>
          <p:cNvPr id="4" name="Rectangle 3">
            <a:extLst>
              <a:ext uri="{FF2B5EF4-FFF2-40B4-BE49-F238E27FC236}">
                <a16:creationId xmlns:a16="http://schemas.microsoft.com/office/drawing/2014/main" id="{20443420-6DB2-4DED-A89C-14374CAB799C}"/>
              </a:ext>
            </a:extLst>
          </p:cNvPr>
          <p:cNvSpPr/>
          <p:nvPr/>
        </p:nvSpPr>
        <p:spPr>
          <a:xfrm>
            <a:off x="1325160" y="332685"/>
            <a:ext cx="10498900" cy="830997"/>
          </a:xfrm>
          <a:prstGeom prst="rect">
            <a:avLst/>
          </a:prstGeom>
        </p:spPr>
        <p:txBody>
          <a:bodyPr wrap="none">
            <a:spAutoFit/>
          </a:bodyPr>
          <a:lstStyle/>
          <a:p>
            <a:r>
              <a:rPr lang="en-US" sz="4800" b="1" i="1" dirty="0" err="1">
                <a:ln w="22225">
                  <a:solidFill>
                    <a:schemeClr val="accent2"/>
                  </a:solidFill>
                  <a:prstDash val="solid"/>
                </a:ln>
                <a:solidFill>
                  <a:schemeClr val="accent2">
                    <a:lumMod val="40000"/>
                    <a:lumOff val="60000"/>
                  </a:schemeClr>
                </a:solidFill>
                <a:latin typeface="-apple-system"/>
              </a:rPr>
              <a:t>Jouets</a:t>
            </a:r>
            <a:r>
              <a:rPr lang="en-US" sz="4800" b="1" i="1" dirty="0">
                <a:ln w="22225">
                  <a:solidFill>
                    <a:schemeClr val="accent2"/>
                  </a:solidFill>
                  <a:prstDash val="solid"/>
                </a:ln>
                <a:solidFill>
                  <a:schemeClr val="accent2">
                    <a:lumMod val="40000"/>
                    <a:lumOff val="60000"/>
                  </a:schemeClr>
                </a:solidFill>
                <a:latin typeface="-apple-system"/>
              </a:rPr>
              <a:t> </a:t>
            </a:r>
            <a:r>
              <a:rPr lang="en-US" sz="4800" b="1" i="1" dirty="0" err="1">
                <a:ln w="22225">
                  <a:solidFill>
                    <a:schemeClr val="accent2"/>
                  </a:solidFill>
                  <a:prstDash val="solid"/>
                </a:ln>
                <a:solidFill>
                  <a:schemeClr val="accent2">
                    <a:lumMod val="40000"/>
                    <a:lumOff val="60000"/>
                  </a:schemeClr>
                </a:solidFill>
                <a:latin typeface="-apple-system"/>
              </a:rPr>
              <a:t>pédagogiques</a:t>
            </a:r>
            <a:r>
              <a:rPr lang="en-US" sz="4800" b="1" i="1" dirty="0">
                <a:ln w="22225">
                  <a:solidFill>
                    <a:schemeClr val="accent2"/>
                  </a:solidFill>
                  <a:prstDash val="solid"/>
                </a:ln>
                <a:solidFill>
                  <a:schemeClr val="accent2">
                    <a:lumMod val="40000"/>
                    <a:lumOff val="60000"/>
                  </a:schemeClr>
                </a:solidFill>
                <a:latin typeface="-apple-system"/>
              </a:rPr>
              <a:t> de Steiner-Waldorf</a:t>
            </a:r>
            <a:endParaRPr lang="en-US" sz="4800" b="1" i="0" dirty="0">
              <a:ln w="22225">
                <a:solidFill>
                  <a:schemeClr val="accent2"/>
                </a:solidFill>
                <a:prstDash val="solid"/>
              </a:ln>
              <a:solidFill>
                <a:schemeClr val="accent2">
                  <a:lumMod val="40000"/>
                  <a:lumOff val="60000"/>
                </a:schemeClr>
              </a:solidFill>
              <a:latin typeface="-apple-system"/>
            </a:endParaRPr>
          </a:p>
        </p:txBody>
      </p:sp>
      <p:sp>
        <p:nvSpPr>
          <p:cNvPr id="6" name="Content Placeholder 5">
            <a:extLst>
              <a:ext uri="{FF2B5EF4-FFF2-40B4-BE49-F238E27FC236}">
                <a16:creationId xmlns:a16="http://schemas.microsoft.com/office/drawing/2014/main" id="{C0DCF50C-4C6D-4323-BEC1-F0F98DE3D1D2}"/>
              </a:ext>
            </a:extLst>
          </p:cNvPr>
          <p:cNvSpPr>
            <a:spLocks noGrp="1"/>
          </p:cNvSpPr>
          <p:nvPr>
            <p:ph idx="1"/>
          </p:nvPr>
        </p:nvSpPr>
        <p:spPr/>
        <p:txBody>
          <a:bodyPr/>
          <a:lstStyle/>
          <a:p>
            <a:pPr marL="0" indent="0">
              <a:buNone/>
            </a:pPr>
            <a:r>
              <a:rPr lang="en-US" dirty="0"/>
              <a:t> </a:t>
            </a:r>
          </a:p>
        </p:txBody>
      </p:sp>
      <p:sp>
        <p:nvSpPr>
          <p:cNvPr id="7" name="Rectangle 6">
            <a:extLst>
              <a:ext uri="{FF2B5EF4-FFF2-40B4-BE49-F238E27FC236}">
                <a16:creationId xmlns:a16="http://schemas.microsoft.com/office/drawing/2014/main" id="{93728C1E-D4E8-4181-9007-1B2747AF482D}"/>
              </a:ext>
            </a:extLst>
          </p:cNvPr>
          <p:cNvSpPr/>
          <p:nvPr/>
        </p:nvSpPr>
        <p:spPr>
          <a:xfrm>
            <a:off x="241852" y="1331300"/>
            <a:ext cx="12056165" cy="4893647"/>
          </a:xfrm>
          <a:prstGeom prst="rect">
            <a:avLst/>
          </a:prstGeom>
        </p:spPr>
        <p:txBody>
          <a:bodyPr wrap="square">
            <a:spAutoFit/>
          </a:bodyPr>
          <a:lstStyle/>
          <a:p>
            <a:r>
              <a:rPr lang="fr-FR" sz="2400" b="1" i="1" dirty="0">
                <a:solidFill>
                  <a:srgbClr val="000000"/>
                </a:solidFill>
                <a:latin typeface="-apple-system"/>
              </a:rPr>
              <a:t>Un jouet pédagogique Steiner vise à favoriser le développement social et émotionnel des enfants par le jeu.</a:t>
            </a:r>
          </a:p>
          <a:p>
            <a:endParaRPr lang="fr-FR" sz="2400" b="1" i="1" dirty="0">
              <a:solidFill>
                <a:srgbClr val="000000"/>
              </a:solidFill>
              <a:latin typeface="-apple-system"/>
            </a:endParaRPr>
          </a:p>
          <a:p>
            <a:endParaRPr lang="fr-FR" sz="2400" b="1" i="1" dirty="0">
              <a:solidFill>
                <a:srgbClr val="000000"/>
              </a:solidFill>
              <a:latin typeface="-apple-system"/>
            </a:endParaRPr>
          </a:p>
          <a:p>
            <a:endParaRPr lang="fr-FR" sz="2400" b="1" i="1" dirty="0">
              <a:solidFill>
                <a:srgbClr val="000000"/>
              </a:solidFill>
              <a:latin typeface="-apple-system"/>
            </a:endParaRPr>
          </a:p>
          <a:p>
            <a:endParaRPr lang="fr-FR" sz="2400" b="1" i="1" dirty="0">
              <a:solidFill>
                <a:srgbClr val="000000"/>
              </a:solidFill>
              <a:latin typeface="-apple-system"/>
            </a:endParaRPr>
          </a:p>
          <a:p>
            <a:endParaRPr lang="fr-FR" sz="2400" b="1" i="1" dirty="0">
              <a:solidFill>
                <a:srgbClr val="000000"/>
              </a:solidFill>
              <a:latin typeface="-apple-system"/>
            </a:endParaRPr>
          </a:p>
          <a:p>
            <a:endParaRPr lang="fr-FR" sz="2400" b="1" i="1" dirty="0">
              <a:solidFill>
                <a:srgbClr val="000000"/>
              </a:solidFill>
              <a:latin typeface="-apple-system"/>
            </a:endParaRPr>
          </a:p>
          <a:p>
            <a:r>
              <a:rPr lang="fr-FR" sz="2400" b="1" i="1" dirty="0">
                <a:solidFill>
                  <a:srgbClr val="000000"/>
                </a:solidFill>
                <a:latin typeface="-apple-system"/>
              </a:rPr>
              <a:t>Par ailleurs, ces jouets sont conçus avec l’utilisation de matériaux naturels. Ils stimulent les sens des enfants et les encouragent à être des apprenants actifs. En effet, le matériel de la pédagogie Steiner aide également les parents à enseigner le monde à leurs enfants en leur offrant un nouvel ensemble d’opportunités exploratoires. Donc, vous trouverez ci-dessous des outils pédagogiques de Steiner-Waldorf :</a:t>
            </a:r>
            <a:endParaRPr lang="fr-FR" sz="2400" b="1" i="1" dirty="0">
              <a:solidFill>
                <a:srgbClr val="000000"/>
              </a:solidFill>
              <a:effectLst/>
              <a:latin typeface="-apple-system"/>
            </a:endParaRPr>
          </a:p>
        </p:txBody>
      </p:sp>
      <p:pic>
        <p:nvPicPr>
          <p:cNvPr id="9" name="Picture 8">
            <a:extLst>
              <a:ext uri="{FF2B5EF4-FFF2-40B4-BE49-F238E27FC236}">
                <a16:creationId xmlns:a16="http://schemas.microsoft.com/office/drawing/2014/main" id="{8215F581-393D-4360-82CA-4E5C779AEF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25625"/>
            <a:ext cx="4977507" cy="2410162"/>
          </a:xfrm>
          <a:prstGeom prst="rect">
            <a:avLst/>
          </a:prstGeom>
        </p:spPr>
      </p:pic>
    </p:spTree>
    <p:extLst>
      <p:ext uri="{BB962C8B-B14F-4D97-AF65-F5344CB8AC3E}">
        <p14:creationId xmlns:p14="http://schemas.microsoft.com/office/powerpoint/2010/main" val="370350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1000"/>
                                        <p:tgtEl>
                                          <p:spTgt spid="7">
                                            <p:txEl>
                                              <p:pRg st="0" end="0"/>
                                            </p:txEl>
                                          </p:spTgt>
                                        </p:tgtEl>
                                      </p:cBhvr>
                                    </p:animEffect>
                                    <p:anim calcmode="lin" valueType="num">
                                      <p:cBhvr>
                                        <p:cTn id="12"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7">
                                            <p:txEl>
                                              <p:pRg st="7" end="7"/>
                                            </p:txEl>
                                          </p:spTgt>
                                        </p:tgtEl>
                                        <p:attrNameLst>
                                          <p:attrName>style.visibility</p:attrName>
                                        </p:attrNameLst>
                                      </p:cBhvr>
                                      <p:to>
                                        <p:strVal val="visible"/>
                                      </p:to>
                                    </p:set>
                                    <p:animEffect transition="in" filter="fade">
                                      <p:cBhvr>
                                        <p:cTn id="18" dur="1000"/>
                                        <p:tgtEl>
                                          <p:spTgt spid="7">
                                            <p:txEl>
                                              <p:pRg st="7" end="7"/>
                                            </p:txEl>
                                          </p:spTgt>
                                        </p:tgtEl>
                                      </p:cBhvr>
                                    </p:animEffect>
                                    <p:anim calcmode="lin" valueType="num">
                                      <p:cBhvr>
                                        <p:cTn id="19"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20"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heel(1)">
                                      <p:cBhvr>
                                        <p:cTn id="2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D0733-04CB-4071-BA17-E2F28D1B7872}"/>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A693C3A5-9E6A-4DDF-9293-5A5386184C47}"/>
              </a:ext>
            </a:extLst>
          </p:cNvPr>
          <p:cNvSpPr>
            <a:spLocks noGrp="1"/>
          </p:cNvSpPr>
          <p:nvPr>
            <p:ph idx="1"/>
          </p:nvPr>
        </p:nvSpPr>
        <p:spPr/>
        <p:txBody>
          <a:bodyPr/>
          <a:lstStyle/>
          <a:p>
            <a:pPr marL="0" indent="0">
              <a:buNone/>
            </a:pPr>
            <a:r>
              <a:rPr lang="en-US" dirty="0"/>
              <a:t> </a:t>
            </a:r>
          </a:p>
        </p:txBody>
      </p:sp>
      <p:sp>
        <p:nvSpPr>
          <p:cNvPr id="4" name="Rectangle 3">
            <a:extLst>
              <a:ext uri="{FF2B5EF4-FFF2-40B4-BE49-F238E27FC236}">
                <a16:creationId xmlns:a16="http://schemas.microsoft.com/office/drawing/2014/main" id="{4852098A-8F2A-4187-AD51-F33162C0C0FC}"/>
              </a:ext>
            </a:extLst>
          </p:cNvPr>
          <p:cNvSpPr/>
          <p:nvPr/>
        </p:nvSpPr>
        <p:spPr>
          <a:xfrm>
            <a:off x="1949431" y="265538"/>
            <a:ext cx="7970452" cy="830997"/>
          </a:xfrm>
          <a:prstGeom prst="rect">
            <a:avLst/>
          </a:prstGeom>
        </p:spPr>
        <p:txBody>
          <a:bodyPr wrap="none">
            <a:spAutoFit/>
          </a:bodyPr>
          <a:lstStyle/>
          <a:p>
            <a:r>
              <a:rPr lang="fr-FR" sz="48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pple-system"/>
              </a:rPr>
              <a:t>La roue mathématique en bois</a:t>
            </a:r>
          </a:p>
        </p:txBody>
      </p:sp>
      <p:pic>
        <p:nvPicPr>
          <p:cNvPr id="5" name="Picture 4">
            <a:extLst>
              <a:ext uri="{FF2B5EF4-FFF2-40B4-BE49-F238E27FC236}">
                <a16:creationId xmlns:a16="http://schemas.microsoft.com/office/drawing/2014/main" id="{05E14356-B193-4C58-8202-26CB3C319822}"/>
              </a:ext>
            </a:extLst>
          </p:cNvPr>
          <p:cNvPicPr>
            <a:picLocks noChangeAspect="1"/>
          </p:cNvPicPr>
          <p:nvPr/>
        </p:nvPicPr>
        <p:blipFill>
          <a:blip r:embed="rId2"/>
          <a:stretch>
            <a:fillRect/>
          </a:stretch>
        </p:blipFill>
        <p:spPr>
          <a:xfrm>
            <a:off x="2935356" y="1231472"/>
            <a:ext cx="5791200" cy="4791075"/>
          </a:xfrm>
          <a:prstGeom prst="rect">
            <a:avLst/>
          </a:prstGeom>
        </p:spPr>
      </p:pic>
      <p:sp>
        <p:nvSpPr>
          <p:cNvPr id="6" name="Rectangle 5">
            <a:extLst>
              <a:ext uri="{FF2B5EF4-FFF2-40B4-BE49-F238E27FC236}">
                <a16:creationId xmlns:a16="http://schemas.microsoft.com/office/drawing/2014/main" id="{3165FED1-4802-484B-8A82-C0D131285FCB}"/>
              </a:ext>
            </a:extLst>
          </p:cNvPr>
          <p:cNvSpPr/>
          <p:nvPr/>
        </p:nvSpPr>
        <p:spPr>
          <a:xfrm>
            <a:off x="1949431" y="5865856"/>
            <a:ext cx="8742330" cy="646331"/>
          </a:xfrm>
          <a:prstGeom prst="rect">
            <a:avLst/>
          </a:prstGeom>
        </p:spPr>
        <p:txBody>
          <a:bodyPr wrap="none">
            <a:spAutoFit/>
          </a:bodyPr>
          <a:lstStyle/>
          <a:p>
            <a:r>
              <a:rPr lang="fr-FR" sz="3600" b="1" i="1" dirty="0">
                <a:solidFill>
                  <a:srgbClr val="000000"/>
                </a:solidFill>
                <a:latin typeface="-apple-system"/>
              </a:rPr>
              <a:t>Les roues à chiffres sont des jouets éducatifs.</a:t>
            </a:r>
            <a:endParaRPr lang="en-US" sz="3600" b="1" i="1" dirty="0"/>
          </a:p>
        </p:txBody>
      </p:sp>
    </p:spTree>
    <p:extLst>
      <p:ext uri="{BB962C8B-B14F-4D97-AF65-F5344CB8AC3E}">
        <p14:creationId xmlns:p14="http://schemas.microsoft.com/office/powerpoint/2010/main" val="317803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 calcmode="lin" valueType="num">
                                      <p:cBhvr additive="base">
                                        <p:cTn id="1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CE304-F572-45CD-BAEC-27D76A648149}"/>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64188768-6B7D-466B-80A3-0C632789CFEA}"/>
              </a:ext>
            </a:extLst>
          </p:cNvPr>
          <p:cNvSpPr>
            <a:spLocks noGrp="1"/>
          </p:cNvSpPr>
          <p:nvPr>
            <p:ph idx="1"/>
          </p:nvPr>
        </p:nvSpPr>
        <p:spPr/>
        <p:txBody>
          <a:bodyPr/>
          <a:lstStyle/>
          <a:p>
            <a:pPr marL="0" indent="0">
              <a:buNone/>
            </a:pPr>
            <a:r>
              <a:rPr lang="en-US" dirty="0"/>
              <a:t> </a:t>
            </a:r>
          </a:p>
        </p:txBody>
      </p:sp>
      <p:sp>
        <p:nvSpPr>
          <p:cNvPr id="4" name="Rectangle 3">
            <a:extLst>
              <a:ext uri="{FF2B5EF4-FFF2-40B4-BE49-F238E27FC236}">
                <a16:creationId xmlns:a16="http://schemas.microsoft.com/office/drawing/2014/main" id="{C7DE2558-DDC1-42A9-BD18-5EB72827C714}"/>
              </a:ext>
            </a:extLst>
          </p:cNvPr>
          <p:cNvSpPr/>
          <p:nvPr/>
        </p:nvSpPr>
        <p:spPr>
          <a:xfrm>
            <a:off x="1881182" y="178386"/>
            <a:ext cx="8464268" cy="780495"/>
          </a:xfrm>
          <a:prstGeom prst="rect">
            <a:avLst/>
          </a:prstGeom>
        </p:spPr>
        <p:txBody>
          <a:bodyPr wrap="square">
            <a:spAutoFit/>
          </a:bodyPr>
          <a:lstStyle/>
          <a:p>
            <a:r>
              <a:rPr lang="en-US" sz="44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pple-system"/>
              </a:rPr>
              <a:t>Glockenspiel </a:t>
            </a:r>
            <a:r>
              <a:rPr lang="en-US" sz="4400" b="1" i="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pple-system"/>
              </a:rPr>
              <a:t>pentatonique</a:t>
            </a:r>
            <a:r>
              <a:rPr lang="en-US" sz="44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pple-system"/>
              </a:rPr>
              <a:t> </a:t>
            </a:r>
            <a:r>
              <a:rPr lang="en-US" sz="4400" b="1" i="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pple-system"/>
              </a:rPr>
              <a:t>courbé</a:t>
            </a:r>
            <a:endParaRPr lang="en-US" sz="44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pple-system"/>
            </a:endParaRPr>
          </a:p>
        </p:txBody>
      </p:sp>
      <p:pic>
        <p:nvPicPr>
          <p:cNvPr id="2050" name="Picture 2" descr="pédagogie steiner : jouet de Glockenspiel pentatonique courbé">
            <a:extLst>
              <a:ext uri="{FF2B5EF4-FFF2-40B4-BE49-F238E27FC236}">
                <a16:creationId xmlns:a16="http://schemas.microsoft.com/office/drawing/2014/main" id="{3A1B0B3E-5BE2-426E-AB3E-82118714C0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4018" y="776550"/>
            <a:ext cx="5299627" cy="397968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39D86E2-5FFE-4A63-B78F-B56B2E0D314A}"/>
              </a:ext>
            </a:extLst>
          </p:cNvPr>
          <p:cNvSpPr/>
          <p:nvPr/>
        </p:nvSpPr>
        <p:spPr>
          <a:xfrm>
            <a:off x="106018" y="4635600"/>
            <a:ext cx="6096000" cy="830997"/>
          </a:xfrm>
          <a:prstGeom prst="rect">
            <a:avLst/>
          </a:prstGeom>
        </p:spPr>
        <p:txBody>
          <a:bodyPr>
            <a:spAutoFit/>
          </a:bodyPr>
          <a:lstStyle/>
          <a:p>
            <a:r>
              <a:rPr lang="fr-FR" sz="2400" b="1" i="1" dirty="0">
                <a:solidFill>
                  <a:srgbClr val="000000"/>
                </a:solidFill>
                <a:latin typeface="-apple-system"/>
              </a:rPr>
              <a:t>Ce glockenspiel utilise une gamme de cinq notes, accordée sur les notes suivantes :</a:t>
            </a:r>
            <a:endParaRPr lang="en-US" sz="2400" b="1" i="1" dirty="0"/>
          </a:p>
        </p:txBody>
      </p:sp>
      <p:sp>
        <p:nvSpPr>
          <p:cNvPr id="6" name="Rectangle 5">
            <a:extLst>
              <a:ext uri="{FF2B5EF4-FFF2-40B4-BE49-F238E27FC236}">
                <a16:creationId xmlns:a16="http://schemas.microsoft.com/office/drawing/2014/main" id="{75E244FD-3B6F-4C25-B10F-696FF6526B97}"/>
              </a:ext>
            </a:extLst>
          </p:cNvPr>
          <p:cNvSpPr/>
          <p:nvPr/>
        </p:nvSpPr>
        <p:spPr>
          <a:xfrm>
            <a:off x="106018" y="5665569"/>
            <a:ext cx="2850460" cy="646331"/>
          </a:xfrm>
          <a:prstGeom prst="rect">
            <a:avLst/>
          </a:prstGeom>
        </p:spPr>
        <p:txBody>
          <a:bodyPr wrap="none">
            <a:spAutoFit/>
          </a:bodyPr>
          <a:lstStyle/>
          <a:p>
            <a:r>
              <a:rPr lang="en-US" sz="3600" b="1" i="1" dirty="0">
                <a:solidFill>
                  <a:srgbClr val="000000"/>
                </a:solidFill>
                <a:latin typeface="-apple-system"/>
              </a:rPr>
              <a:t>D-E-G-A-B-d-e</a:t>
            </a:r>
            <a:endParaRPr lang="en-US" sz="3600" b="1" i="1" dirty="0"/>
          </a:p>
        </p:txBody>
      </p:sp>
    </p:spTree>
    <p:extLst>
      <p:ext uri="{BB962C8B-B14F-4D97-AF65-F5344CB8AC3E}">
        <p14:creationId xmlns:p14="http://schemas.microsoft.com/office/powerpoint/2010/main" val="4093937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fade">
                                      <p:cBhvr>
                                        <p:cTn id="11" dur="1000"/>
                                        <p:tgtEl>
                                          <p:spTgt spid="2050"/>
                                        </p:tgtEl>
                                      </p:cBhvr>
                                    </p:animEffect>
                                    <p:anim calcmode="lin" valueType="num">
                                      <p:cBhvr>
                                        <p:cTn id="12" dur="1000" fill="hold"/>
                                        <p:tgtEl>
                                          <p:spTgt spid="2050"/>
                                        </p:tgtEl>
                                        <p:attrNameLst>
                                          <p:attrName>ppt_x</p:attrName>
                                        </p:attrNameLst>
                                      </p:cBhvr>
                                      <p:tavLst>
                                        <p:tav tm="0">
                                          <p:val>
                                            <p:strVal val="#ppt_x"/>
                                          </p:val>
                                        </p:tav>
                                        <p:tav tm="100000">
                                          <p:val>
                                            <p:strVal val="#ppt_x"/>
                                          </p:val>
                                        </p:tav>
                                      </p:tavLst>
                                    </p:anim>
                                    <p:anim calcmode="lin" valueType="num">
                                      <p:cBhvr>
                                        <p:cTn id="13"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798D2-F193-4ACC-9113-595306296D46}"/>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B9F3208E-99B4-4085-BA2A-09B729887A6A}"/>
              </a:ext>
            </a:extLst>
          </p:cNvPr>
          <p:cNvSpPr>
            <a:spLocks noGrp="1"/>
          </p:cNvSpPr>
          <p:nvPr>
            <p:ph idx="1"/>
          </p:nvPr>
        </p:nvSpPr>
        <p:spPr/>
        <p:txBody>
          <a:bodyPr/>
          <a:lstStyle/>
          <a:p>
            <a:pPr marL="0" indent="0">
              <a:buNone/>
            </a:pPr>
            <a:r>
              <a:rPr lang="en-US" dirty="0"/>
              <a:t> </a:t>
            </a:r>
          </a:p>
        </p:txBody>
      </p:sp>
      <p:sp>
        <p:nvSpPr>
          <p:cNvPr id="4" name="Rectangle 3">
            <a:extLst>
              <a:ext uri="{FF2B5EF4-FFF2-40B4-BE49-F238E27FC236}">
                <a16:creationId xmlns:a16="http://schemas.microsoft.com/office/drawing/2014/main" id="{41E3D092-8BA6-4CD7-B0C5-DEA5E7F51AD6}"/>
              </a:ext>
            </a:extLst>
          </p:cNvPr>
          <p:cNvSpPr/>
          <p:nvPr/>
        </p:nvSpPr>
        <p:spPr>
          <a:xfrm>
            <a:off x="1298803" y="87812"/>
            <a:ext cx="10054997" cy="1107996"/>
          </a:xfrm>
          <a:prstGeom prst="rect">
            <a:avLst/>
          </a:prstGeom>
        </p:spPr>
        <p:txBody>
          <a:bodyPr wrap="none">
            <a:spAutoFit/>
          </a:bodyPr>
          <a:lstStyle/>
          <a:p>
            <a:r>
              <a:rPr lang="en-US" sz="6600" b="1" i="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pple-system"/>
              </a:rPr>
              <a:t>Calendrier</a:t>
            </a:r>
            <a:r>
              <a:rPr lang="en-US" sz="66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pple-system"/>
              </a:rPr>
              <a:t> </a:t>
            </a:r>
            <a:r>
              <a:rPr lang="en-US" sz="6600" b="1" i="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pple-system"/>
              </a:rPr>
              <a:t>perpétuel</a:t>
            </a:r>
            <a:r>
              <a:rPr lang="en-US" sz="66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pple-system"/>
              </a:rPr>
              <a:t> </a:t>
            </a:r>
            <a:r>
              <a:rPr lang="en-US" sz="6600" b="1" i="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pple-system"/>
              </a:rPr>
              <a:t>en</a:t>
            </a:r>
            <a:r>
              <a:rPr lang="en-US" sz="66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pple-system"/>
              </a:rPr>
              <a:t> </a:t>
            </a:r>
            <a:r>
              <a:rPr lang="en-US" sz="6600" b="1" i="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pple-system"/>
              </a:rPr>
              <a:t>bois</a:t>
            </a:r>
            <a:endParaRPr lang="en-US" sz="66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pple-system"/>
            </a:endParaRPr>
          </a:p>
        </p:txBody>
      </p:sp>
      <p:pic>
        <p:nvPicPr>
          <p:cNvPr id="3074" name="Picture 2" descr="pédagogie steiner : jouet du Calendrier perpétuel en bois">
            <a:extLst>
              <a:ext uri="{FF2B5EF4-FFF2-40B4-BE49-F238E27FC236}">
                <a16:creationId xmlns:a16="http://schemas.microsoft.com/office/drawing/2014/main" id="{4BE7C88F-0BC7-4017-91EC-74D645CC40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4909" y="1027906"/>
            <a:ext cx="4317103" cy="41039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2D8B23F-FE40-4A2F-AB4B-89D6138932D3}"/>
              </a:ext>
            </a:extLst>
          </p:cNvPr>
          <p:cNvSpPr/>
          <p:nvPr/>
        </p:nvSpPr>
        <p:spPr>
          <a:xfrm>
            <a:off x="230301" y="4471066"/>
            <a:ext cx="6096000" cy="2246769"/>
          </a:xfrm>
          <a:prstGeom prst="rect">
            <a:avLst/>
          </a:prstGeom>
        </p:spPr>
        <p:txBody>
          <a:bodyPr>
            <a:spAutoFit/>
          </a:bodyPr>
          <a:lstStyle/>
          <a:p>
            <a:r>
              <a:rPr lang="fr-FR" sz="2800" b="1" i="1" dirty="0">
                <a:solidFill>
                  <a:srgbClr val="000000"/>
                </a:solidFill>
                <a:latin typeface="-apple-system"/>
              </a:rPr>
              <a:t>Célébrer le changement des saisons et inculquer un respect pour la nature est facile à faire avec ce calendrier perpétuel en bois de l’hémisphère nord de la famille Waldorf</a:t>
            </a:r>
            <a:r>
              <a:rPr lang="fr-FR" dirty="0">
                <a:solidFill>
                  <a:srgbClr val="000000"/>
                </a:solidFill>
                <a:latin typeface="-apple-system"/>
              </a:rPr>
              <a:t>.</a:t>
            </a:r>
            <a:endParaRPr lang="en-US" dirty="0"/>
          </a:p>
        </p:txBody>
      </p:sp>
    </p:spTree>
    <p:extLst>
      <p:ext uri="{BB962C8B-B14F-4D97-AF65-F5344CB8AC3E}">
        <p14:creationId xmlns:p14="http://schemas.microsoft.com/office/powerpoint/2010/main" val="268612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animEffect transition="in" filter="fade">
                                      <p:cBhvr>
                                        <p:cTn id="11" dur="1000"/>
                                        <p:tgtEl>
                                          <p:spTgt spid="3074"/>
                                        </p:tgtEl>
                                      </p:cBhvr>
                                    </p:animEffect>
                                    <p:anim calcmode="lin" valueType="num">
                                      <p:cBhvr>
                                        <p:cTn id="12" dur="1000" fill="hold"/>
                                        <p:tgtEl>
                                          <p:spTgt spid="3074"/>
                                        </p:tgtEl>
                                        <p:attrNameLst>
                                          <p:attrName>ppt_x</p:attrName>
                                        </p:attrNameLst>
                                      </p:cBhvr>
                                      <p:tavLst>
                                        <p:tav tm="0">
                                          <p:val>
                                            <p:strVal val="#ppt_x"/>
                                          </p:val>
                                        </p:tav>
                                        <p:tav tm="100000">
                                          <p:val>
                                            <p:strVal val="#ppt_x"/>
                                          </p:val>
                                        </p:tav>
                                      </p:tavLst>
                                    </p:anim>
                                    <p:anim calcmode="lin" valueType="num">
                                      <p:cBhvr>
                                        <p:cTn id="13"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 calcmode="lin" valueType="num">
                                      <p:cBhvr additive="base">
                                        <p:cTn id="1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CAA78-8426-45BE-8558-6F199A9EA4F9}"/>
              </a:ext>
            </a:extLst>
          </p:cNvPr>
          <p:cNvSpPr>
            <a:spLocks noGrp="1"/>
          </p:cNvSpPr>
          <p:nvPr>
            <p:ph type="title"/>
          </p:nvPr>
        </p:nvSpPr>
        <p:spPr>
          <a:xfrm>
            <a:off x="2269434" y="164008"/>
            <a:ext cx="10515600" cy="1325563"/>
          </a:xfrm>
        </p:spPr>
        <p:txBody>
          <a:bodyPr/>
          <a:lstStyle/>
          <a:p>
            <a:r>
              <a:rPr lang="en-US" b="1" i="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pple-system"/>
              </a:rPr>
              <a:t>Cartes</a:t>
            </a:r>
            <a:r>
              <a:rPr lang="en-US"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pple-system"/>
              </a:rPr>
              <a:t> alphabet, les </a:t>
            </a:r>
            <a:r>
              <a:rPr lang="en-US" b="1" i="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pple-system"/>
              </a:rPr>
              <a:t>lettres</a:t>
            </a:r>
            <a:br>
              <a:rPr lang="en-US"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pple-system"/>
              </a:rPr>
            </a:br>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p>
        </p:txBody>
      </p:sp>
      <p:sp>
        <p:nvSpPr>
          <p:cNvPr id="3" name="Content Placeholder 2">
            <a:extLst>
              <a:ext uri="{FF2B5EF4-FFF2-40B4-BE49-F238E27FC236}">
                <a16:creationId xmlns:a16="http://schemas.microsoft.com/office/drawing/2014/main" id="{15F77A46-0966-4A42-ADA9-E63EE21A1F9C}"/>
              </a:ext>
            </a:extLst>
          </p:cNvPr>
          <p:cNvSpPr>
            <a:spLocks noGrp="1"/>
          </p:cNvSpPr>
          <p:nvPr>
            <p:ph idx="1"/>
          </p:nvPr>
        </p:nvSpPr>
        <p:spPr/>
        <p:txBody>
          <a:bodyPr/>
          <a:lstStyle/>
          <a:p>
            <a:pPr marL="0" indent="0">
              <a:buNone/>
            </a:pPr>
            <a:r>
              <a:rPr lang="en-US" dirty="0"/>
              <a:t> </a:t>
            </a:r>
          </a:p>
        </p:txBody>
      </p:sp>
      <p:pic>
        <p:nvPicPr>
          <p:cNvPr id="5" name="Picture 4">
            <a:extLst>
              <a:ext uri="{FF2B5EF4-FFF2-40B4-BE49-F238E27FC236}">
                <a16:creationId xmlns:a16="http://schemas.microsoft.com/office/drawing/2014/main" id="{0CA38401-7FD8-4D1D-B54D-8384FE23513C}"/>
              </a:ext>
            </a:extLst>
          </p:cNvPr>
          <p:cNvPicPr>
            <a:picLocks noChangeAspect="1"/>
          </p:cNvPicPr>
          <p:nvPr/>
        </p:nvPicPr>
        <p:blipFill>
          <a:blip r:embed="rId2"/>
          <a:stretch>
            <a:fillRect/>
          </a:stretch>
        </p:blipFill>
        <p:spPr>
          <a:xfrm>
            <a:off x="3027914" y="826789"/>
            <a:ext cx="5553075" cy="4448175"/>
          </a:xfrm>
          <a:prstGeom prst="rect">
            <a:avLst/>
          </a:prstGeom>
        </p:spPr>
      </p:pic>
      <p:sp>
        <p:nvSpPr>
          <p:cNvPr id="6" name="Rectangle 5">
            <a:extLst>
              <a:ext uri="{FF2B5EF4-FFF2-40B4-BE49-F238E27FC236}">
                <a16:creationId xmlns:a16="http://schemas.microsoft.com/office/drawing/2014/main" id="{654A32E3-7DEA-4BC4-9912-105BBD895EA9}"/>
              </a:ext>
            </a:extLst>
          </p:cNvPr>
          <p:cNvSpPr/>
          <p:nvPr/>
        </p:nvSpPr>
        <p:spPr>
          <a:xfrm>
            <a:off x="278296" y="5288340"/>
            <a:ext cx="6096000" cy="1569660"/>
          </a:xfrm>
          <a:prstGeom prst="rect">
            <a:avLst/>
          </a:prstGeom>
        </p:spPr>
        <p:txBody>
          <a:bodyPr>
            <a:spAutoFit/>
          </a:bodyPr>
          <a:lstStyle/>
          <a:p>
            <a:r>
              <a:rPr lang="fr-FR" sz="3200" b="1" i="1" dirty="0">
                <a:solidFill>
                  <a:srgbClr val="000000"/>
                </a:solidFill>
                <a:latin typeface="-apple-system"/>
              </a:rPr>
              <a:t>Ces cartes feront de l’initiation de votre enfant à la lecture et à l’écriture une véritable joie !</a:t>
            </a:r>
            <a:endParaRPr lang="en-US" sz="3200" b="1" i="1" dirty="0"/>
          </a:p>
        </p:txBody>
      </p:sp>
    </p:spTree>
    <p:extLst>
      <p:ext uri="{BB962C8B-B14F-4D97-AF65-F5344CB8AC3E}">
        <p14:creationId xmlns:p14="http://schemas.microsoft.com/office/powerpoint/2010/main" val="1282417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1000"/>
                                        <p:tgtEl>
                                          <p:spTgt spid="6">
                                            <p:txEl>
                                              <p:pRg st="0" end="0"/>
                                            </p:txEl>
                                          </p:spTgt>
                                        </p:tgtEl>
                                      </p:cBhvr>
                                    </p:animEffect>
                                    <p:anim calcmode="lin" valueType="num">
                                      <p:cBhvr>
                                        <p:cTn id="1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7CFA7-705E-46B3-96D2-A5DECDCB5B53}"/>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B04888CE-07B7-40E2-91AD-EAEF32C5C5FA}"/>
              </a:ext>
            </a:extLst>
          </p:cNvPr>
          <p:cNvSpPr>
            <a:spLocks noGrp="1"/>
          </p:cNvSpPr>
          <p:nvPr>
            <p:ph idx="1"/>
          </p:nvPr>
        </p:nvSpPr>
        <p:spPr/>
        <p:txBody>
          <a:bodyPr/>
          <a:lstStyle/>
          <a:p>
            <a:pPr marL="0" indent="0">
              <a:buNone/>
            </a:pPr>
            <a:r>
              <a:rPr lang="en-US" dirty="0"/>
              <a:t> </a:t>
            </a:r>
          </a:p>
        </p:txBody>
      </p:sp>
      <p:sp>
        <p:nvSpPr>
          <p:cNvPr id="4" name="Rectangle 3">
            <a:extLst>
              <a:ext uri="{FF2B5EF4-FFF2-40B4-BE49-F238E27FC236}">
                <a16:creationId xmlns:a16="http://schemas.microsoft.com/office/drawing/2014/main" id="{4BE4B6BB-BCCC-44AF-A35C-741FEF1DB609}"/>
              </a:ext>
            </a:extLst>
          </p:cNvPr>
          <p:cNvSpPr/>
          <p:nvPr/>
        </p:nvSpPr>
        <p:spPr>
          <a:xfrm>
            <a:off x="2232744" y="365125"/>
            <a:ext cx="7056868" cy="707886"/>
          </a:xfrm>
          <a:prstGeom prst="rect">
            <a:avLst/>
          </a:prstGeom>
        </p:spPr>
        <p:txBody>
          <a:bodyPr wrap="none">
            <a:spAutoFit/>
          </a:bodyPr>
          <a:lstStyle/>
          <a:p>
            <a:r>
              <a:rPr lang="fr-FR" sz="40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pple-system"/>
              </a:rPr>
              <a:t>Tableau de tri arc-en-ciel en bois</a:t>
            </a:r>
          </a:p>
        </p:txBody>
      </p:sp>
      <p:pic>
        <p:nvPicPr>
          <p:cNvPr id="5" name="Picture 4">
            <a:extLst>
              <a:ext uri="{FF2B5EF4-FFF2-40B4-BE49-F238E27FC236}">
                <a16:creationId xmlns:a16="http://schemas.microsoft.com/office/drawing/2014/main" id="{5600DD66-6DA9-4818-996D-620A2F3A4F52}"/>
              </a:ext>
            </a:extLst>
          </p:cNvPr>
          <p:cNvPicPr>
            <a:picLocks noChangeAspect="1"/>
          </p:cNvPicPr>
          <p:nvPr/>
        </p:nvPicPr>
        <p:blipFill>
          <a:blip r:embed="rId2"/>
          <a:stretch>
            <a:fillRect/>
          </a:stretch>
        </p:blipFill>
        <p:spPr>
          <a:xfrm>
            <a:off x="3542370" y="1207948"/>
            <a:ext cx="4437615" cy="3692692"/>
          </a:xfrm>
          <a:prstGeom prst="rect">
            <a:avLst/>
          </a:prstGeom>
        </p:spPr>
      </p:pic>
      <p:sp>
        <p:nvSpPr>
          <p:cNvPr id="6" name="Rectangle 5">
            <a:extLst>
              <a:ext uri="{FF2B5EF4-FFF2-40B4-BE49-F238E27FC236}">
                <a16:creationId xmlns:a16="http://schemas.microsoft.com/office/drawing/2014/main" id="{609A37B6-4C13-4808-9E8C-74CEB807BA58}"/>
              </a:ext>
            </a:extLst>
          </p:cNvPr>
          <p:cNvSpPr/>
          <p:nvPr/>
        </p:nvSpPr>
        <p:spPr>
          <a:xfrm>
            <a:off x="168555" y="4840673"/>
            <a:ext cx="6096000" cy="2062103"/>
          </a:xfrm>
          <a:prstGeom prst="rect">
            <a:avLst/>
          </a:prstGeom>
        </p:spPr>
        <p:txBody>
          <a:bodyPr>
            <a:spAutoFit/>
          </a:bodyPr>
          <a:lstStyle/>
          <a:p>
            <a:r>
              <a:rPr lang="fr-FR" sz="3200" b="1" i="1" dirty="0">
                <a:solidFill>
                  <a:srgbClr val="000000"/>
                </a:solidFill>
                <a:latin typeface="-apple-system"/>
              </a:rPr>
              <a:t>Le tableau de tri arc-en-ciel en bois est une merveilleuse introduction à la couleur et au monde de la correspondance</a:t>
            </a:r>
            <a:r>
              <a:rPr lang="fr-FR" dirty="0">
                <a:solidFill>
                  <a:srgbClr val="000000"/>
                </a:solidFill>
                <a:latin typeface="-apple-system"/>
              </a:rPr>
              <a:t>.</a:t>
            </a:r>
            <a:endParaRPr lang="en-US" dirty="0"/>
          </a:p>
        </p:txBody>
      </p:sp>
    </p:spTree>
    <p:extLst>
      <p:ext uri="{BB962C8B-B14F-4D97-AF65-F5344CB8AC3E}">
        <p14:creationId xmlns:p14="http://schemas.microsoft.com/office/powerpoint/2010/main" val="233589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 calcmode="lin" valueType="num">
                                      <p:cBhvr additive="base">
                                        <p:cTn id="1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BDE32-87F9-400E-99AD-7785A9951FBF}"/>
              </a:ext>
            </a:extLst>
          </p:cNvPr>
          <p:cNvSpPr>
            <a:spLocks noGrp="1"/>
          </p:cNvSpPr>
          <p:nvPr>
            <p:ph type="ctrTitle"/>
          </p:nvPr>
        </p:nvSpPr>
        <p:spPr>
          <a:xfrm>
            <a:off x="465633" y="345989"/>
            <a:ext cx="9144000" cy="2387600"/>
          </a:xfrm>
        </p:spPr>
        <p:txBody>
          <a:bodyPr/>
          <a:lstStyle/>
          <a:p>
            <a:r>
              <a:rPr lang="en-US" dirty="0"/>
              <a:t> </a:t>
            </a:r>
          </a:p>
        </p:txBody>
      </p:sp>
      <p:sp>
        <p:nvSpPr>
          <p:cNvPr id="3" name="Subtitle 2">
            <a:extLst>
              <a:ext uri="{FF2B5EF4-FFF2-40B4-BE49-F238E27FC236}">
                <a16:creationId xmlns:a16="http://schemas.microsoft.com/office/drawing/2014/main" id="{BDAEF041-62C1-4ACB-AD5A-A8DD4989AEA7}"/>
              </a:ext>
            </a:extLst>
          </p:cNvPr>
          <p:cNvSpPr>
            <a:spLocks noGrp="1"/>
          </p:cNvSpPr>
          <p:nvPr>
            <p:ph type="subTitle" idx="1"/>
          </p:nvPr>
        </p:nvSpPr>
        <p:spPr>
          <a:xfrm>
            <a:off x="-558245" y="3222814"/>
            <a:ext cx="9144000" cy="1655762"/>
          </a:xfrm>
        </p:spPr>
        <p:txBody>
          <a:bodyPr>
            <a:normAutofit/>
          </a:bodyPr>
          <a:lstStyle/>
          <a:p>
            <a:r>
              <a:rPr lang="fr-FR" sz="2800" b="1" i="1" dirty="0"/>
              <a:t>D’où vient la pédagogie Steiner-Waldorf ?</a:t>
            </a:r>
            <a:r>
              <a:rPr lang="en-US" sz="2800" b="1" i="1" dirty="0"/>
              <a:t> </a:t>
            </a:r>
          </a:p>
        </p:txBody>
      </p:sp>
      <p:pic>
        <p:nvPicPr>
          <p:cNvPr id="6" name="Picture 5">
            <a:extLst>
              <a:ext uri="{FF2B5EF4-FFF2-40B4-BE49-F238E27FC236}">
                <a16:creationId xmlns:a16="http://schemas.microsoft.com/office/drawing/2014/main" id="{2AD90FEE-8692-4EB5-A9A9-BA38A070A518}"/>
              </a:ext>
            </a:extLst>
          </p:cNvPr>
          <p:cNvPicPr>
            <a:picLocks noChangeAspect="1"/>
          </p:cNvPicPr>
          <p:nvPr/>
        </p:nvPicPr>
        <p:blipFill>
          <a:blip r:embed="rId2"/>
          <a:stretch>
            <a:fillRect/>
          </a:stretch>
        </p:blipFill>
        <p:spPr>
          <a:xfrm>
            <a:off x="8178246" y="1025968"/>
            <a:ext cx="3231875" cy="4459988"/>
          </a:xfrm>
          <a:prstGeom prst="rect">
            <a:avLst/>
          </a:prstGeom>
        </p:spPr>
      </p:pic>
      <p:sp>
        <p:nvSpPr>
          <p:cNvPr id="7" name="Rectangle 6">
            <a:extLst>
              <a:ext uri="{FF2B5EF4-FFF2-40B4-BE49-F238E27FC236}">
                <a16:creationId xmlns:a16="http://schemas.microsoft.com/office/drawing/2014/main" id="{59AB7A5D-D781-43FA-A743-030876965C3F}"/>
              </a:ext>
            </a:extLst>
          </p:cNvPr>
          <p:cNvSpPr/>
          <p:nvPr/>
        </p:nvSpPr>
        <p:spPr>
          <a:xfrm>
            <a:off x="1241402" y="0"/>
            <a:ext cx="3796231" cy="3046988"/>
          </a:xfrm>
          <a:prstGeom prst="rect">
            <a:avLst/>
          </a:prstGeom>
          <a:noFill/>
        </p:spPr>
        <p:txBody>
          <a:bodyPr wrap="none" lIns="91440" tIns="45720" rIns="91440" bIns="45720">
            <a:spAutoFit/>
          </a:bodyPr>
          <a:lstStyle/>
          <a:p>
            <a:pPr algn="ctr"/>
            <a:r>
              <a:rPr lang="en-US" sz="9600" b="1" i="1" dirty="0">
                <a:ln w="22225">
                  <a:solidFill>
                    <a:schemeClr val="accent2"/>
                  </a:solidFill>
                  <a:prstDash val="solid"/>
                </a:ln>
                <a:solidFill>
                  <a:schemeClr val="accent2">
                    <a:lumMod val="40000"/>
                    <a:lumOff val="60000"/>
                  </a:schemeClr>
                </a:solidFill>
              </a:rPr>
              <a:t>Rudolf </a:t>
            </a:r>
          </a:p>
          <a:p>
            <a:pPr algn="ctr"/>
            <a:r>
              <a:rPr lang="en-US" sz="9600" b="1" i="1" cap="none" spc="0" dirty="0">
                <a:ln w="22225">
                  <a:solidFill>
                    <a:schemeClr val="accent2"/>
                  </a:solidFill>
                  <a:prstDash val="solid"/>
                </a:ln>
                <a:solidFill>
                  <a:schemeClr val="accent2">
                    <a:lumMod val="40000"/>
                    <a:lumOff val="60000"/>
                  </a:schemeClr>
                </a:solidFill>
                <a:effectLst/>
              </a:rPr>
              <a:t>Steiner</a:t>
            </a:r>
          </a:p>
        </p:txBody>
      </p:sp>
      <p:sp>
        <p:nvSpPr>
          <p:cNvPr id="8" name="Flowchart: Connector 7">
            <a:extLst>
              <a:ext uri="{FF2B5EF4-FFF2-40B4-BE49-F238E27FC236}">
                <a16:creationId xmlns:a16="http://schemas.microsoft.com/office/drawing/2014/main" id="{F711B849-9E1F-467A-A686-5489205837BB}"/>
              </a:ext>
            </a:extLst>
          </p:cNvPr>
          <p:cNvSpPr/>
          <p:nvPr/>
        </p:nvSpPr>
        <p:spPr>
          <a:xfrm>
            <a:off x="568518" y="3287420"/>
            <a:ext cx="298157" cy="278296"/>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Connector 11">
            <a:extLst>
              <a:ext uri="{FF2B5EF4-FFF2-40B4-BE49-F238E27FC236}">
                <a16:creationId xmlns:a16="http://schemas.microsoft.com/office/drawing/2014/main" id="{8EC00370-8525-4B53-BB68-8FFC822F508C}"/>
              </a:ext>
            </a:extLst>
          </p:cNvPr>
          <p:cNvSpPr/>
          <p:nvPr/>
        </p:nvSpPr>
        <p:spPr>
          <a:xfrm>
            <a:off x="562783" y="5413798"/>
            <a:ext cx="298157" cy="278296"/>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lowchart: Connector 12">
            <a:extLst>
              <a:ext uri="{FF2B5EF4-FFF2-40B4-BE49-F238E27FC236}">
                <a16:creationId xmlns:a16="http://schemas.microsoft.com/office/drawing/2014/main" id="{0BD3F656-2AAC-4E88-91B7-24D77DE4BF17}"/>
              </a:ext>
            </a:extLst>
          </p:cNvPr>
          <p:cNvSpPr/>
          <p:nvPr/>
        </p:nvSpPr>
        <p:spPr>
          <a:xfrm>
            <a:off x="590078" y="4750057"/>
            <a:ext cx="298157" cy="278296"/>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lowchart: Connector 13">
            <a:extLst>
              <a:ext uri="{FF2B5EF4-FFF2-40B4-BE49-F238E27FC236}">
                <a16:creationId xmlns:a16="http://schemas.microsoft.com/office/drawing/2014/main" id="{1239682F-79B9-4E30-93B2-ADD877FB04F9}"/>
              </a:ext>
            </a:extLst>
          </p:cNvPr>
          <p:cNvSpPr/>
          <p:nvPr/>
        </p:nvSpPr>
        <p:spPr>
          <a:xfrm>
            <a:off x="603724" y="4094900"/>
            <a:ext cx="298157" cy="278296"/>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FE63E2-685B-4C73-A7BF-5011840E4ADC}"/>
              </a:ext>
            </a:extLst>
          </p:cNvPr>
          <p:cNvSpPr/>
          <p:nvPr/>
        </p:nvSpPr>
        <p:spPr>
          <a:xfrm>
            <a:off x="953963" y="3951212"/>
            <a:ext cx="4614324" cy="523220"/>
          </a:xfrm>
          <a:prstGeom prst="rect">
            <a:avLst/>
          </a:prstGeom>
        </p:spPr>
        <p:txBody>
          <a:bodyPr wrap="square">
            <a:spAutoFit/>
          </a:bodyPr>
          <a:lstStyle/>
          <a:p>
            <a:r>
              <a:rPr lang="en-US" sz="2800" b="1" i="1" dirty="0" err="1"/>
              <a:t>Quelles</a:t>
            </a:r>
            <a:r>
              <a:rPr lang="en-US" sz="2800" b="1" i="1" dirty="0"/>
              <a:t> </a:t>
            </a:r>
            <a:r>
              <a:rPr lang="en-US" sz="2800" b="1" i="1" dirty="0" err="1"/>
              <a:t>sont</a:t>
            </a:r>
            <a:r>
              <a:rPr lang="en-US" sz="2800" b="1" i="1" dirty="0"/>
              <a:t> </a:t>
            </a:r>
            <a:r>
              <a:rPr lang="en-US" sz="2800" b="1" i="1" dirty="0" err="1"/>
              <a:t>ses</a:t>
            </a:r>
            <a:r>
              <a:rPr lang="en-US" sz="2800" b="1" i="1" dirty="0"/>
              <a:t> intentions ?</a:t>
            </a:r>
          </a:p>
        </p:txBody>
      </p:sp>
      <p:sp>
        <p:nvSpPr>
          <p:cNvPr id="16" name="Rectangle 15">
            <a:extLst>
              <a:ext uri="{FF2B5EF4-FFF2-40B4-BE49-F238E27FC236}">
                <a16:creationId xmlns:a16="http://schemas.microsoft.com/office/drawing/2014/main" id="{5DCDB51F-37D5-4890-BBDF-F60642C67340}"/>
              </a:ext>
            </a:extLst>
          </p:cNvPr>
          <p:cNvSpPr/>
          <p:nvPr/>
        </p:nvSpPr>
        <p:spPr>
          <a:xfrm>
            <a:off x="866675" y="4599876"/>
            <a:ext cx="5549568" cy="523220"/>
          </a:xfrm>
          <a:prstGeom prst="rect">
            <a:avLst/>
          </a:prstGeom>
        </p:spPr>
        <p:txBody>
          <a:bodyPr wrap="square">
            <a:spAutoFit/>
          </a:bodyPr>
          <a:lstStyle/>
          <a:p>
            <a:r>
              <a:rPr lang="en-US" sz="2800" b="1" i="1" dirty="0" err="1"/>
              <a:t>Quelles</a:t>
            </a:r>
            <a:r>
              <a:rPr lang="en-US" sz="2800" b="1" i="1" dirty="0"/>
              <a:t> </a:t>
            </a:r>
            <a:r>
              <a:rPr lang="en-US" sz="2800" b="1" i="1" dirty="0" err="1"/>
              <a:t>sont</a:t>
            </a:r>
            <a:r>
              <a:rPr lang="en-US" sz="2800" b="1" i="1" dirty="0"/>
              <a:t> </a:t>
            </a:r>
            <a:r>
              <a:rPr lang="en-US" sz="2800" b="1" i="1" dirty="0" err="1"/>
              <a:t>ses</a:t>
            </a:r>
            <a:r>
              <a:rPr lang="en-US" sz="2800" b="1" i="1" dirty="0"/>
              <a:t> </a:t>
            </a:r>
            <a:r>
              <a:rPr lang="en-US" sz="2800" b="1" i="1" dirty="0" err="1"/>
              <a:t>pratiques</a:t>
            </a:r>
            <a:r>
              <a:rPr lang="en-US" sz="2800" b="1" i="1" dirty="0"/>
              <a:t> ?</a:t>
            </a:r>
          </a:p>
        </p:txBody>
      </p:sp>
      <p:sp>
        <p:nvSpPr>
          <p:cNvPr id="17" name="Rectangle 16">
            <a:extLst>
              <a:ext uri="{FF2B5EF4-FFF2-40B4-BE49-F238E27FC236}">
                <a16:creationId xmlns:a16="http://schemas.microsoft.com/office/drawing/2014/main" id="{04005D74-FD97-4CF7-A5B7-416629FB3079}"/>
              </a:ext>
            </a:extLst>
          </p:cNvPr>
          <p:cNvSpPr/>
          <p:nvPr/>
        </p:nvSpPr>
        <p:spPr>
          <a:xfrm>
            <a:off x="929699" y="5349776"/>
            <a:ext cx="5486544" cy="523220"/>
          </a:xfrm>
          <a:prstGeom prst="rect">
            <a:avLst/>
          </a:prstGeom>
        </p:spPr>
        <p:txBody>
          <a:bodyPr wrap="square">
            <a:spAutoFit/>
          </a:bodyPr>
          <a:lstStyle/>
          <a:p>
            <a:r>
              <a:rPr lang="en-US" sz="2800" b="1" i="1" dirty="0" err="1"/>
              <a:t>Quels</a:t>
            </a:r>
            <a:r>
              <a:rPr lang="en-US" sz="2800" b="1" i="1" dirty="0"/>
              <a:t> </a:t>
            </a:r>
            <a:r>
              <a:rPr lang="en-US" sz="2800" b="1" i="1" dirty="0" err="1"/>
              <a:t>sont</a:t>
            </a:r>
            <a:r>
              <a:rPr lang="en-US" sz="2800" b="1" i="1" dirty="0"/>
              <a:t> </a:t>
            </a:r>
            <a:r>
              <a:rPr lang="en-US" sz="2800" b="1" i="1" dirty="0" err="1"/>
              <a:t>ses</a:t>
            </a:r>
            <a:r>
              <a:rPr lang="en-US" sz="2800" b="1" i="1" dirty="0"/>
              <a:t> </a:t>
            </a:r>
            <a:r>
              <a:rPr lang="en-US" sz="2800" b="1" i="1" dirty="0" err="1"/>
              <a:t>effets</a:t>
            </a:r>
            <a:r>
              <a:rPr lang="en-US" sz="2800" b="1" i="1" dirty="0"/>
              <a:t> ?</a:t>
            </a:r>
          </a:p>
        </p:txBody>
      </p:sp>
    </p:spTree>
    <p:extLst>
      <p:ext uri="{BB962C8B-B14F-4D97-AF65-F5344CB8AC3E}">
        <p14:creationId xmlns:p14="http://schemas.microsoft.com/office/powerpoint/2010/main" val="283489682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Effect transition="in" filter="circle(in)">
                                      <p:cBhvr>
                                        <p:cTn id="33" dur="2000"/>
                                        <p:tgtEl>
                                          <p:spTgt spid="16">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17">
                                            <p:txEl>
                                              <p:pRg st="0" end="0"/>
                                            </p:txEl>
                                          </p:spTgt>
                                        </p:tgtEl>
                                        <p:attrNameLst>
                                          <p:attrName>style.visibility</p:attrName>
                                        </p:attrNameLst>
                                      </p:cBhvr>
                                      <p:to>
                                        <p:strVal val="visible"/>
                                      </p:to>
                                    </p:set>
                                    <p:animEffect transition="in" filter="barn(inVertical)">
                                      <p:cBhvr>
                                        <p:cTn id="38"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09828-9DC3-49B0-B558-5EBA83502013}"/>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660ABAEC-A738-4568-A276-0045D1D4E455}"/>
              </a:ext>
            </a:extLst>
          </p:cNvPr>
          <p:cNvSpPr>
            <a:spLocks noGrp="1"/>
          </p:cNvSpPr>
          <p:nvPr>
            <p:ph idx="1"/>
          </p:nvPr>
        </p:nvSpPr>
        <p:spPr>
          <a:xfrm>
            <a:off x="-924339" y="1842796"/>
            <a:ext cx="10515600" cy="4351338"/>
          </a:xfrm>
        </p:spPr>
        <p:txBody>
          <a:bodyPr/>
          <a:lstStyle/>
          <a:p>
            <a:pPr marL="0" indent="0">
              <a:buNone/>
            </a:pPr>
            <a:r>
              <a:rPr lang="en-US" dirty="0"/>
              <a:t> </a:t>
            </a:r>
          </a:p>
        </p:txBody>
      </p:sp>
      <p:sp>
        <p:nvSpPr>
          <p:cNvPr id="4" name="Rectangle 3">
            <a:extLst>
              <a:ext uri="{FF2B5EF4-FFF2-40B4-BE49-F238E27FC236}">
                <a16:creationId xmlns:a16="http://schemas.microsoft.com/office/drawing/2014/main" id="{5941D4D5-1D15-43FB-9C7D-F3B93B509F00}"/>
              </a:ext>
            </a:extLst>
          </p:cNvPr>
          <p:cNvSpPr/>
          <p:nvPr/>
        </p:nvSpPr>
        <p:spPr>
          <a:xfrm>
            <a:off x="3271290" y="12243"/>
            <a:ext cx="3894015" cy="1015663"/>
          </a:xfrm>
          <a:prstGeom prst="rect">
            <a:avLst/>
          </a:prstGeom>
        </p:spPr>
        <p:txBody>
          <a:bodyPr wrap="none">
            <a:spAutoFit/>
          </a:bodyPr>
          <a:lstStyle/>
          <a:p>
            <a:r>
              <a:rPr lang="en-US" sz="6000" b="1" i="1" dirty="0">
                <a:ln w="22225">
                  <a:solidFill>
                    <a:schemeClr val="accent2"/>
                  </a:solidFill>
                  <a:prstDash val="solid"/>
                </a:ln>
                <a:solidFill>
                  <a:schemeClr val="accent2">
                    <a:lumMod val="40000"/>
                    <a:lumOff val="60000"/>
                  </a:schemeClr>
                </a:solidFill>
                <a:latin typeface="-apple-system"/>
              </a:rPr>
              <a:t> Conclusion</a:t>
            </a:r>
            <a:r>
              <a:rPr lang="en-US" b="1" dirty="0">
                <a:solidFill>
                  <a:srgbClr val="000000"/>
                </a:solidFill>
                <a:latin typeface="-apple-system"/>
              </a:rPr>
              <a:t> </a:t>
            </a:r>
            <a:endParaRPr lang="en-US" b="1" i="0" dirty="0">
              <a:solidFill>
                <a:srgbClr val="000000"/>
              </a:solidFill>
              <a:effectLst/>
              <a:latin typeface="-apple-system"/>
            </a:endParaRPr>
          </a:p>
        </p:txBody>
      </p:sp>
      <p:sp>
        <p:nvSpPr>
          <p:cNvPr id="5" name="Rectangle 1">
            <a:extLst>
              <a:ext uri="{FF2B5EF4-FFF2-40B4-BE49-F238E27FC236}">
                <a16:creationId xmlns:a16="http://schemas.microsoft.com/office/drawing/2014/main" id="{B53D5EF3-3C5D-4BD8-B2E2-A3ABDB6394E6}"/>
              </a:ext>
            </a:extLst>
          </p:cNvPr>
          <p:cNvSpPr>
            <a:spLocks noChangeArrowheads="1"/>
          </p:cNvSpPr>
          <p:nvPr/>
        </p:nvSpPr>
        <p:spPr bwMode="auto">
          <a:xfrm>
            <a:off x="6136156" y="1983076"/>
            <a:ext cx="184730"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1" i="1"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rgbClr val="000000"/>
                </a:solidFill>
                <a:effectLst/>
                <a:latin typeface="-apple-system"/>
              </a:rPr>
            </a:b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Oval 5">
            <a:extLst>
              <a:ext uri="{FF2B5EF4-FFF2-40B4-BE49-F238E27FC236}">
                <a16:creationId xmlns:a16="http://schemas.microsoft.com/office/drawing/2014/main" id="{4ED0DAB7-35CF-4BDC-988D-3699EE0A747D}"/>
              </a:ext>
            </a:extLst>
          </p:cNvPr>
          <p:cNvSpPr/>
          <p:nvPr/>
        </p:nvSpPr>
        <p:spPr>
          <a:xfrm>
            <a:off x="0" y="1368241"/>
            <a:ext cx="516834" cy="5004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93060D7E-8D5E-4C20-ABBA-A494C2ED8FAA}"/>
              </a:ext>
            </a:extLst>
          </p:cNvPr>
          <p:cNvSpPr/>
          <p:nvPr/>
        </p:nvSpPr>
        <p:spPr>
          <a:xfrm>
            <a:off x="0" y="2236759"/>
            <a:ext cx="516834" cy="5004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648FF704-7A2F-4A25-A671-19A2CFDFE9F0}"/>
              </a:ext>
            </a:extLst>
          </p:cNvPr>
          <p:cNvSpPr/>
          <p:nvPr/>
        </p:nvSpPr>
        <p:spPr>
          <a:xfrm>
            <a:off x="0" y="3413387"/>
            <a:ext cx="516834" cy="5004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0ECA79C1-094C-450F-9805-DD71F04007C9}"/>
              </a:ext>
            </a:extLst>
          </p:cNvPr>
          <p:cNvSpPr/>
          <p:nvPr/>
        </p:nvSpPr>
        <p:spPr>
          <a:xfrm>
            <a:off x="516834" y="1381131"/>
            <a:ext cx="12446851" cy="461665"/>
          </a:xfrm>
          <a:prstGeom prst="rect">
            <a:avLst/>
          </a:prstGeom>
        </p:spPr>
        <p:txBody>
          <a:bodyPr wrap="square">
            <a:spAutoFit/>
          </a:bodyPr>
          <a:lstStyle/>
          <a:p>
            <a:r>
              <a:rPr lang="fr-FR" sz="2400" b="1" i="1" dirty="0">
                <a:solidFill>
                  <a:srgbClr val="000000"/>
                </a:solidFill>
                <a:latin typeface="-apple-system"/>
              </a:rPr>
              <a:t>Pour conclure, la pédagogie Steiner utilise une approche holistique de l’éducation.</a:t>
            </a:r>
            <a:endParaRPr lang="en-US" sz="2400" b="1" i="1" dirty="0"/>
          </a:p>
        </p:txBody>
      </p:sp>
      <p:sp>
        <p:nvSpPr>
          <p:cNvPr id="10" name="Rectangle 9">
            <a:extLst>
              <a:ext uri="{FF2B5EF4-FFF2-40B4-BE49-F238E27FC236}">
                <a16:creationId xmlns:a16="http://schemas.microsoft.com/office/drawing/2014/main" id="{E71893D1-CB4D-410F-BB5E-F4F484E170E4}"/>
              </a:ext>
            </a:extLst>
          </p:cNvPr>
          <p:cNvSpPr/>
          <p:nvPr/>
        </p:nvSpPr>
        <p:spPr>
          <a:xfrm>
            <a:off x="516834" y="2256923"/>
            <a:ext cx="11913705" cy="707886"/>
          </a:xfrm>
          <a:prstGeom prst="rect">
            <a:avLst/>
          </a:prstGeom>
        </p:spPr>
        <p:txBody>
          <a:bodyPr wrap="square">
            <a:spAutoFit/>
          </a:bodyPr>
          <a:lstStyle/>
          <a:p>
            <a:r>
              <a:rPr lang="fr-FR" sz="2000" b="1" i="1" dirty="0">
                <a:solidFill>
                  <a:srgbClr val="000000"/>
                </a:solidFill>
                <a:latin typeface="-apple-system"/>
              </a:rPr>
              <a:t>En effet, elle équilibre la croissance spirituelle avec le développement académique nécessaire pour réussir dans la société.</a:t>
            </a:r>
            <a:r>
              <a:rPr lang="fr-FR" sz="2000" dirty="0">
                <a:solidFill>
                  <a:srgbClr val="000000"/>
                </a:solidFill>
                <a:latin typeface="-apple-system"/>
              </a:rPr>
              <a:t> </a:t>
            </a:r>
            <a:endParaRPr lang="en-US" sz="2000" dirty="0"/>
          </a:p>
        </p:txBody>
      </p:sp>
      <p:sp>
        <p:nvSpPr>
          <p:cNvPr id="11" name="Rectangle 10">
            <a:extLst>
              <a:ext uri="{FF2B5EF4-FFF2-40B4-BE49-F238E27FC236}">
                <a16:creationId xmlns:a16="http://schemas.microsoft.com/office/drawing/2014/main" id="{89A5E4F2-77CE-4001-A7A3-D91E8F88E62A}"/>
              </a:ext>
            </a:extLst>
          </p:cNvPr>
          <p:cNvSpPr/>
          <p:nvPr/>
        </p:nvSpPr>
        <p:spPr>
          <a:xfrm>
            <a:off x="-13252" y="7235079"/>
            <a:ext cx="11675166" cy="369332"/>
          </a:xfrm>
          <a:prstGeom prst="rect">
            <a:avLst/>
          </a:prstGeom>
        </p:spPr>
        <p:txBody>
          <a:bodyPr wrap="square">
            <a:spAutoFit/>
          </a:bodyPr>
          <a:lstStyle/>
          <a:p>
            <a:r>
              <a:rPr lang="fr-FR" dirty="0">
                <a:solidFill>
                  <a:srgbClr val="000000"/>
                </a:solidFill>
                <a:latin typeface="-apple-system"/>
              </a:rPr>
              <a:t> </a:t>
            </a:r>
            <a:endParaRPr lang="en-US" dirty="0"/>
          </a:p>
        </p:txBody>
      </p:sp>
      <p:sp>
        <p:nvSpPr>
          <p:cNvPr id="12" name="Rectangle 2">
            <a:extLst>
              <a:ext uri="{FF2B5EF4-FFF2-40B4-BE49-F238E27FC236}">
                <a16:creationId xmlns:a16="http://schemas.microsoft.com/office/drawing/2014/main" id="{936F7039-E0BD-4C2D-8A3A-8BF606247889}"/>
              </a:ext>
            </a:extLst>
          </p:cNvPr>
          <p:cNvSpPr>
            <a:spLocks noChangeArrowheads="1"/>
          </p:cNvSpPr>
          <p:nvPr/>
        </p:nvSpPr>
        <p:spPr bwMode="auto">
          <a:xfrm>
            <a:off x="390938" y="3478094"/>
            <a:ext cx="11675166"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1" i="1" u="none" strike="noStrike" cap="none" normalizeH="0" baseline="0" dirty="0">
                <a:ln>
                  <a:noFill/>
                </a:ln>
                <a:solidFill>
                  <a:srgbClr val="000000"/>
                </a:solidFill>
                <a:effectLst/>
                <a:latin typeface="-apple-system"/>
              </a:rPr>
              <a:t> </a:t>
            </a:r>
            <a:r>
              <a:rPr kumimoji="0" lang="en-US" altLang="en-US" sz="2000" b="1" i="1" u="none" strike="noStrike" cap="none" normalizeH="0" baseline="0" dirty="0">
                <a:ln>
                  <a:noFill/>
                </a:ln>
                <a:solidFill>
                  <a:srgbClr val="000000"/>
                </a:solidFill>
                <a:effectLst/>
                <a:latin typeface="-apple-system"/>
              </a:rPr>
              <a:t>Elle </a:t>
            </a:r>
            <a:r>
              <a:rPr kumimoji="0" lang="en-US" altLang="en-US" sz="2000" b="1" i="1" u="none" strike="noStrike" cap="none" normalizeH="0" baseline="0" dirty="0" err="1">
                <a:ln>
                  <a:noFill/>
                </a:ln>
                <a:solidFill>
                  <a:srgbClr val="000000"/>
                </a:solidFill>
                <a:effectLst/>
                <a:latin typeface="-apple-system"/>
              </a:rPr>
              <a:t>accepte</a:t>
            </a:r>
            <a:r>
              <a:rPr kumimoji="0" lang="en-US" altLang="en-US" sz="2000" b="1" i="1" u="none" strike="noStrike" cap="none" normalizeH="0" baseline="0" dirty="0">
                <a:ln>
                  <a:noFill/>
                </a:ln>
                <a:solidFill>
                  <a:srgbClr val="000000"/>
                </a:solidFill>
                <a:effectLst/>
                <a:latin typeface="-apple-system"/>
              </a:rPr>
              <a:t> </a:t>
            </a:r>
            <a:r>
              <a:rPr kumimoji="0" lang="en-US" altLang="en-US" sz="2000" b="1" i="1" u="none" strike="noStrike" cap="none" normalizeH="0" baseline="0" dirty="0" err="1">
                <a:ln>
                  <a:noFill/>
                </a:ln>
                <a:solidFill>
                  <a:srgbClr val="000000"/>
                </a:solidFill>
                <a:effectLst/>
                <a:latin typeface="-apple-system"/>
              </a:rPr>
              <a:t>également</a:t>
            </a:r>
            <a:r>
              <a:rPr kumimoji="0" lang="en-US" altLang="en-US" sz="2000" b="1" i="1" u="none" strike="noStrike" cap="none" normalizeH="0" baseline="0" dirty="0">
                <a:ln>
                  <a:noFill/>
                </a:ln>
                <a:solidFill>
                  <a:srgbClr val="000000"/>
                </a:solidFill>
                <a:effectLst/>
                <a:latin typeface="-apple-system"/>
              </a:rPr>
              <a:t> des </a:t>
            </a:r>
            <a:r>
              <a:rPr kumimoji="0" lang="en-US" altLang="en-US" sz="2000" b="1" i="1" u="none" strike="noStrike" cap="none" normalizeH="0" baseline="0" dirty="0" err="1">
                <a:ln>
                  <a:noFill/>
                </a:ln>
                <a:solidFill>
                  <a:srgbClr val="000000"/>
                </a:solidFill>
                <a:effectLst/>
                <a:latin typeface="-apple-system"/>
              </a:rPr>
              <a:t>étudiants</a:t>
            </a:r>
            <a:r>
              <a:rPr kumimoji="0" lang="en-US" altLang="en-US" sz="2000" b="1" i="1" u="none" strike="noStrike" cap="none" normalizeH="0" baseline="0" dirty="0">
                <a:ln>
                  <a:noFill/>
                </a:ln>
                <a:solidFill>
                  <a:srgbClr val="000000"/>
                </a:solidFill>
                <a:effectLst/>
                <a:latin typeface="-apple-system"/>
              </a:rPr>
              <a:t> </a:t>
            </a:r>
            <a:r>
              <a:rPr kumimoji="0" lang="en-US" altLang="en-US" sz="2000" b="1" i="1" u="none" strike="noStrike" cap="none" normalizeH="0" baseline="0" dirty="0" err="1">
                <a:ln>
                  <a:noFill/>
                </a:ln>
                <a:solidFill>
                  <a:srgbClr val="000000"/>
                </a:solidFill>
                <a:effectLst/>
                <a:latin typeface="-apple-system"/>
              </a:rPr>
              <a:t>ayant</a:t>
            </a:r>
            <a:r>
              <a:rPr kumimoji="0" lang="en-US" altLang="en-US" sz="2000" b="1" i="1" u="none" strike="noStrike" cap="none" normalizeH="0" baseline="0" dirty="0">
                <a:ln>
                  <a:noFill/>
                </a:ln>
                <a:solidFill>
                  <a:srgbClr val="000000"/>
                </a:solidFill>
                <a:effectLst/>
                <a:latin typeface="-apple-system"/>
              </a:rPr>
              <a:t> divers </a:t>
            </a:r>
            <a:r>
              <a:rPr kumimoji="0" lang="en-US" altLang="en-US" sz="2000" b="1" i="1" u="none" strike="noStrike" cap="none" normalizeH="0" baseline="0" dirty="0" err="1">
                <a:ln>
                  <a:noFill/>
                </a:ln>
                <a:solidFill>
                  <a:srgbClr val="000000"/>
                </a:solidFill>
                <a:effectLst/>
                <a:latin typeface="-apple-system"/>
              </a:rPr>
              <a:t>niveaux</a:t>
            </a:r>
            <a:r>
              <a:rPr kumimoji="0" lang="en-US" altLang="en-US" sz="2000" b="1" i="1" u="none" strike="noStrike" cap="none" normalizeH="0" baseline="0" dirty="0">
                <a:ln>
                  <a:noFill/>
                </a:ln>
                <a:solidFill>
                  <a:srgbClr val="000000"/>
                </a:solidFill>
                <a:effectLst/>
                <a:latin typeface="-apple-system"/>
              </a:rPr>
              <a:t> de </a:t>
            </a:r>
            <a:r>
              <a:rPr kumimoji="0" lang="en-US" altLang="en-US" sz="2000" b="1" i="1" u="none" strike="noStrike" cap="none" normalizeH="0" baseline="0" dirty="0" err="1">
                <a:ln>
                  <a:noFill/>
                </a:ln>
                <a:solidFill>
                  <a:srgbClr val="000000"/>
                </a:solidFill>
                <a:effectLst/>
                <a:latin typeface="-apple-system"/>
              </a:rPr>
              <a:t>capacité</a:t>
            </a:r>
            <a:r>
              <a:rPr kumimoji="0" lang="en-US" altLang="en-US" sz="2000" b="1" i="1" u="none" strike="noStrike" cap="none" normalizeH="0" baseline="0" dirty="0">
                <a:ln>
                  <a:noFill/>
                </a:ln>
                <a:solidFill>
                  <a:srgbClr val="000000"/>
                </a:solidFill>
                <a:effectLst/>
                <a:latin typeface="-apple-system"/>
              </a:rPr>
              <a:t> </a:t>
            </a:r>
            <a:r>
              <a:rPr kumimoji="0" lang="en-US" altLang="en-US" sz="2000" b="1" i="1" u="none" strike="noStrike" cap="none" normalizeH="0" baseline="0" dirty="0" err="1">
                <a:ln>
                  <a:noFill/>
                </a:ln>
                <a:solidFill>
                  <a:srgbClr val="000000"/>
                </a:solidFill>
                <a:effectLst/>
                <a:latin typeface="-apple-system"/>
              </a:rPr>
              <a:t>intellectuelle</a:t>
            </a:r>
            <a:r>
              <a:rPr kumimoji="0" lang="en-US" altLang="en-US" sz="2000" b="1" i="1" u="none" strike="noStrike" cap="none" normalizeH="0" baseline="0" dirty="0">
                <a:ln>
                  <a:noFill/>
                </a:ln>
                <a:solidFill>
                  <a:srgbClr val="000000"/>
                </a:solidFill>
                <a:effectLst/>
                <a:latin typeface="-apple-system"/>
              </a:rPr>
              <a:t>, des </a:t>
            </a:r>
            <a:r>
              <a:rPr kumimoji="0" lang="en-US" altLang="en-US" sz="2000" b="1" i="1" u="none" strike="noStrike" cap="none" normalizeH="0" baseline="0" dirty="0" err="1">
                <a:ln>
                  <a:noFill/>
                </a:ln>
                <a:solidFill>
                  <a:srgbClr val="000000"/>
                </a:solidFill>
                <a:effectLst/>
                <a:latin typeface="-apple-system"/>
              </a:rPr>
              <a:t>intérêts</a:t>
            </a:r>
            <a:r>
              <a:rPr kumimoji="0" lang="en-US" altLang="en-US" sz="2000" b="1" i="1" u="none" strike="noStrike" cap="none" normalizeH="0" baseline="0" dirty="0">
                <a:ln>
                  <a:noFill/>
                </a:ln>
                <a:solidFill>
                  <a:srgbClr val="000000"/>
                </a:solidFill>
                <a:effectLst/>
                <a:latin typeface="-apple-system"/>
              </a:rPr>
              <a:t> </a:t>
            </a:r>
            <a:r>
              <a:rPr kumimoji="0" lang="en-US" altLang="en-US" sz="2000" b="1" i="1" u="none" strike="noStrike" cap="none" normalizeH="0" baseline="0" dirty="0" err="1">
                <a:ln>
                  <a:noFill/>
                </a:ln>
                <a:solidFill>
                  <a:srgbClr val="000000"/>
                </a:solidFill>
                <a:effectLst/>
                <a:latin typeface="-apple-system"/>
              </a:rPr>
              <a:t>divergents</a:t>
            </a:r>
            <a:r>
              <a:rPr kumimoji="0" lang="en-US" altLang="en-US" sz="2000" b="1" i="1" u="none" strike="noStrike" cap="none" normalizeH="0" baseline="0" dirty="0">
                <a:ln>
                  <a:noFill/>
                </a:ln>
                <a:solidFill>
                  <a:srgbClr val="000000"/>
                </a:solidFill>
                <a:effectLst/>
                <a:latin typeface="-apple-system"/>
              </a:rPr>
              <a:t> et des </a:t>
            </a:r>
            <a:r>
              <a:rPr kumimoji="0" lang="en-US" altLang="en-US" sz="2000" b="1" i="1" u="none" strike="noStrike" cap="none" normalizeH="0" baseline="0" dirty="0" err="1">
                <a:ln>
                  <a:noFill/>
                </a:ln>
                <a:solidFill>
                  <a:srgbClr val="000000"/>
                </a:solidFill>
                <a:effectLst/>
                <a:latin typeface="-apple-system"/>
              </a:rPr>
              <a:t>milieux</a:t>
            </a:r>
            <a:r>
              <a:rPr kumimoji="0" lang="en-US" altLang="en-US" sz="2000" b="1" i="1" u="none" strike="noStrike" cap="none" normalizeH="0" baseline="0" dirty="0">
                <a:ln>
                  <a:noFill/>
                </a:ln>
                <a:solidFill>
                  <a:srgbClr val="000000"/>
                </a:solidFill>
                <a:effectLst/>
                <a:latin typeface="-apple-system"/>
              </a:rPr>
              <a:t> socio-</a:t>
            </a:r>
            <a:r>
              <a:rPr kumimoji="0" lang="en-US" altLang="en-US" sz="2000" b="1" i="1" u="none" strike="noStrike" cap="none" normalizeH="0" baseline="0" dirty="0" err="1">
                <a:ln>
                  <a:noFill/>
                </a:ln>
                <a:solidFill>
                  <a:srgbClr val="000000"/>
                </a:solidFill>
                <a:effectLst/>
                <a:latin typeface="-apple-system"/>
              </a:rPr>
              <a:t>économiques</a:t>
            </a:r>
            <a:r>
              <a:rPr kumimoji="0" lang="en-US" altLang="en-US" sz="2000" b="1" i="1" u="none" strike="noStrike" cap="none" normalizeH="0" baseline="0" dirty="0">
                <a:ln>
                  <a:noFill/>
                </a:ln>
                <a:solidFill>
                  <a:srgbClr val="000000"/>
                </a:solidFill>
                <a:effectLst/>
                <a:latin typeface="-apple-system"/>
              </a:rPr>
              <a:t>.</a:t>
            </a:r>
            <a:endParaRPr kumimoji="0" lang="en-US" altLang="en-US" b="1" i="1"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2000" b="1" i="1" u="none" strike="noStrike" cap="none" normalizeH="0" baseline="0" dirty="0">
                <a:ln>
                  <a:noFill/>
                </a:ln>
                <a:solidFill>
                  <a:srgbClr val="000000"/>
                </a:solidFill>
                <a:effectLst/>
                <a:latin typeface="-apple-system"/>
              </a:rPr>
            </a:br>
            <a:endParaRPr kumimoji="0" lang="en-US" altLang="en-US" sz="3200" b="1" i="1"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141592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P spid="8" grpId="0" animBg="1"/>
      <p:bldP spid="9" grpId="0"/>
      <p:bldP spid="10"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CACD3-6C70-42EE-AF5A-F2B2E1E24B74}"/>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3CE00E07-BEB7-4356-B8A9-B505A6BC17AE}"/>
              </a:ext>
            </a:extLst>
          </p:cNvPr>
          <p:cNvSpPr>
            <a:spLocks noGrp="1"/>
          </p:cNvSpPr>
          <p:nvPr>
            <p:ph idx="1"/>
          </p:nvPr>
        </p:nvSpPr>
        <p:spPr/>
        <p:txBody>
          <a:bodyPr/>
          <a:lstStyle/>
          <a:p>
            <a:pPr marL="0" indent="0">
              <a:buNone/>
            </a:pPr>
            <a:r>
              <a:rPr lang="en-US" dirty="0"/>
              <a:t> </a:t>
            </a:r>
          </a:p>
        </p:txBody>
      </p:sp>
    </p:spTree>
    <p:extLst>
      <p:ext uri="{BB962C8B-B14F-4D97-AF65-F5344CB8AC3E}">
        <p14:creationId xmlns:p14="http://schemas.microsoft.com/office/powerpoint/2010/main" val="3693557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674F-EA02-4990-9D53-1EAD3F28DD60}"/>
              </a:ext>
            </a:extLst>
          </p:cNvPr>
          <p:cNvSpPr>
            <a:spLocks noGrp="1"/>
          </p:cNvSpPr>
          <p:nvPr>
            <p:ph type="title"/>
          </p:nvPr>
        </p:nvSpPr>
        <p:spPr>
          <a:xfrm>
            <a:off x="3240206" y="201352"/>
            <a:ext cx="10515600" cy="1325563"/>
          </a:xfrm>
        </p:spPr>
        <p:txBody>
          <a:bodyPr>
            <a:normAutofit/>
          </a:bodyPr>
          <a:lstStyle/>
          <a:p>
            <a:r>
              <a:rPr lang="en-US" sz="6600" b="1" i="1" u="sng" dirty="0"/>
              <a:t>La </a:t>
            </a:r>
            <a:r>
              <a:rPr lang="en-US" sz="6600" b="1" i="1" u="sng" dirty="0" err="1"/>
              <a:t>problématique</a:t>
            </a:r>
            <a:endParaRPr lang="en-US" sz="6600" b="1" i="1" u="sng" dirty="0"/>
          </a:p>
        </p:txBody>
      </p:sp>
      <p:sp>
        <p:nvSpPr>
          <p:cNvPr id="3" name="Content Placeholder 2">
            <a:extLst>
              <a:ext uri="{FF2B5EF4-FFF2-40B4-BE49-F238E27FC236}">
                <a16:creationId xmlns:a16="http://schemas.microsoft.com/office/drawing/2014/main" id="{281AAF29-D9C0-40E5-8C34-CC9AFB7C331C}"/>
              </a:ext>
            </a:extLst>
          </p:cNvPr>
          <p:cNvSpPr>
            <a:spLocks noGrp="1"/>
          </p:cNvSpPr>
          <p:nvPr>
            <p:ph idx="1"/>
          </p:nvPr>
        </p:nvSpPr>
        <p:spPr>
          <a:xfrm>
            <a:off x="838200" y="2753673"/>
            <a:ext cx="10515600" cy="4351338"/>
          </a:xfrm>
        </p:spPr>
        <p:txBody>
          <a:bodyPr/>
          <a:lstStyle/>
          <a:p>
            <a:pPr marL="0" indent="0">
              <a:buNone/>
            </a:pPr>
            <a:r>
              <a:rPr lang="en-US" dirty="0"/>
              <a:t> </a:t>
            </a:r>
          </a:p>
        </p:txBody>
      </p:sp>
      <p:sp>
        <p:nvSpPr>
          <p:cNvPr id="4" name="Rectangle 3">
            <a:extLst>
              <a:ext uri="{FF2B5EF4-FFF2-40B4-BE49-F238E27FC236}">
                <a16:creationId xmlns:a16="http://schemas.microsoft.com/office/drawing/2014/main" id="{227125E3-FA22-4B46-973D-DDA8B3DB3753}"/>
              </a:ext>
            </a:extLst>
          </p:cNvPr>
          <p:cNvSpPr/>
          <p:nvPr/>
        </p:nvSpPr>
        <p:spPr>
          <a:xfrm>
            <a:off x="0" y="1784177"/>
            <a:ext cx="12314718" cy="1938992"/>
          </a:xfrm>
          <a:prstGeom prst="rect">
            <a:avLst/>
          </a:prstGeom>
          <a:noFill/>
        </p:spPr>
        <p:txBody>
          <a:bodyPr wrap="none" lIns="91440" tIns="45720" rIns="91440" bIns="45720">
            <a:spAutoFit/>
          </a:bodyPr>
          <a:lstStyle/>
          <a:p>
            <a:pPr algn="ctr"/>
            <a:r>
              <a:rPr lang="en-US" sz="6000" b="1" i="1" cap="none" spc="50" dirty="0" err="1">
                <a:ln w="9525"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rPr>
              <a:t>Quel</a:t>
            </a:r>
            <a:r>
              <a:rPr lang="en-US" sz="6000" b="1" i="1" cap="none" spc="50" dirty="0">
                <a:ln w="9525"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rPr>
              <a:t> </a:t>
            </a:r>
            <a:r>
              <a:rPr lang="en-US" sz="6000" b="1" i="1" cap="none" spc="50" dirty="0" err="1">
                <a:ln w="9525"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rPr>
              <a:t>sont</a:t>
            </a:r>
            <a:r>
              <a:rPr lang="en-US" sz="6000" b="1" i="1" cap="none" spc="50" dirty="0">
                <a:ln w="9525"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rPr>
              <a:t> les </a:t>
            </a:r>
            <a:r>
              <a:rPr lang="en-US" sz="6000" b="1" i="1" cap="none" spc="50" dirty="0" err="1">
                <a:ln w="9525"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rPr>
              <a:t>outiles</a:t>
            </a:r>
            <a:r>
              <a:rPr lang="en-US" sz="6000" b="1" i="1" cap="none" spc="50" dirty="0">
                <a:ln w="9525"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rPr>
              <a:t> et les techniques</a:t>
            </a:r>
          </a:p>
          <a:p>
            <a:pPr algn="ctr"/>
            <a:r>
              <a:rPr lang="en-US" sz="6000" b="1" i="1" spc="50" dirty="0" err="1">
                <a:ln w="9525"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rPr>
              <a:t>Utiliser</a:t>
            </a:r>
            <a:r>
              <a:rPr lang="en-US" sz="6000" b="1" i="1" spc="50" dirty="0">
                <a:ln w="9525"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rPr>
              <a:t> dans </a:t>
            </a:r>
            <a:r>
              <a:rPr lang="en-US" sz="6000" b="1" i="1" spc="50" dirty="0" err="1">
                <a:ln w="9525"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rPr>
              <a:t>l’ecole</a:t>
            </a:r>
            <a:r>
              <a:rPr lang="en-US" sz="6000" b="1" i="1" spc="50" dirty="0">
                <a:ln w="9525"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rPr>
              <a:t> de Steiner?</a:t>
            </a:r>
            <a:endParaRPr lang="en-US" sz="6000" b="1" i="1" cap="none" spc="50" dirty="0">
              <a:ln w="9525"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endParaRPr>
          </a:p>
        </p:txBody>
      </p:sp>
    </p:spTree>
    <p:extLst>
      <p:ext uri="{BB962C8B-B14F-4D97-AF65-F5344CB8AC3E}">
        <p14:creationId xmlns:p14="http://schemas.microsoft.com/office/powerpoint/2010/main" val="26751530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additive="base">
                                        <p:cTn id="16"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07766-DDF3-4D1B-A988-E11C818CB8F3}"/>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010D7A0D-92C6-4968-81FA-CB915D7C8EE1}"/>
              </a:ext>
            </a:extLst>
          </p:cNvPr>
          <p:cNvSpPr>
            <a:spLocks noGrp="1"/>
          </p:cNvSpPr>
          <p:nvPr>
            <p:ph idx="1"/>
          </p:nvPr>
        </p:nvSpPr>
        <p:spPr/>
        <p:txBody>
          <a:bodyPr/>
          <a:lstStyle/>
          <a:p>
            <a:pPr marL="0" indent="0">
              <a:buNone/>
            </a:pPr>
            <a:r>
              <a:rPr lang="en-US" dirty="0"/>
              <a:t> </a:t>
            </a:r>
          </a:p>
        </p:txBody>
      </p:sp>
      <p:sp>
        <p:nvSpPr>
          <p:cNvPr id="4" name="Rectangle 3">
            <a:extLst>
              <a:ext uri="{FF2B5EF4-FFF2-40B4-BE49-F238E27FC236}">
                <a16:creationId xmlns:a16="http://schemas.microsoft.com/office/drawing/2014/main" id="{F4C4D70B-8545-43A7-B6B4-1F266ED671A5}"/>
              </a:ext>
            </a:extLst>
          </p:cNvPr>
          <p:cNvSpPr/>
          <p:nvPr/>
        </p:nvSpPr>
        <p:spPr>
          <a:xfrm>
            <a:off x="1456921" y="96163"/>
            <a:ext cx="9896879" cy="1107996"/>
          </a:xfrm>
          <a:prstGeom prst="rect">
            <a:avLst/>
          </a:prstGeom>
          <a:noFill/>
        </p:spPr>
        <p:txBody>
          <a:bodyPr wrap="square" lIns="91440" tIns="45720" rIns="91440" bIns="45720">
            <a:spAutoFit/>
          </a:bodyPr>
          <a:lstStyle/>
          <a:p>
            <a:pPr algn="ctr"/>
            <a:r>
              <a:rPr lang="en-US" sz="6600" b="1" i="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La </a:t>
            </a:r>
            <a:r>
              <a:rPr lang="en-US" sz="6600" b="1" i="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pédagogie</a:t>
            </a:r>
            <a:r>
              <a:rPr lang="en-US" sz="6600" b="1" i="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6600" b="1" i="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altérnative</a:t>
            </a:r>
            <a:endParaRPr lang="en-US" sz="6600" b="1" i="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Oval 5">
            <a:extLst>
              <a:ext uri="{FF2B5EF4-FFF2-40B4-BE49-F238E27FC236}">
                <a16:creationId xmlns:a16="http://schemas.microsoft.com/office/drawing/2014/main" id="{68CA9518-D981-46C4-9F98-BD45E6474AA7}"/>
              </a:ext>
            </a:extLst>
          </p:cNvPr>
          <p:cNvSpPr/>
          <p:nvPr/>
        </p:nvSpPr>
        <p:spPr>
          <a:xfrm>
            <a:off x="2608997" y="1222455"/>
            <a:ext cx="6974006" cy="55576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t>La pédagogie alternative se concentre sur les besoins individuels des apprenants</a:t>
            </a:r>
            <a:r>
              <a:rPr lang="fr-FR" dirty="0"/>
              <a:t>.</a:t>
            </a:r>
          </a:p>
          <a:p>
            <a:pPr algn="ctr"/>
            <a:endParaRPr lang="fr-FR" dirty="0"/>
          </a:p>
          <a:p>
            <a:pPr algn="ctr"/>
            <a:r>
              <a:rPr lang="fr-FR" sz="2000" i="1" dirty="0"/>
              <a:t>Elle considère les étudiants comme des individus ayant des styles et des capacités d’apprentissage différents. Les pédagogies alternatives sont souvent collaboratives. C’est-à-dire, les enseignants travaillent en partenariat avec les élèves et les parents. Leur but est de créer une expérience d’apprentissage partagée pour toutes les parties concernées.</a:t>
            </a:r>
            <a:endParaRPr lang="en-US" sz="2000" i="1" dirty="0"/>
          </a:p>
        </p:txBody>
      </p:sp>
    </p:spTree>
    <p:extLst>
      <p:ext uri="{BB962C8B-B14F-4D97-AF65-F5344CB8AC3E}">
        <p14:creationId xmlns:p14="http://schemas.microsoft.com/office/powerpoint/2010/main" val="8731700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8C5CF-1437-483F-A24D-7DCB21A49633}"/>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6627C19A-C46E-4D3E-8BFE-D6B00E721114}"/>
              </a:ext>
            </a:extLst>
          </p:cNvPr>
          <p:cNvSpPr>
            <a:spLocks noGrp="1"/>
          </p:cNvSpPr>
          <p:nvPr>
            <p:ph idx="1"/>
          </p:nvPr>
        </p:nvSpPr>
        <p:spPr/>
        <p:txBody>
          <a:bodyPr/>
          <a:lstStyle/>
          <a:p>
            <a:pPr marL="0" indent="0">
              <a:buNone/>
            </a:pPr>
            <a:r>
              <a:rPr lang="en-US" dirty="0"/>
              <a:t> </a:t>
            </a:r>
          </a:p>
        </p:txBody>
      </p:sp>
      <p:sp>
        <p:nvSpPr>
          <p:cNvPr id="4" name="Rectangle 3">
            <a:extLst>
              <a:ext uri="{FF2B5EF4-FFF2-40B4-BE49-F238E27FC236}">
                <a16:creationId xmlns:a16="http://schemas.microsoft.com/office/drawing/2014/main" id="{8E62D21D-26DC-4DAA-B686-3D1F65AC33A8}"/>
              </a:ext>
            </a:extLst>
          </p:cNvPr>
          <p:cNvSpPr/>
          <p:nvPr/>
        </p:nvSpPr>
        <p:spPr>
          <a:xfrm>
            <a:off x="1099930" y="768212"/>
            <a:ext cx="4758319" cy="2703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t>Cette forme d’éducation peut se dérouler de différentes manières. Elle implique souvent que les élèves jouent un rôle actif dans leur propre processus d’apprentissage</a:t>
            </a:r>
            <a:r>
              <a:rPr lang="fr-FR" b="1" dirty="0"/>
              <a:t>.</a:t>
            </a:r>
            <a:endParaRPr lang="en-US" b="1" dirty="0"/>
          </a:p>
        </p:txBody>
      </p:sp>
      <p:sp>
        <p:nvSpPr>
          <p:cNvPr id="5" name="Rectangle 4">
            <a:extLst>
              <a:ext uri="{FF2B5EF4-FFF2-40B4-BE49-F238E27FC236}">
                <a16:creationId xmlns:a16="http://schemas.microsoft.com/office/drawing/2014/main" id="{F845A448-B95A-4206-B0CB-5BFAF1A56497}"/>
              </a:ext>
            </a:extLst>
          </p:cNvPr>
          <p:cNvSpPr/>
          <p:nvPr/>
        </p:nvSpPr>
        <p:spPr>
          <a:xfrm>
            <a:off x="6599583" y="2105614"/>
            <a:ext cx="4883427" cy="2882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t>L’objectif de la pédagogie alternative est de permettre aux élèves d’avoir leur mot à dire sur ce qu’ils apprennent. Et aussi comment ils l’apprennent, ainsi que de leur donner la possibilité d’explorer leurs propres intérêts.</a:t>
            </a:r>
            <a:endParaRPr lang="en-US" sz="2400" b="1" dirty="0"/>
          </a:p>
        </p:txBody>
      </p:sp>
      <p:sp>
        <p:nvSpPr>
          <p:cNvPr id="6" name="Rectangle 5">
            <a:extLst>
              <a:ext uri="{FF2B5EF4-FFF2-40B4-BE49-F238E27FC236}">
                <a16:creationId xmlns:a16="http://schemas.microsoft.com/office/drawing/2014/main" id="{02F92D57-642E-43B0-91DF-1C0ED2E5E11A}"/>
              </a:ext>
            </a:extLst>
          </p:cNvPr>
          <p:cNvSpPr/>
          <p:nvPr/>
        </p:nvSpPr>
        <p:spPr>
          <a:xfrm>
            <a:off x="1093303" y="3800061"/>
            <a:ext cx="4758320" cy="288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t>La pédagogie alternative vise également à remettre en question les méthodes traditionnelles d’enseignement. Elle l’accent sur le développement de l’esprit critique et en encourageant la créativité</a:t>
            </a:r>
            <a:endParaRPr lang="en-US" sz="2400" b="1" dirty="0"/>
          </a:p>
        </p:txBody>
      </p:sp>
    </p:spTree>
    <p:extLst>
      <p:ext uri="{BB962C8B-B14F-4D97-AF65-F5344CB8AC3E}">
        <p14:creationId xmlns:p14="http://schemas.microsoft.com/office/powerpoint/2010/main" val="37043665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heel(1)">
                                      <p:cBhvr>
                                        <p:cTn id="14" dur="20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B70FC-3D5B-42BA-AA03-7F1F8DC05F82}"/>
              </a:ext>
            </a:extLst>
          </p:cNvPr>
          <p:cNvSpPr>
            <a:spLocks noGrp="1"/>
          </p:cNvSpPr>
          <p:nvPr>
            <p:ph type="title"/>
          </p:nvPr>
        </p:nvSpPr>
        <p:spPr>
          <a:xfrm>
            <a:off x="0" y="124445"/>
            <a:ext cx="12410661" cy="1325563"/>
          </a:xfrm>
        </p:spPr>
        <p:txBody>
          <a:bodyPr>
            <a:normAutofit fontScale="90000"/>
          </a:bodyPr>
          <a:lstStyle/>
          <a:p>
            <a:r>
              <a:rPr lang="fr-FR" sz="67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Les principes de la pédagogie alternative</a:t>
            </a:r>
            <a:br>
              <a:rPr lang="fr-FR" b="1" dirty="0"/>
            </a:br>
            <a:endParaRPr lang="en-US" dirty="0"/>
          </a:p>
        </p:txBody>
      </p:sp>
      <p:sp>
        <p:nvSpPr>
          <p:cNvPr id="3" name="Content Placeholder 2">
            <a:extLst>
              <a:ext uri="{FF2B5EF4-FFF2-40B4-BE49-F238E27FC236}">
                <a16:creationId xmlns:a16="http://schemas.microsoft.com/office/drawing/2014/main" id="{482FCC88-9771-4A55-AE36-1CC41142A512}"/>
              </a:ext>
            </a:extLst>
          </p:cNvPr>
          <p:cNvSpPr>
            <a:spLocks noGrp="1"/>
          </p:cNvSpPr>
          <p:nvPr>
            <p:ph idx="1"/>
          </p:nvPr>
        </p:nvSpPr>
        <p:spPr>
          <a:xfrm>
            <a:off x="526776" y="1720507"/>
            <a:ext cx="10515600" cy="4351338"/>
          </a:xfrm>
        </p:spPr>
        <p:txBody>
          <a:bodyPr/>
          <a:lstStyle/>
          <a:p>
            <a:pPr marL="0" indent="0">
              <a:buNone/>
            </a:pPr>
            <a:r>
              <a:rPr lang="fr-FR" b="1" dirty="0"/>
              <a:t> </a:t>
            </a:r>
          </a:p>
        </p:txBody>
      </p:sp>
      <p:sp>
        <p:nvSpPr>
          <p:cNvPr id="8" name="Rectangle: Diagonal Corners Rounded 7">
            <a:extLst>
              <a:ext uri="{FF2B5EF4-FFF2-40B4-BE49-F238E27FC236}">
                <a16:creationId xmlns:a16="http://schemas.microsoft.com/office/drawing/2014/main" id="{D458DD8F-D35F-4ECB-98BF-04DC2CB399C8}"/>
              </a:ext>
            </a:extLst>
          </p:cNvPr>
          <p:cNvSpPr/>
          <p:nvPr/>
        </p:nvSpPr>
        <p:spPr>
          <a:xfrm>
            <a:off x="1285461" y="1049190"/>
            <a:ext cx="9037982" cy="157788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Arrow: Right 8">
            <a:extLst>
              <a:ext uri="{FF2B5EF4-FFF2-40B4-BE49-F238E27FC236}">
                <a16:creationId xmlns:a16="http://schemas.microsoft.com/office/drawing/2014/main" id="{0757D19F-8551-418E-A199-52E7607A8EF9}"/>
              </a:ext>
            </a:extLst>
          </p:cNvPr>
          <p:cNvSpPr/>
          <p:nvPr/>
        </p:nvSpPr>
        <p:spPr>
          <a:xfrm>
            <a:off x="1001690" y="2933320"/>
            <a:ext cx="742122" cy="371061"/>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accent1"/>
              </a:solidFill>
              <a:effectLst>
                <a:outerShdw blurRad="38100" dist="25400" dir="5400000" algn="ctr" rotWithShape="0">
                  <a:srgbClr val="6E747A">
                    <a:alpha val="43000"/>
                  </a:srgbClr>
                </a:outerShdw>
              </a:effectLst>
            </a:endParaRPr>
          </a:p>
        </p:txBody>
      </p:sp>
      <p:sp>
        <p:nvSpPr>
          <p:cNvPr id="10" name="Arrow: Right 9">
            <a:extLst>
              <a:ext uri="{FF2B5EF4-FFF2-40B4-BE49-F238E27FC236}">
                <a16:creationId xmlns:a16="http://schemas.microsoft.com/office/drawing/2014/main" id="{C2F96D6F-50FF-46F2-97DF-0B2B3AD0AA97}"/>
              </a:ext>
            </a:extLst>
          </p:cNvPr>
          <p:cNvSpPr/>
          <p:nvPr/>
        </p:nvSpPr>
        <p:spPr>
          <a:xfrm>
            <a:off x="969711" y="3710646"/>
            <a:ext cx="742122" cy="371061"/>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1" name="Arrow: Right 10">
            <a:extLst>
              <a:ext uri="{FF2B5EF4-FFF2-40B4-BE49-F238E27FC236}">
                <a16:creationId xmlns:a16="http://schemas.microsoft.com/office/drawing/2014/main" id="{E09BF2EA-CE2F-4BE7-A2EB-B9BCC21DD140}"/>
              </a:ext>
            </a:extLst>
          </p:cNvPr>
          <p:cNvSpPr/>
          <p:nvPr/>
        </p:nvSpPr>
        <p:spPr>
          <a:xfrm>
            <a:off x="1001690" y="5978688"/>
            <a:ext cx="742122" cy="371061"/>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2" name="Arrow: Right 11">
            <a:extLst>
              <a:ext uri="{FF2B5EF4-FFF2-40B4-BE49-F238E27FC236}">
                <a16:creationId xmlns:a16="http://schemas.microsoft.com/office/drawing/2014/main" id="{C2248284-5DE8-4AD8-9F1C-07B7D5C36DF6}"/>
              </a:ext>
            </a:extLst>
          </p:cNvPr>
          <p:cNvSpPr/>
          <p:nvPr/>
        </p:nvSpPr>
        <p:spPr>
          <a:xfrm>
            <a:off x="969710" y="4417670"/>
            <a:ext cx="806083" cy="471521"/>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accent1"/>
              </a:solidFill>
              <a:effectLst>
                <a:outerShdw blurRad="38100" dist="25400" dir="5400000" algn="ctr" rotWithShape="0">
                  <a:srgbClr val="6E747A">
                    <a:alpha val="43000"/>
                  </a:srgbClr>
                </a:outerShdw>
              </a:effectLst>
            </a:endParaRPr>
          </a:p>
        </p:txBody>
      </p:sp>
      <p:sp>
        <p:nvSpPr>
          <p:cNvPr id="13" name="Arrow: Right 12">
            <a:extLst>
              <a:ext uri="{FF2B5EF4-FFF2-40B4-BE49-F238E27FC236}">
                <a16:creationId xmlns:a16="http://schemas.microsoft.com/office/drawing/2014/main" id="{36E80DAE-6E05-48DE-8F76-224608A11972}"/>
              </a:ext>
            </a:extLst>
          </p:cNvPr>
          <p:cNvSpPr/>
          <p:nvPr/>
        </p:nvSpPr>
        <p:spPr>
          <a:xfrm>
            <a:off x="1001690" y="5210869"/>
            <a:ext cx="742122" cy="371061"/>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accent1"/>
              </a:solidFill>
              <a:effectLst>
                <a:outerShdw blurRad="38100" dist="25400" dir="5400000" algn="ctr" rotWithShape="0">
                  <a:srgbClr val="6E747A">
                    <a:alpha val="43000"/>
                  </a:srgbClr>
                </a:outerShdw>
              </a:effectLst>
            </a:endParaRPr>
          </a:p>
        </p:txBody>
      </p:sp>
      <p:sp>
        <p:nvSpPr>
          <p:cNvPr id="14" name="Rectangle 13">
            <a:extLst>
              <a:ext uri="{FF2B5EF4-FFF2-40B4-BE49-F238E27FC236}">
                <a16:creationId xmlns:a16="http://schemas.microsoft.com/office/drawing/2014/main" id="{9137C370-F3FB-42E5-9707-EB4540D7CE0C}"/>
              </a:ext>
            </a:extLst>
          </p:cNvPr>
          <p:cNvSpPr/>
          <p:nvPr/>
        </p:nvSpPr>
        <p:spPr>
          <a:xfrm>
            <a:off x="1340772" y="1245495"/>
            <a:ext cx="8927359" cy="1323439"/>
          </a:xfrm>
          <a:prstGeom prst="rect">
            <a:avLst/>
          </a:prstGeom>
          <a:noFill/>
        </p:spPr>
        <p:txBody>
          <a:bodyPr wrap="square" lIns="91440" tIns="45720" rIns="91440" bIns="45720">
            <a:spAutoFit/>
          </a:bodyPr>
          <a:lstStyle/>
          <a:p>
            <a:pPr algn="ctr"/>
            <a:r>
              <a:rPr lang="fr-FR" sz="2000" b="1" i="1" dirty="0">
                <a:solidFill>
                  <a:schemeClr val="bg1"/>
                </a:solidFill>
              </a:rPr>
              <a:t>La pédagogie alternative ne suit pas le modèle scolaire traditionnel. Elle encourage les étudiants à travailler en collaboration et à apprendre les uns des autres, ainsi qu’à relever eux-mêmes des défis. Voici les principes de cette éducation alternative</a:t>
            </a:r>
            <a:r>
              <a:rPr lang="fr-FR" b="1" i="1" dirty="0">
                <a:solidFill>
                  <a:schemeClr val="bg1"/>
                </a:solidFill>
              </a:rPr>
              <a:t> :</a:t>
            </a:r>
            <a:endParaRPr lang="en-US" sz="5400" b="1" i="1" cap="none" spc="0" dirty="0">
              <a:ln w="0"/>
              <a:solidFill>
                <a:schemeClr val="bg1"/>
              </a:solidFill>
              <a:effectLst>
                <a:outerShdw blurRad="38100" dist="19050" dir="2700000" algn="tl" rotWithShape="0">
                  <a:schemeClr val="dk1">
                    <a:alpha val="40000"/>
                  </a:schemeClr>
                </a:outerShdw>
              </a:effectLst>
            </a:endParaRPr>
          </a:p>
        </p:txBody>
      </p:sp>
      <p:sp>
        <p:nvSpPr>
          <p:cNvPr id="15" name="Rectangle 14">
            <a:extLst>
              <a:ext uri="{FF2B5EF4-FFF2-40B4-BE49-F238E27FC236}">
                <a16:creationId xmlns:a16="http://schemas.microsoft.com/office/drawing/2014/main" id="{C1A647C3-70F5-4243-837E-C40D3A1CF838}"/>
              </a:ext>
            </a:extLst>
          </p:cNvPr>
          <p:cNvSpPr/>
          <p:nvPr/>
        </p:nvSpPr>
        <p:spPr>
          <a:xfrm>
            <a:off x="-489931" y="2867623"/>
            <a:ext cx="10177270" cy="1415772"/>
          </a:xfrm>
          <a:prstGeom prst="rect">
            <a:avLst/>
          </a:prstGeom>
          <a:noFill/>
        </p:spPr>
        <p:txBody>
          <a:bodyPr wrap="square" lIns="91440" tIns="45720" rIns="91440" bIns="45720">
            <a:spAutoFit/>
          </a:bodyPr>
          <a:lstStyle/>
          <a:p>
            <a:pPr algn="ctr"/>
            <a:r>
              <a:rPr lang="en-US" sz="3200" b="1" i="1" dirty="0" err="1"/>
              <a:t>Favoriser</a:t>
            </a:r>
            <a:r>
              <a:rPr lang="en-US" sz="3200" b="1" i="1" dirty="0"/>
              <a:t> </a:t>
            </a:r>
            <a:r>
              <a:rPr lang="en-US" sz="3200" b="1" i="1" dirty="0" err="1"/>
              <a:t>l’autonomie</a:t>
            </a:r>
            <a:r>
              <a:rPr lang="en-US" sz="3200" b="1" i="1" dirty="0"/>
              <a:t> de </a:t>
            </a:r>
            <a:r>
              <a:rPr lang="en-US" sz="3200" b="1" i="1" dirty="0" err="1"/>
              <a:t>l’élève</a:t>
            </a:r>
            <a:endParaRPr lang="en-US" sz="3200" b="1" i="1" dirty="0"/>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a:extLst>
              <a:ext uri="{FF2B5EF4-FFF2-40B4-BE49-F238E27FC236}">
                <a16:creationId xmlns:a16="http://schemas.microsoft.com/office/drawing/2014/main" id="{B6ED9FB6-C5FD-4B6D-8FA5-C0BE6ADAFE44}"/>
              </a:ext>
            </a:extLst>
          </p:cNvPr>
          <p:cNvSpPr/>
          <p:nvPr/>
        </p:nvSpPr>
        <p:spPr>
          <a:xfrm>
            <a:off x="1642717" y="3616413"/>
            <a:ext cx="10022507" cy="1415772"/>
          </a:xfrm>
          <a:prstGeom prst="rect">
            <a:avLst/>
          </a:prstGeom>
          <a:noFill/>
        </p:spPr>
        <p:txBody>
          <a:bodyPr wrap="square" lIns="91440" tIns="45720" rIns="91440" bIns="45720">
            <a:spAutoFit/>
          </a:bodyPr>
          <a:lstStyle/>
          <a:p>
            <a:pPr algn="ctr"/>
            <a:r>
              <a:rPr lang="fr-FR" sz="3200" b="1" i="1" dirty="0"/>
              <a:t>Faire des étudiants des apprenants tout au long de la vie</a:t>
            </a:r>
          </a:p>
          <a:p>
            <a:pPr algn="ctr"/>
            <a:endParaRPr lang="en-US" sz="5400" b="0" cap="none" spc="0" dirty="0">
              <a:ln w="0"/>
              <a:gradFill>
                <a:gsLst>
                  <a:gs pos="21000">
                    <a:srgbClr val="53575C"/>
                  </a:gs>
                  <a:gs pos="88000">
                    <a:srgbClr val="C5C7CA"/>
                  </a:gs>
                </a:gsLst>
                <a:lin ang="5400000"/>
              </a:gradFill>
              <a:effectLst/>
            </a:endParaRPr>
          </a:p>
        </p:txBody>
      </p:sp>
      <p:sp>
        <p:nvSpPr>
          <p:cNvPr id="17" name="Rectangle 16">
            <a:extLst>
              <a:ext uri="{FF2B5EF4-FFF2-40B4-BE49-F238E27FC236}">
                <a16:creationId xmlns:a16="http://schemas.microsoft.com/office/drawing/2014/main" id="{6F16E82C-6ACF-41CF-82E6-40A7B767B14F}"/>
              </a:ext>
            </a:extLst>
          </p:cNvPr>
          <p:cNvSpPr/>
          <p:nvPr/>
        </p:nvSpPr>
        <p:spPr>
          <a:xfrm>
            <a:off x="141399" y="4307451"/>
            <a:ext cx="9970009" cy="1477328"/>
          </a:xfrm>
          <a:prstGeom prst="rect">
            <a:avLst/>
          </a:prstGeom>
          <a:noFill/>
        </p:spPr>
        <p:txBody>
          <a:bodyPr wrap="square" lIns="91440" tIns="45720" rIns="91440" bIns="45720">
            <a:spAutoFit/>
          </a:bodyPr>
          <a:lstStyle/>
          <a:p>
            <a:pPr algn="ctr"/>
            <a:r>
              <a:rPr lang="fr-FR" sz="3600" b="1" i="1" dirty="0"/>
              <a:t>Donner du sens à l’apprentissage</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8" name="Rectangle 17">
            <a:extLst>
              <a:ext uri="{FF2B5EF4-FFF2-40B4-BE49-F238E27FC236}">
                <a16:creationId xmlns:a16="http://schemas.microsoft.com/office/drawing/2014/main" id="{5EA4D1F5-6FEC-4A32-8925-B8DF192B66C4}"/>
              </a:ext>
            </a:extLst>
          </p:cNvPr>
          <p:cNvSpPr/>
          <p:nvPr/>
        </p:nvSpPr>
        <p:spPr>
          <a:xfrm>
            <a:off x="1001690" y="5100924"/>
            <a:ext cx="8477895" cy="1415772"/>
          </a:xfrm>
          <a:prstGeom prst="rect">
            <a:avLst/>
          </a:prstGeom>
          <a:noFill/>
        </p:spPr>
        <p:txBody>
          <a:bodyPr wrap="square" lIns="91440" tIns="45720" rIns="91440" bIns="45720">
            <a:spAutoFit/>
          </a:bodyPr>
          <a:lstStyle/>
          <a:p>
            <a:pPr algn="ctr"/>
            <a:r>
              <a:rPr lang="fr-FR" sz="3200" b="1" i="1" dirty="0"/>
              <a:t>Répondre aux besoins des apprenants</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9" name="Rectangle 18">
            <a:extLst>
              <a:ext uri="{FF2B5EF4-FFF2-40B4-BE49-F238E27FC236}">
                <a16:creationId xmlns:a16="http://schemas.microsoft.com/office/drawing/2014/main" id="{17B26EF8-1D54-48D6-9A2C-F7037CBA6FD8}"/>
              </a:ext>
            </a:extLst>
          </p:cNvPr>
          <p:cNvSpPr/>
          <p:nvPr/>
        </p:nvSpPr>
        <p:spPr>
          <a:xfrm>
            <a:off x="1560903" y="5821836"/>
            <a:ext cx="7695600" cy="1477328"/>
          </a:xfrm>
          <a:prstGeom prst="rect">
            <a:avLst/>
          </a:prstGeom>
          <a:noFill/>
        </p:spPr>
        <p:txBody>
          <a:bodyPr wrap="square" lIns="91440" tIns="45720" rIns="91440" bIns="45720">
            <a:spAutoFit/>
          </a:bodyPr>
          <a:lstStyle/>
          <a:p>
            <a:pPr algn="ctr"/>
            <a:r>
              <a:rPr lang="en-US" sz="3600" b="1" i="1" dirty="0" err="1"/>
              <a:t>Évaluer</a:t>
            </a:r>
            <a:r>
              <a:rPr lang="en-US" sz="3600" b="1" i="1" dirty="0"/>
              <a:t> les </a:t>
            </a:r>
            <a:r>
              <a:rPr lang="en-US" sz="3600" b="1" i="1" dirty="0" err="1"/>
              <a:t>apprenants</a:t>
            </a:r>
            <a:r>
              <a:rPr lang="en-US" sz="3600" b="1" i="1" dirty="0"/>
              <a:t> </a:t>
            </a:r>
            <a:r>
              <a:rPr lang="en-US" sz="3600" b="1" i="1" dirty="0" err="1"/>
              <a:t>différemment</a:t>
            </a:r>
            <a:endParaRPr lang="en-US" sz="3600" b="1" i="1" dirty="0"/>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559509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fltVal val="0"/>
                                          </p:val>
                                        </p:tav>
                                        <p:tav tm="100000">
                                          <p:val>
                                            <p:strVal val="#ppt_w"/>
                                          </p:val>
                                        </p:tav>
                                      </p:tavLst>
                                    </p:anim>
                                    <p:anim calcmode="lin" valueType="num">
                                      <p:cBhvr>
                                        <p:cTn id="15" dur="1000" fill="hold"/>
                                        <p:tgtEl>
                                          <p:spTgt spid="8"/>
                                        </p:tgtEl>
                                        <p:attrNameLst>
                                          <p:attrName>ppt_h</p:attrName>
                                        </p:attrNameLst>
                                      </p:cBhvr>
                                      <p:tavLst>
                                        <p:tav tm="0">
                                          <p:val>
                                            <p:fltVal val="0"/>
                                          </p:val>
                                        </p:tav>
                                        <p:tav tm="100000">
                                          <p:val>
                                            <p:strVal val="#ppt_h"/>
                                          </p:val>
                                        </p:tav>
                                      </p:tavLst>
                                    </p:anim>
                                    <p:anim calcmode="lin" valueType="num">
                                      <p:cBhvr>
                                        <p:cTn id="16" dur="1000" fill="hold"/>
                                        <p:tgtEl>
                                          <p:spTgt spid="8"/>
                                        </p:tgtEl>
                                        <p:attrNameLst>
                                          <p:attrName>style.rotation</p:attrName>
                                        </p:attrNameLst>
                                      </p:cBhvr>
                                      <p:tavLst>
                                        <p:tav tm="0">
                                          <p:val>
                                            <p:fltVal val="90"/>
                                          </p:val>
                                        </p:tav>
                                        <p:tav tm="100000">
                                          <p:val>
                                            <p:fltVal val="0"/>
                                          </p:val>
                                        </p:tav>
                                      </p:tavLst>
                                    </p:anim>
                                    <p:animEffect transition="in" filter="fade">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nodeType="clickEffect">
                                  <p:stCondLst>
                                    <p:cond delay="0"/>
                                  </p:stCondLst>
                                  <p:childTnLst>
                                    <p:set>
                                      <p:cBhvr>
                                        <p:cTn id="29" dur="1" fill="hold">
                                          <p:stCondLst>
                                            <p:cond delay="0"/>
                                          </p:stCondLst>
                                        </p:cTn>
                                        <p:tgtEl>
                                          <p:spTgt spid="15">
                                            <p:txEl>
                                              <p:pRg st="0" end="0"/>
                                            </p:txEl>
                                          </p:spTgt>
                                        </p:tgtEl>
                                        <p:attrNameLst>
                                          <p:attrName>style.visibility</p:attrName>
                                        </p:attrNameLst>
                                      </p:cBhvr>
                                      <p:to>
                                        <p:strVal val="visible"/>
                                      </p:to>
                                    </p:set>
                                    <p:animEffect transition="in" filter="wheel(1)">
                                      <p:cBhvr>
                                        <p:cTn id="30" dur="2000"/>
                                        <p:tgtEl>
                                          <p:spTgt spid="15">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nodeType="click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animEffect transition="in" filter="wheel(1)">
                                      <p:cBhvr>
                                        <p:cTn id="39" dur="2000"/>
                                        <p:tgtEl>
                                          <p:spTgt spid="16">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nodeType="clickEffect">
                                  <p:stCondLst>
                                    <p:cond delay="0"/>
                                  </p:stCondLst>
                                  <p:childTnLst>
                                    <p:set>
                                      <p:cBhvr>
                                        <p:cTn id="47" dur="1" fill="hold">
                                          <p:stCondLst>
                                            <p:cond delay="0"/>
                                          </p:stCondLst>
                                        </p:cTn>
                                        <p:tgtEl>
                                          <p:spTgt spid="17">
                                            <p:txEl>
                                              <p:pRg st="0" end="0"/>
                                            </p:txEl>
                                          </p:spTgt>
                                        </p:tgtEl>
                                        <p:attrNameLst>
                                          <p:attrName>style.visibility</p:attrName>
                                        </p:attrNameLst>
                                      </p:cBhvr>
                                      <p:to>
                                        <p:strVal val="visible"/>
                                      </p:to>
                                    </p:set>
                                    <p:animEffect transition="in" filter="wheel(1)">
                                      <p:cBhvr>
                                        <p:cTn id="48" dur="2000"/>
                                        <p:tgtEl>
                                          <p:spTgt spid="17">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nodeType="clickEffect">
                                  <p:stCondLst>
                                    <p:cond delay="0"/>
                                  </p:stCondLst>
                                  <p:childTnLst>
                                    <p:set>
                                      <p:cBhvr>
                                        <p:cTn id="56" dur="1" fill="hold">
                                          <p:stCondLst>
                                            <p:cond delay="0"/>
                                          </p:stCondLst>
                                        </p:cTn>
                                        <p:tgtEl>
                                          <p:spTgt spid="18">
                                            <p:txEl>
                                              <p:pRg st="0" end="0"/>
                                            </p:txEl>
                                          </p:spTgt>
                                        </p:tgtEl>
                                        <p:attrNameLst>
                                          <p:attrName>style.visibility</p:attrName>
                                        </p:attrNameLst>
                                      </p:cBhvr>
                                      <p:to>
                                        <p:strVal val="visible"/>
                                      </p:to>
                                    </p:set>
                                    <p:animEffect transition="in" filter="wheel(1)">
                                      <p:cBhvr>
                                        <p:cTn id="57" dur="2000"/>
                                        <p:tgtEl>
                                          <p:spTgt spid="18">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1"/>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6" presetClass="entr" presetSubtype="16" fill="hold" nodeType="clickEffect">
                                  <p:stCondLst>
                                    <p:cond delay="0"/>
                                  </p:stCondLst>
                                  <p:childTnLst>
                                    <p:set>
                                      <p:cBhvr>
                                        <p:cTn id="65" dur="1" fill="hold">
                                          <p:stCondLst>
                                            <p:cond delay="0"/>
                                          </p:stCondLst>
                                        </p:cTn>
                                        <p:tgtEl>
                                          <p:spTgt spid="19">
                                            <p:txEl>
                                              <p:pRg st="0" end="0"/>
                                            </p:txEl>
                                          </p:spTgt>
                                        </p:tgtEl>
                                        <p:attrNameLst>
                                          <p:attrName>style.visibility</p:attrName>
                                        </p:attrNameLst>
                                      </p:cBhvr>
                                      <p:to>
                                        <p:strVal val="visible"/>
                                      </p:to>
                                    </p:set>
                                    <p:animEffect transition="in" filter="circle(in)">
                                      <p:cBhvr>
                                        <p:cTn id="66" dur="2000"/>
                                        <p:tgtEl>
                                          <p:spTgt spid="19">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P spid="10" grpId="0" animBg="1"/>
      <p:bldP spid="11" grpId="0" animBg="1"/>
      <p:bldP spid="12" grpId="0" animBg="1"/>
      <p:bldP spid="13" grpId="0" animBg="1"/>
      <p:bldP spid="14"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BFA43-795A-46D4-986B-47A6F469B056}"/>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5D71B493-E899-47B1-887B-C1EC3241729E}"/>
              </a:ext>
            </a:extLst>
          </p:cNvPr>
          <p:cNvSpPr>
            <a:spLocks noGrp="1"/>
          </p:cNvSpPr>
          <p:nvPr>
            <p:ph idx="1"/>
          </p:nvPr>
        </p:nvSpPr>
        <p:spPr/>
        <p:txBody>
          <a:bodyPr/>
          <a:lstStyle/>
          <a:p>
            <a:pPr marL="0" indent="0">
              <a:buNone/>
            </a:pPr>
            <a:r>
              <a:rPr lang="en-US" dirty="0"/>
              <a:t>  </a:t>
            </a:r>
          </a:p>
        </p:txBody>
      </p:sp>
      <p:sp>
        <p:nvSpPr>
          <p:cNvPr id="4" name="Rectangle 3">
            <a:extLst>
              <a:ext uri="{FF2B5EF4-FFF2-40B4-BE49-F238E27FC236}">
                <a16:creationId xmlns:a16="http://schemas.microsoft.com/office/drawing/2014/main" id="{6421A358-7DB4-435B-BA78-FDD0DF05A3AD}"/>
              </a:ext>
            </a:extLst>
          </p:cNvPr>
          <p:cNvSpPr/>
          <p:nvPr/>
        </p:nvSpPr>
        <p:spPr>
          <a:xfrm>
            <a:off x="1610337" y="150743"/>
            <a:ext cx="8971326" cy="1754326"/>
          </a:xfrm>
          <a:prstGeom prst="rect">
            <a:avLst/>
          </a:prstGeom>
          <a:noFill/>
        </p:spPr>
        <p:txBody>
          <a:bodyPr wrap="square" lIns="91440" tIns="45720" rIns="91440" bIns="45720">
            <a:spAutoFit/>
          </a:bodyPr>
          <a:lstStyle/>
          <a:p>
            <a:pPr algn="ctr"/>
            <a:r>
              <a:rPr lang="en-US" sz="5400" b="1" i="1" u="sng" dirty="0">
                <a:ln w="6600">
                  <a:solidFill>
                    <a:schemeClr val="accent2"/>
                  </a:solidFill>
                  <a:prstDash val="solid"/>
                </a:ln>
                <a:solidFill>
                  <a:srgbClr val="FFFFFF"/>
                </a:solidFill>
                <a:effectLst>
                  <a:outerShdw dist="38100" dir="2700000" algn="tl" rotWithShape="0">
                    <a:schemeClr val="accent2"/>
                  </a:outerShdw>
                </a:effectLst>
              </a:rPr>
              <a:t>La </a:t>
            </a:r>
            <a:r>
              <a:rPr lang="en-US" sz="5400" b="1" i="1" u="sng" dirty="0" err="1">
                <a:ln w="6600">
                  <a:solidFill>
                    <a:schemeClr val="accent2"/>
                  </a:solidFill>
                  <a:prstDash val="solid"/>
                </a:ln>
                <a:solidFill>
                  <a:srgbClr val="FFFFFF"/>
                </a:solidFill>
                <a:effectLst>
                  <a:outerShdw dist="38100" dir="2700000" algn="tl" rotWithShape="0">
                    <a:schemeClr val="accent2"/>
                  </a:outerShdw>
                </a:effectLst>
              </a:rPr>
              <a:t>pédagogie</a:t>
            </a:r>
            <a:r>
              <a:rPr lang="en-US" sz="5400" b="1" i="1" u="sng" dirty="0">
                <a:ln w="6600">
                  <a:solidFill>
                    <a:schemeClr val="accent2"/>
                  </a:solidFill>
                  <a:prstDash val="solid"/>
                </a:ln>
                <a:solidFill>
                  <a:srgbClr val="FFFFFF"/>
                </a:solidFill>
                <a:effectLst>
                  <a:outerShdw dist="38100" dir="2700000" algn="tl" rotWithShape="0">
                    <a:schemeClr val="accent2"/>
                  </a:outerShdw>
                </a:effectLst>
              </a:rPr>
              <a:t> Steiner-Waldorf</a:t>
            </a:r>
          </a:p>
          <a:p>
            <a:pPr algn="ct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6" name="Rectangle 5">
            <a:extLst>
              <a:ext uri="{FF2B5EF4-FFF2-40B4-BE49-F238E27FC236}">
                <a16:creationId xmlns:a16="http://schemas.microsoft.com/office/drawing/2014/main" id="{0DD3785C-4FC6-492D-B741-33A4A423C450}"/>
              </a:ext>
            </a:extLst>
          </p:cNvPr>
          <p:cNvSpPr/>
          <p:nvPr/>
        </p:nvSpPr>
        <p:spPr>
          <a:xfrm>
            <a:off x="413472" y="1658281"/>
            <a:ext cx="10863470" cy="1200329"/>
          </a:xfrm>
          <a:prstGeom prst="rect">
            <a:avLst/>
          </a:prstGeom>
        </p:spPr>
        <p:txBody>
          <a:bodyPr wrap="square">
            <a:spAutoFit/>
          </a:bodyPr>
          <a:lstStyle/>
          <a:p>
            <a:r>
              <a:rPr lang="fr-FR" sz="2400" b="1" i="1" dirty="0">
                <a:solidFill>
                  <a:srgbClr val="000000"/>
                </a:solidFill>
                <a:latin typeface="-apple-system"/>
              </a:rPr>
              <a:t>La pédagogie Steiner</a:t>
            </a:r>
            <a:r>
              <a:rPr lang="fr-FR" sz="2400" i="1" dirty="0">
                <a:solidFill>
                  <a:srgbClr val="000000"/>
                </a:solidFill>
                <a:latin typeface="-apple-system"/>
              </a:rPr>
              <a:t> ou </a:t>
            </a:r>
            <a:r>
              <a:rPr lang="fr-FR" sz="2400" b="1" i="1" dirty="0">
                <a:solidFill>
                  <a:srgbClr val="000000"/>
                </a:solidFill>
                <a:latin typeface="-apple-system"/>
              </a:rPr>
              <a:t>pédagogie Waldorf</a:t>
            </a:r>
            <a:r>
              <a:rPr lang="fr-FR" sz="2400" i="1" dirty="0">
                <a:solidFill>
                  <a:srgbClr val="000000"/>
                </a:solidFill>
                <a:latin typeface="-apple-system"/>
              </a:rPr>
              <a:t>, ou encore </a:t>
            </a:r>
            <a:r>
              <a:rPr lang="fr-FR" sz="2400" b="1" i="1" dirty="0">
                <a:solidFill>
                  <a:srgbClr val="000000"/>
                </a:solidFill>
                <a:latin typeface="-apple-system"/>
              </a:rPr>
              <a:t>pédagogie Steiner-Waldorf </a:t>
            </a:r>
            <a:r>
              <a:rPr lang="fr-FR" sz="2400" i="1" dirty="0">
                <a:solidFill>
                  <a:srgbClr val="000000"/>
                </a:solidFill>
                <a:latin typeface="-apple-system"/>
              </a:rPr>
              <a:t>est une manière d’apprendre et d’enseigner en utilisant les concepts de </a:t>
            </a:r>
            <a:r>
              <a:rPr lang="fr-FR" sz="2400" b="1" i="1" dirty="0">
                <a:solidFill>
                  <a:srgbClr val="000000"/>
                </a:solidFill>
                <a:latin typeface="-apple-system"/>
              </a:rPr>
              <a:t>Rudolf Steiner</a:t>
            </a:r>
            <a:r>
              <a:rPr lang="fr-FR" sz="2400" i="1" dirty="0">
                <a:solidFill>
                  <a:srgbClr val="000000"/>
                </a:solidFill>
                <a:latin typeface="-apple-system"/>
              </a:rPr>
              <a:t>, un philosophe autrichien</a:t>
            </a:r>
            <a:endParaRPr lang="en-US" sz="2400" i="1" dirty="0"/>
          </a:p>
        </p:txBody>
      </p:sp>
      <p:sp>
        <p:nvSpPr>
          <p:cNvPr id="7" name="Rectangle 6">
            <a:extLst>
              <a:ext uri="{FF2B5EF4-FFF2-40B4-BE49-F238E27FC236}">
                <a16:creationId xmlns:a16="http://schemas.microsoft.com/office/drawing/2014/main" id="{4183AC4B-C916-4908-A7EA-CD9CBA136699}"/>
              </a:ext>
            </a:extLst>
          </p:cNvPr>
          <p:cNvSpPr/>
          <p:nvPr/>
        </p:nvSpPr>
        <p:spPr>
          <a:xfrm>
            <a:off x="122581" y="936155"/>
            <a:ext cx="2671629" cy="769441"/>
          </a:xfrm>
          <a:prstGeom prst="rect">
            <a:avLst/>
          </a:prstGeom>
          <a:noFill/>
        </p:spPr>
        <p:txBody>
          <a:bodyPr wrap="none" lIns="91440" tIns="45720" rIns="91440" bIns="45720">
            <a:spAutoFit/>
          </a:bodyPr>
          <a:lstStyle/>
          <a:p>
            <a:pPr algn="ctr"/>
            <a:r>
              <a:rPr lang="en-US" sz="44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Définition</a:t>
            </a:r>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p>
        </p:txBody>
      </p:sp>
      <p:sp>
        <p:nvSpPr>
          <p:cNvPr id="8" name="Oval 7">
            <a:extLst>
              <a:ext uri="{FF2B5EF4-FFF2-40B4-BE49-F238E27FC236}">
                <a16:creationId xmlns:a16="http://schemas.microsoft.com/office/drawing/2014/main" id="{3DB2F607-A251-41B2-85E0-91411FCAB39B}"/>
              </a:ext>
            </a:extLst>
          </p:cNvPr>
          <p:cNvSpPr/>
          <p:nvPr/>
        </p:nvSpPr>
        <p:spPr>
          <a:xfrm>
            <a:off x="191168" y="1825625"/>
            <a:ext cx="225287" cy="197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47F726F-6D43-4488-A630-223E68B8F3C2}"/>
              </a:ext>
            </a:extLst>
          </p:cNvPr>
          <p:cNvSpPr/>
          <p:nvPr/>
        </p:nvSpPr>
        <p:spPr>
          <a:xfrm>
            <a:off x="380670" y="2951437"/>
            <a:ext cx="10151165" cy="1200329"/>
          </a:xfrm>
          <a:prstGeom prst="rect">
            <a:avLst/>
          </a:prstGeom>
        </p:spPr>
        <p:txBody>
          <a:bodyPr wrap="square">
            <a:spAutoFit/>
          </a:bodyPr>
          <a:lstStyle/>
          <a:p>
            <a:r>
              <a:rPr lang="fr-FR" sz="2400" b="1" i="1" dirty="0">
                <a:solidFill>
                  <a:srgbClr val="000000"/>
                </a:solidFill>
                <a:latin typeface="-apple-system"/>
              </a:rPr>
              <a:t>La caractéristique distinctive de la pédagogie Waldorf est qu’elle se base sur une perception de l’être humain comme triple, comprenant le corps, l’âme et l’esprit.</a:t>
            </a:r>
            <a:endParaRPr lang="en-US" sz="2400" b="1" i="1" dirty="0"/>
          </a:p>
        </p:txBody>
      </p:sp>
      <p:sp>
        <p:nvSpPr>
          <p:cNvPr id="10" name="Oval 9">
            <a:extLst>
              <a:ext uri="{FF2B5EF4-FFF2-40B4-BE49-F238E27FC236}">
                <a16:creationId xmlns:a16="http://schemas.microsoft.com/office/drawing/2014/main" id="{3951CB87-AC28-4483-8161-E5CA2426D6B9}"/>
              </a:ext>
            </a:extLst>
          </p:cNvPr>
          <p:cNvSpPr/>
          <p:nvPr/>
        </p:nvSpPr>
        <p:spPr>
          <a:xfrm>
            <a:off x="158694" y="3121641"/>
            <a:ext cx="225287" cy="197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0F4071F-5851-46E7-AC40-3C1DAFB696F0}"/>
              </a:ext>
            </a:extLst>
          </p:cNvPr>
          <p:cNvSpPr/>
          <p:nvPr/>
        </p:nvSpPr>
        <p:spPr>
          <a:xfrm>
            <a:off x="331633" y="4104451"/>
            <a:ext cx="11528734" cy="2677656"/>
          </a:xfrm>
          <a:prstGeom prst="rect">
            <a:avLst/>
          </a:prstGeom>
        </p:spPr>
        <p:txBody>
          <a:bodyPr wrap="square">
            <a:spAutoFit/>
          </a:bodyPr>
          <a:lstStyle/>
          <a:p>
            <a:r>
              <a:rPr lang="fr-FR" sz="2400" b="1" i="1" dirty="0">
                <a:solidFill>
                  <a:srgbClr val="000000"/>
                </a:solidFill>
                <a:latin typeface="-apple-system"/>
              </a:rPr>
              <a:t>La pédagogie Steiner gagne du terrain dans les écoles privées et publiques, car elle met l’accent sur la créativité, les connaissances et la croissance sociale et émotionnelle à l’école. En plus, elle suit un programme axé sur le développement de matières académiques de base, telles que les arts du langage, les sciences et les mathématiques. Cependant, ils enseignent également la musique et l’art tout en inculquant d’autres compétences de vie comme la pensée créative, les compétences sociales, la psychologie et la spiritualité.</a:t>
            </a:r>
            <a:endParaRPr lang="en-US" sz="2400" b="1" i="1" dirty="0"/>
          </a:p>
        </p:txBody>
      </p:sp>
      <p:sp>
        <p:nvSpPr>
          <p:cNvPr id="12" name="Oval 11">
            <a:extLst>
              <a:ext uri="{FF2B5EF4-FFF2-40B4-BE49-F238E27FC236}">
                <a16:creationId xmlns:a16="http://schemas.microsoft.com/office/drawing/2014/main" id="{23BEE3B3-5A2D-43DD-B955-ABA521F112A5}"/>
              </a:ext>
            </a:extLst>
          </p:cNvPr>
          <p:cNvSpPr/>
          <p:nvPr/>
        </p:nvSpPr>
        <p:spPr>
          <a:xfrm>
            <a:off x="106346" y="4249697"/>
            <a:ext cx="225287" cy="197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7152626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 calcmode="lin" valueType="num">
                                      <p:cBhvr additive="base">
                                        <p:cTn id="2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anim calcmode="lin" valueType="num">
                                      <p:cBhvr additive="base">
                                        <p:cTn id="3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1">
                                            <p:txEl>
                                              <p:pRg st="0" end="0"/>
                                            </p:txEl>
                                          </p:spTgt>
                                        </p:tgtEl>
                                        <p:attrNameLst>
                                          <p:attrName>style.visibility</p:attrName>
                                        </p:attrNameLst>
                                      </p:cBhvr>
                                      <p:to>
                                        <p:strVal val="visible"/>
                                      </p:to>
                                    </p:set>
                                    <p:animEffect transition="in" filter="fade">
                                      <p:cBhvr>
                                        <p:cTn id="41" dur="1000"/>
                                        <p:tgtEl>
                                          <p:spTgt spid="11">
                                            <p:txEl>
                                              <p:pRg st="0" end="0"/>
                                            </p:txEl>
                                          </p:spTgt>
                                        </p:tgtEl>
                                      </p:cBhvr>
                                    </p:animEffect>
                                    <p:anim calcmode="lin" valueType="num">
                                      <p:cBhvr>
                                        <p:cTn id="42"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43"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BD47C-B4C7-49FF-A3A5-358EFBF45CD2}"/>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5DFEEF64-0363-4F9B-BD87-FFBCA499A0CC}"/>
              </a:ext>
            </a:extLst>
          </p:cNvPr>
          <p:cNvSpPr>
            <a:spLocks noGrp="1"/>
          </p:cNvSpPr>
          <p:nvPr>
            <p:ph idx="1"/>
          </p:nvPr>
        </p:nvSpPr>
        <p:spPr/>
        <p:txBody>
          <a:bodyPr/>
          <a:lstStyle/>
          <a:p>
            <a:pPr marL="0" indent="0">
              <a:buNone/>
            </a:pPr>
            <a:r>
              <a:rPr lang="en-US" dirty="0"/>
              <a:t> </a:t>
            </a:r>
          </a:p>
        </p:txBody>
      </p:sp>
      <p:sp>
        <p:nvSpPr>
          <p:cNvPr id="4" name="Rectangle 3">
            <a:extLst>
              <a:ext uri="{FF2B5EF4-FFF2-40B4-BE49-F238E27FC236}">
                <a16:creationId xmlns:a16="http://schemas.microsoft.com/office/drawing/2014/main" id="{5941F910-A1CE-446B-837F-04A5AC3B9B6F}"/>
              </a:ext>
            </a:extLst>
          </p:cNvPr>
          <p:cNvSpPr/>
          <p:nvPr/>
        </p:nvSpPr>
        <p:spPr>
          <a:xfrm>
            <a:off x="2236876" y="566241"/>
            <a:ext cx="7426713" cy="923330"/>
          </a:xfrm>
          <a:prstGeom prst="rect">
            <a:avLst/>
          </a:prstGeom>
          <a:noFill/>
        </p:spPr>
        <p:txBody>
          <a:bodyPr wrap="none" lIns="91440" tIns="45720" rIns="91440" bIns="45720">
            <a:spAutoFit/>
          </a:bodyPr>
          <a:lstStyle/>
          <a:p>
            <a:pPr algn="ctr"/>
            <a:r>
              <a:rPr lang="en-US" sz="54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Vous</a:t>
            </a: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54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avez</a:t>
            </a: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des questions?</a:t>
            </a:r>
          </a:p>
        </p:txBody>
      </p:sp>
      <p:pic>
        <p:nvPicPr>
          <p:cNvPr id="6" name="Picture 5">
            <a:extLst>
              <a:ext uri="{FF2B5EF4-FFF2-40B4-BE49-F238E27FC236}">
                <a16:creationId xmlns:a16="http://schemas.microsoft.com/office/drawing/2014/main" id="{08D83483-A7B4-44F8-9313-7BFECB5F878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716700" y="1300832"/>
            <a:ext cx="6104515" cy="4065607"/>
          </a:xfrm>
          <a:prstGeom prst="rect">
            <a:avLst/>
          </a:prstGeom>
        </p:spPr>
      </p:pic>
    </p:spTree>
    <p:extLst>
      <p:ext uri="{BB962C8B-B14F-4D97-AF65-F5344CB8AC3E}">
        <p14:creationId xmlns:p14="http://schemas.microsoft.com/office/powerpoint/2010/main" val="2201442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41C3C-479D-4545-BCA6-3E73C3917974}"/>
              </a:ext>
            </a:extLst>
          </p:cNvPr>
          <p:cNvSpPr>
            <a:spLocks noGrp="1"/>
          </p:cNvSpPr>
          <p:nvPr>
            <p:ph type="title"/>
          </p:nvPr>
        </p:nvSpPr>
        <p:spPr>
          <a:xfrm>
            <a:off x="1233984" y="413982"/>
            <a:ext cx="12850505" cy="1325563"/>
          </a:xfrm>
        </p:spPr>
        <p:txBody>
          <a:bodyPr>
            <a:normAutofit/>
          </a:bodyPr>
          <a:lstStyle/>
          <a:p>
            <a:r>
              <a:rPr lang="fr-FR" sz="3600" b="1" i="1" spc="50" dirty="0">
                <a:ln w="9525" cmpd="sng">
                  <a:solidFill>
                    <a:schemeClr val="accent1"/>
                  </a:solidFill>
                  <a:prstDash val="solid"/>
                </a:ln>
                <a:solidFill>
                  <a:srgbClr val="70AD47">
                    <a:tint val="1000"/>
                  </a:srgbClr>
                </a:solidFill>
                <a:effectLst>
                  <a:glow rad="38100">
                    <a:schemeClr val="accent1">
                      <a:alpha val="40000"/>
                    </a:schemeClr>
                  </a:glow>
                </a:effectLst>
              </a:rPr>
              <a:t>permettent le développement de trois grands domaines </a:t>
            </a:r>
            <a:r>
              <a:rPr lang="fr-FR" dirty="0"/>
              <a:t>:</a:t>
            </a:r>
            <a:endParaRPr lang="en-US" dirty="0"/>
          </a:p>
        </p:txBody>
      </p:sp>
      <p:sp>
        <p:nvSpPr>
          <p:cNvPr id="3" name="Content Placeholder 2">
            <a:extLst>
              <a:ext uri="{FF2B5EF4-FFF2-40B4-BE49-F238E27FC236}">
                <a16:creationId xmlns:a16="http://schemas.microsoft.com/office/drawing/2014/main" id="{670FC442-7C39-4AE8-9146-763179FDAB85}"/>
              </a:ext>
            </a:extLst>
          </p:cNvPr>
          <p:cNvSpPr>
            <a:spLocks noGrp="1"/>
          </p:cNvSpPr>
          <p:nvPr>
            <p:ph idx="1"/>
          </p:nvPr>
        </p:nvSpPr>
        <p:spPr>
          <a:xfrm>
            <a:off x="885543" y="1769933"/>
            <a:ext cx="10515600" cy="4351338"/>
          </a:xfrm>
        </p:spPr>
        <p:txBody>
          <a:bodyPr/>
          <a:lstStyle/>
          <a:p>
            <a:pPr marL="0" indent="0">
              <a:buNone/>
            </a:pPr>
            <a:r>
              <a:rPr lang="en-US" dirty="0"/>
              <a:t> </a:t>
            </a:r>
          </a:p>
        </p:txBody>
      </p:sp>
      <p:sp>
        <p:nvSpPr>
          <p:cNvPr id="5" name="Rectangle 4">
            <a:extLst>
              <a:ext uri="{FF2B5EF4-FFF2-40B4-BE49-F238E27FC236}">
                <a16:creationId xmlns:a16="http://schemas.microsoft.com/office/drawing/2014/main" id="{65A0112D-A5BC-4E87-A7BF-E77ADA54B289}"/>
              </a:ext>
            </a:extLst>
          </p:cNvPr>
          <p:cNvSpPr/>
          <p:nvPr/>
        </p:nvSpPr>
        <p:spPr>
          <a:xfrm>
            <a:off x="2675810" y="0"/>
            <a:ext cx="6840379" cy="830997"/>
          </a:xfrm>
          <a:prstGeom prst="rect">
            <a:avLst/>
          </a:prstGeom>
          <a:noFill/>
        </p:spPr>
        <p:txBody>
          <a:bodyPr wrap="square" lIns="91440" tIns="45720" rIns="91440" bIns="45720">
            <a:spAutoFit/>
          </a:bodyPr>
          <a:lstStyle/>
          <a:p>
            <a:pPr algn="ctr"/>
            <a:r>
              <a:rPr lang="en-US" sz="4800" b="1" i="1" dirty="0">
                <a:ln w="6600">
                  <a:solidFill>
                    <a:schemeClr val="accent2"/>
                  </a:solidFill>
                  <a:prstDash val="solid"/>
                </a:ln>
                <a:solidFill>
                  <a:srgbClr val="FFFFFF"/>
                </a:solidFill>
                <a:effectLst>
                  <a:outerShdw dist="38100" dir="2700000" algn="tl" rotWithShape="0">
                    <a:schemeClr val="accent2"/>
                  </a:outerShdw>
                </a:effectLst>
              </a:rPr>
              <a:t>la </a:t>
            </a:r>
            <a:r>
              <a:rPr lang="en-US" sz="4800" b="1" i="1" dirty="0" err="1">
                <a:ln w="6600">
                  <a:solidFill>
                    <a:schemeClr val="accent2"/>
                  </a:solidFill>
                  <a:prstDash val="solid"/>
                </a:ln>
                <a:solidFill>
                  <a:srgbClr val="FFFFFF"/>
                </a:solidFill>
                <a:effectLst>
                  <a:outerShdw dist="38100" dir="2700000" algn="tl" rotWithShape="0">
                    <a:schemeClr val="accent2"/>
                  </a:outerShdw>
                </a:effectLst>
              </a:rPr>
              <a:t>pédagogie</a:t>
            </a:r>
            <a:r>
              <a:rPr lang="en-US" sz="4800" b="1" i="1" dirty="0">
                <a:ln w="6600">
                  <a:solidFill>
                    <a:schemeClr val="accent2"/>
                  </a:solidFill>
                  <a:prstDash val="solid"/>
                </a:ln>
                <a:solidFill>
                  <a:srgbClr val="FFFFFF"/>
                </a:solidFill>
                <a:effectLst>
                  <a:outerShdw dist="38100" dir="2700000" algn="tl" rotWithShape="0">
                    <a:schemeClr val="accent2"/>
                  </a:outerShdw>
                </a:effectLst>
              </a:rPr>
              <a:t> Steiner</a:t>
            </a:r>
            <a:endParaRPr lang="en-US" sz="13800" b="1" i="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6" name="Isosceles Triangle 5">
            <a:extLst>
              <a:ext uri="{FF2B5EF4-FFF2-40B4-BE49-F238E27FC236}">
                <a16:creationId xmlns:a16="http://schemas.microsoft.com/office/drawing/2014/main" id="{E190B531-32E6-46F3-AC4F-1724C2980293}"/>
              </a:ext>
            </a:extLst>
          </p:cNvPr>
          <p:cNvSpPr/>
          <p:nvPr/>
        </p:nvSpPr>
        <p:spPr>
          <a:xfrm>
            <a:off x="3807726" y="2153527"/>
            <a:ext cx="4671234" cy="435133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C4A576A5-EC9B-4C45-931D-11A4E61FF9E3}"/>
              </a:ext>
            </a:extLst>
          </p:cNvPr>
          <p:cNvSpPr/>
          <p:nvPr/>
        </p:nvSpPr>
        <p:spPr>
          <a:xfrm>
            <a:off x="5469775" y="1630307"/>
            <a:ext cx="3182906" cy="523220"/>
          </a:xfrm>
          <a:prstGeom prst="rect">
            <a:avLst/>
          </a:prstGeom>
        </p:spPr>
        <p:txBody>
          <a:bodyPr wrap="square">
            <a:spAutoFit/>
          </a:bodyPr>
          <a:lstStyle/>
          <a:p>
            <a:r>
              <a:rPr lang="en-US" sz="2800" b="1" i="1"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Connaître</a:t>
            </a:r>
            <a:endParaRPr lang="en-US" sz="2800" b="1" i="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8" name="Rectangle 7">
            <a:extLst>
              <a:ext uri="{FF2B5EF4-FFF2-40B4-BE49-F238E27FC236}">
                <a16:creationId xmlns:a16="http://schemas.microsoft.com/office/drawing/2014/main" id="{A9CF22EA-6B5A-4B39-B9CB-FB02C4272A14}"/>
              </a:ext>
            </a:extLst>
          </p:cNvPr>
          <p:cNvSpPr/>
          <p:nvPr/>
        </p:nvSpPr>
        <p:spPr>
          <a:xfrm>
            <a:off x="2133897" y="6048527"/>
            <a:ext cx="1878546" cy="584775"/>
          </a:xfrm>
          <a:prstGeom prst="rect">
            <a:avLst/>
          </a:prstGeom>
        </p:spPr>
        <p:txBody>
          <a:bodyPr wrap="square">
            <a:spAutoFit/>
          </a:bodyPr>
          <a:lstStyle/>
          <a:p>
            <a:r>
              <a:rPr lang="en-US" sz="3200" b="1" i="1" dirty="0" err="1">
                <a:ln w="12700">
                  <a:solidFill>
                    <a:schemeClr val="accent5"/>
                  </a:solidFill>
                  <a:prstDash val="solid"/>
                </a:ln>
                <a:pattFill prst="ltDnDiag">
                  <a:fgClr>
                    <a:schemeClr val="accent5">
                      <a:lumMod val="60000"/>
                      <a:lumOff val="40000"/>
                    </a:schemeClr>
                  </a:fgClr>
                  <a:bgClr>
                    <a:schemeClr val="bg1"/>
                  </a:bgClr>
                </a:pattFill>
              </a:rPr>
              <a:t>Ressentir</a:t>
            </a:r>
            <a:endParaRPr lang="en-US" sz="3200" b="1" i="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9" name="Rectangle 8">
            <a:extLst>
              <a:ext uri="{FF2B5EF4-FFF2-40B4-BE49-F238E27FC236}">
                <a16:creationId xmlns:a16="http://schemas.microsoft.com/office/drawing/2014/main" id="{0B78E255-B63E-4886-97B3-BCB7107B3108}"/>
              </a:ext>
            </a:extLst>
          </p:cNvPr>
          <p:cNvSpPr/>
          <p:nvPr/>
        </p:nvSpPr>
        <p:spPr>
          <a:xfrm>
            <a:off x="8478960" y="6112745"/>
            <a:ext cx="2835390" cy="584775"/>
          </a:xfrm>
          <a:prstGeom prst="rect">
            <a:avLst/>
          </a:prstGeom>
        </p:spPr>
        <p:txBody>
          <a:bodyPr wrap="square">
            <a:spAutoFit/>
          </a:bodyPr>
          <a:lstStyle/>
          <a:p>
            <a:r>
              <a:rPr lang="en-US" sz="3200" i="1"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Agir</a:t>
            </a:r>
            <a:endParaRPr lang="en-US" sz="3200" i="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59050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9">
                                            <p:txEl>
                                              <p:pRg st="0" end="0"/>
                                            </p:txEl>
                                          </p:spTgt>
                                        </p:tgtEl>
                                        <p:attrNameLst>
                                          <p:attrName>style.visibility</p:attrName>
                                        </p:attrNameLst>
                                      </p:cBhvr>
                                      <p:to>
                                        <p:strVal val="visible"/>
                                      </p:to>
                                    </p:set>
                                    <p:anim calcmode="lin" valueType="num">
                                      <p:cBhvr additive="base">
                                        <p:cTn id="3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animBg="1"/>
      <p:bldP spid="7"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TotalTime>
  <Words>836</Words>
  <Application>Microsoft Office PowerPoint</Application>
  <PresentationFormat>Widescreen</PresentationFormat>
  <Paragraphs>124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-apple-system</vt:lpstr>
      <vt:lpstr>Arial</vt:lpstr>
      <vt:lpstr>Calibri</vt:lpstr>
      <vt:lpstr>Calibri Light</vt:lpstr>
      <vt:lpstr>Office Theme</vt:lpstr>
      <vt:lpstr>PowerPoint Presentation</vt:lpstr>
      <vt:lpstr> </vt:lpstr>
      <vt:lpstr>La problématique</vt:lpstr>
      <vt:lpstr> </vt:lpstr>
      <vt:lpstr> </vt:lpstr>
      <vt:lpstr>Les principes de la pédagogie alternative </vt:lpstr>
      <vt:lpstr> </vt:lpstr>
      <vt:lpstr> </vt:lpstr>
      <vt:lpstr>permettent le développement de trois grands domaines :</vt:lpstr>
      <vt:lpstr> </vt:lpstr>
      <vt:lpstr> </vt:lpstr>
      <vt:lpstr> </vt:lpstr>
      <vt:lpstr> </vt:lpstr>
      <vt:lpstr> </vt:lpstr>
      <vt:lpstr> </vt:lpstr>
      <vt:lpstr> </vt:lpstr>
      <vt:lpstr> </vt:lpstr>
      <vt:lpstr>Cartes alphabet, les lettres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15</cp:revision>
  <dcterms:created xsi:type="dcterms:W3CDTF">2022-11-17T09:06:25Z</dcterms:created>
  <dcterms:modified xsi:type="dcterms:W3CDTF">2022-11-22T21:10:11Z</dcterms:modified>
</cp:coreProperties>
</file>