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6" r:id="rId2"/>
    <p:sldId id="279" r:id="rId3"/>
    <p:sldId id="277" r:id="rId4"/>
    <p:sldId id="28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FE2"/>
    <a:srgbClr val="4D9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88"/>
  </p:normalViewPr>
  <p:slideViewPr>
    <p:cSldViewPr snapToGrid="0" snapToObjects="1" showGuides="1">
      <p:cViewPr>
        <p:scale>
          <a:sx n="98" d="100"/>
          <a:sy n="98" d="100"/>
        </p:scale>
        <p:origin x="576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AA8C-61B6-444E-B575-B3A481105E6B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3D1A3-C8C0-8244-B847-BFA2E2FC7F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576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287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D3D796-B723-2D48-980E-CC7A05EFD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A9FC19-DC39-7C47-855E-C7263C79B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DB2B12-E7C9-7D42-9E7E-7DADB937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A06F-D114-1F43-99F0-5BA9AF8D30D4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FE5A10-F422-5245-A6D2-C4B51627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03D0E-004D-394E-B632-BB4DCB10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525-A855-4346-BD53-927C3420E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18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1F05A-72E9-184B-BE7B-A90E37CA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08FA56-C5AA-4D4A-B83E-026C4999F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4237D2-B208-6D42-B5B0-0E1E3CE9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A06F-D114-1F43-99F0-5BA9AF8D30D4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EF9542-2AB8-B141-9568-10C7FB7F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7AF36C-78C4-694F-AA03-01F67E25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525-A855-4346-BD53-927C3420E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17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C681A04-E372-BF4A-90A4-77E4704EB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B17D4F-5185-8644-A61C-2AA135A7B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688BCC-CCC3-464D-A06B-A7D3FDB7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A06F-D114-1F43-99F0-5BA9AF8D30D4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AE4832-E405-E143-9E14-DE042ECF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9182C8-F474-2C48-AA50-98520657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525-A855-4346-BD53-927C3420E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65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1_Titre et contenu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624417" y="1220761"/>
            <a:ext cx="10939923" cy="4904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Nunito Light"/>
                <a:ea typeface="Nunito Light"/>
                <a:cs typeface="Nunito Light"/>
                <a:sym typeface="Nunito Light"/>
              </a:defRPr>
            </a:lvl1pPr>
            <a:lvl2pPr marL="1219170" lvl="1" indent="-40639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2pPr>
            <a:lvl3pPr marL="1828754" lvl="2" indent="-389457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/>
            </a:lvl3pPr>
            <a:lvl4pPr marL="2438339" lvl="3" indent="-389457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/>
            </a:lvl4pPr>
            <a:lvl5pPr marL="3047924" lvl="4" indent="-38099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491818"/>
            <a:ext cx="2829984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67" b="0" i="0">
                <a:solidFill>
                  <a:srgbClr val="888888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marL="0" lvl="1" indent="0" algn="r">
              <a:spcBef>
                <a:spcPts val="0"/>
              </a:spcBef>
              <a:buNone/>
              <a:defRPr sz="1067" b="0" i="0">
                <a:solidFill>
                  <a:srgbClr val="888888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marL="0" lvl="2" indent="0" algn="r">
              <a:spcBef>
                <a:spcPts val="0"/>
              </a:spcBef>
              <a:buNone/>
              <a:defRPr sz="1067" b="0" i="0">
                <a:solidFill>
                  <a:srgbClr val="888888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marL="0" lvl="3" indent="0" algn="r">
              <a:spcBef>
                <a:spcPts val="0"/>
              </a:spcBef>
              <a:buNone/>
              <a:defRPr sz="1067" b="0" i="0">
                <a:solidFill>
                  <a:srgbClr val="888888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marL="0" lvl="4" indent="0" algn="r">
              <a:spcBef>
                <a:spcPts val="0"/>
              </a:spcBef>
              <a:buNone/>
              <a:defRPr sz="1067" b="0" i="0">
                <a:solidFill>
                  <a:srgbClr val="888888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marL="0" lvl="5" indent="0" algn="r">
              <a:spcBef>
                <a:spcPts val="0"/>
              </a:spcBef>
              <a:buNone/>
              <a:defRPr sz="1067" b="0" i="0">
                <a:solidFill>
                  <a:srgbClr val="888888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marL="0" lvl="6" indent="0" algn="r">
              <a:spcBef>
                <a:spcPts val="0"/>
              </a:spcBef>
              <a:buNone/>
              <a:defRPr sz="1067" b="0" i="0">
                <a:solidFill>
                  <a:srgbClr val="888888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marL="0" lvl="7" indent="0" algn="r">
              <a:spcBef>
                <a:spcPts val="0"/>
              </a:spcBef>
              <a:buNone/>
              <a:defRPr sz="1067" b="0" i="0">
                <a:solidFill>
                  <a:srgbClr val="888888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marL="0" lvl="8" indent="0" algn="r">
              <a:spcBef>
                <a:spcPts val="0"/>
              </a:spcBef>
              <a:buNone/>
              <a:defRPr sz="1067" b="0" i="0">
                <a:solidFill>
                  <a:srgbClr val="888888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7" name="Google Shape;27;p3"/>
          <p:cNvSpPr/>
          <p:nvPr/>
        </p:nvSpPr>
        <p:spPr>
          <a:xfrm>
            <a:off x="624418" y="6493200"/>
            <a:ext cx="719977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Nunito Light"/>
              <a:buNone/>
            </a:pPr>
            <a:r>
              <a:rPr lang="fr-FR" sz="1067" b="0" i="0">
                <a:solidFill>
                  <a:srgbClr val="888888"/>
                </a:solidFill>
                <a:latin typeface="Nunito Light"/>
                <a:ea typeface="Nunito Light"/>
                <a:cs typeface="Nunito Light"/>
                <a:sym typeface="Nunito Light"/>
              </a:rPr>
              <a:t>© Quantmetry 2020 | Diffusion interdite sans accord</a:t>
            </a:r>
            <a:endParaRPr sz="2400"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24417" y="192856"/>
            <a:ext cx="10943168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Clr>
                <a:srgbClr val="1E86A1"/>
              </a:buClr>
              <a:buSzPts val="2000"/>
              <a:buFont typeface="Nunito Light"/>
              <a:buNone/>
              <a:defRPr b="0" i="0">
                <a:solidFill>
                  <a:srgbClr val="1E86A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9" name="Google Shape;29;p3"/>
          <p:cNvCxnSpPr/>
          <p:nvPr/>
        </p:nvCxnSpPr>
        <p:spPr>
          <a:xfrm>
            <a:off x="431371" y="192856"/>
            <a:ext cx="0" cy="840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54513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650B3-2E6C-7F4F-99FF-9803BD03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D69154-722B-FF4F-87C5-3BAE45B8A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06C29A-5729-CC44-A26F-7398C48C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A06F-D114-1F43-99F0-5BA9AF8D30D4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2355BD-6DE8-C342-9A0D-23E0EE48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6EB630-F170-FE4C-BCC2-D7AC8640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525-A855-4346-BD53-927C3420E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39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E54424-DDA8-D945-9F3D-F3C3F480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E41466-3884-F941-BE5C-7EE82B7E2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2D1372-CE7A-1B4E-A6A9-31C86FFD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A06F-D114-1F43-99F0-5BA9AF8D30D4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F764D0-8277-964D-9C6F-5B03D6DC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9B07DA-33FB-334B-A5A5-9588DDAA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525-A855-4346-BD53-927C3420E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01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1F75D-C31B-4843-B2A6-77D63A43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E6605-A187-124A-A686-BD35BF3F2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8ED218-9397-EF44-8EA0-BCB38FE60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C53495-0A98-E64D-B1DD-471B1CE5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A06F-D114-1F43-99F0-5BA9AF8D30D4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658709-EF9E-D247-BE30-5831A28D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63736E-257A-D346-B9DB-3E1AF4BD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525-A855-4346-BD53-927C3420E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42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B7EEE-909E-504C-A277-7E20AE40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6430E2-60DD-4E42-9E87-0B74FDD72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FBFA49-A062-4542-B4CD-333150711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C12E135-CB88-A74F-9AAC-67F2FBB1F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0050DF-5E80-ED44-BF98-141C150D7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FBD121-3DB6-FF44-9C6E-218F3329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A06F-D114-1F43-99F0-5BA9AF8D30D4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471E43-D1CE-8047-849F-DD2C941F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C2DCBF0-E0A5-6C4F-8CD4-B1178825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525-A855-4346-BD53-927C3420E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01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FB813-E651-C145-84CF-9A1F240D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6A0F4D-3BE9-504C-8AA7-66532DEB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A06F-D114-1F43-99F0-5BA9AF8D30D4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0001B2-3FFE-CE4A-BF69-828C9B8B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1F0700-8AFB-DD44-90C9-B9B1FDAC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525-A855-4346-BD53-927C3420E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63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BCB5FF-F14B-064F-AA72-9B5F41DE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A06F-D114-1F43-99F0-5BA9AF8D30D4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07C600-8617-984F-BCC6-667D92F9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432F99-980C-254C-8FA2-56D3D2AD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525-A855-4346-BD53-927C3420E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34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A6609-23F9-7D47-9517-AF72F430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E142E6-A533-FD4A-81A6-85EF0B92C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AC08EE-F446-3343-B4E4-574D8346C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FEEF67-644B-7E4E-BBFA-1D9D43C5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A06F-D114-1F43-99F0-5BA9AF8D30D4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9C77F8-8C20-0A47-A2DB-41519F12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63562F-921F-4E4C-AE25-CD079490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525-A855-4346-BD53-927C3420E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80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B7256-93B6-5A4A-9DE3-C12680BA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76E213-5D32-A143-B139-1DBB0D891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ED6A53-BD55-814F-8D6C-ECC7D1FCA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100125-7FE5-8A4A-BF2D-301FCFE0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0A06F-D114-1F43-99F0-5BA9AF8D30D4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66A048-DFB5-0E4E-9929-BD2A88D9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00766-F27E-3E45-A0B4-19A68D6D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6525-A855-4346-BD53-927C3420E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08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1E822E-169C-C04D-B21F-7ACA1731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FA60BC-6C6F-2145-AD43-E953AC08F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691FFC-8527-1249-8AA0-43CB5A817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0A06F-D114-1F43-99F0-5BA9AF8D30D4}" type="datetimeFigureOut">
              <a:rPr lang="fr-FR" smtClean="0"/>
              <a:t>17/04/2020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6B9FA-039D-2349-8613-D44B04EAD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C2515F-496D-7E42-AEF9-2C1C7638C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66525-A855-4346-BD53-927C3420E3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65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svg"/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12" Type="http://schemas.openxmlformats.org/officeDocument/2006/relationships/image" Target="../media/image24.png"/><Relationship Id="rId17" Type="http://schemas.openxmlformats.org/officeDocument/2006/relationships/image" Target="../media/image9.svg"/><Relationship Id="rId2" Type="http://schemas.openxmlformats.org/officeDocument/2006/relationships/image" Target="../media/image10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5.svg"/><Relationship Id="rId5" Type="http://schemas.openxmlformats.org/officeDocument/2006/relationships/image" Target="../media/image15.svg"/><Relationship Id="rId15" Type="http://schemas.openxmlformats.org/officeDocument/2006/relationships/image" Target="../media/image27.svg"/><Relationship Id="rId10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23.sv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4.png"/><Relationship Id="rId17" Type="http://schemas.openxmlformats.org/officeDocument/2006/relationships/image" Target="../media/image9.svg"/><Relationship Id="rId2" Type="http://schemas.openxmlformats.org/officeDocument/2006/relationships/image" Target="../media/image10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23.svg"/><Relationship Id="rId5" Type="http://schemas.openxmlformats.org/officeDocument/2006/relationships/image" Target="../media/image25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24.png"/><Relationship Id="rId9" Type="http://schemas.openxmlformats.org/officeDocument/2006/relationships/image" Target="../media/image13.sv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7.svg"/><Relationship Id="rId3" Type="http://schemas.openxmlformats.org/officeDocument/2006/relationships/image" Target="../media/image11.svg"/><Relationship Id="rId7" Type="http://schemas.openxmlformats.org/officeDocument/2006/relationships/image" Target="../media/image17.svg"/><Relationship Id="rId12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5.svg"/><Relationship Id="rId5" Type="http://schemas.openxmlformats.org/officeDocument/2006/relationships/image" Target="../media/image25.svg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image" Target="../media/image24.png"/><Relationship Id="rId9" Type="http://schemas.openxmlformats.org/officeDocument/2006/relationships/image" Target="../media/image15.sv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sldNum" idx="12"/>
          </p:nvPr>
        </p:nvSpPr>
        <p:spPr>
          <a:xfrm>
            <a:off x="8737600" y="6491818"/>
            <a:ext cx="2829984" cy="3661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0" bIns="60933" rtlCol="0" anchor="ctr" anchorCtr="0">
            <a:noAutofit/>
          </a:bodyPr>
          <a:lstStyle/>
          <a:p>
            <a:fld id="{00000000-1234-1234-1234-123412341234}" type="slidenum">
              <a:rPr lang="fr-FR">
                <a:solidFill>
                  <a:srgbClr val="888888"/>
                </a:solidFill>
              </a:rPr>
              <a:pPr/>
              <a:t>1</a:t>
            </a:fld>
            <a:endParaRPr dirty="0">
              <a:solidFill>
                <a:srgbClr val="888888"/>
              </a:solidFill>
            </a:endParaRPr>
          </a:p>
        </p:txBody>
      </p:sp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624417" y="192856"/>
            <a:ext cx="10943168" cy="84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fr-FR" dirty="0"/>
              <a:t>Architecture globale (côté speech-to-</a:t>
            </a:r>
            <a:r>
              <a:rPr lang="fr-FR" dirty="0" err="1"/>
              <a:t>text</a:t>
            </a:r>
            <a:r>
              <a:rPr lang="fr-FR" dirty="0"/>
              <a:t>)</a:t>
            </a:r>
            <a:endParaRPr dirty="0"/>
          </a:p>
        </p:txBody>
      </p:sp>
      <p:pic>
        <p:nvPicPr>
          <p:cNvPr id="4" name="Image 3" descr="Une image contenant dessin, fenêtre&#10;&#10;Description générée automatiquement">
            <a:extLst>
              <a:ext uri="{FF2B5EF4-FFF2-40B4-BE49-F238E27FC236}">
                <a16:creationId xmlns:a16="http://schemas.microsoft.com/office/drawing/2014/main" id="{013558EE-4FAD-EA41-9239-90535B792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65" y="3734735"/>
            <a:ext cx="760249" cy="53724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F746374-97F7-5A45-B8A8-2C1A713E8D23}"/>
              </a:ext>
            </a:extLst>
          </p:cNvPr>
          <p:cNvSpPr/>
          <p:nvPr/>
        </p:nvSpPr>
        <p:spPr>
          <a:xfrm>
            <a:off x="2191651" y="1216927"/>
            <a:ext cx="8363138" cy="50928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22" name="Graphic 9">
            <a:extLst>
              <a:ext uri="{FF2B5EF4-FFF2-40B4-BE49-F238E27FC236}">
                <a16:creationId xmlns:a16="http://schemas.microsoft.com/office/drawing/2014/main" id="{ACCF00F0-75B4-E049-A2BD-D113717BA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1357" y="1216927"/>
            <a:ext cx="440267" cy="440267"/>
          </a:xfrm>
          <a:prstGeom prst="rect">
            <a:avLst/>
          </a:prstGeom>
        </p:spPr>
      </p:pic>
      <p:pic>
        <p:nvPicPr>
          <p:cNvPr id="24" name="Graphic 21">
            <a:extLst>
              <a:ext uri="{FF2B5EF4-FFF2-40B4-BE49-F238E27FC236}">
                <a16:creationId xmlns:a16="http://schemas.microsoft.com/office/drawing/2014/main" id="{4FF6F1A8-F7F1-FC4F-A52D-C0034DDD1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807" y="3124023"/>
            <a:ext cx="1702551" cy="1702551"/>
          </a:xfrm>
          <a:prstGeom prst="rect">
            <a:avLst/>
          </a:prstGeom>
        </p:spPr>
      </p:pic>
      <p:pic>
        <p:nvPicPr>
          <p:cNvPr id="25" name="Graphic 23">
            <a:extLst>
              <a:ext uri="{FF2B5EF4-FFF2-40B4-BE49-F238E27FC236}">
                <a16:creationId xmlns:a16="http://schemas.microsoft.com/office/drawing/2014/main" id="{4FBBCD8B-A8DC-D644-9055-3146E2126D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27703" y="1832044"/>
            <a:ext cx="624000" cy="624000"/>
          </a:xfrm>
          <a:prstGeom prst="rect">
            <a:avLst/>
          </a:prstGeom>
        </p:spPr>
      </p:pic>
      <p:pic>
        <p:nvPicPr>
          <p:cNvPr id="27" name="Graphic 19">
            <a:extLst>
              <a:ext uri="{FF2B5EF4-FFF2-40B4-BE49-F238E27FC236}">
                <a16:creationId xmlns:a16="http://schemas.microsoft.com/office/drawing/2014/main" id="{E228C8C8-ADEB-2342-893F-91A4281452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27703" y="3360815"/>
            <a:ext cx="624000" cy="624000"/>
          </a:xfrm>
          <a:prstGeom prst="rect">
            <a:avLst/>
          </a:prstGeom>
        </p:spPr>
      </p:pic>
      <p:pic>
        <p:nvPicPr>
          <p:cNvPr id="28" name="Graphic 6">
            <a:extLst>
              <a:ext uri="{FF2B5EF4-FFF2-40B4-BE49-F238E27FC236}">
                <a16:creationId xmlns:a16="http://schemas.microsoft.com/office/drawing/2014/main" id="{029A81E2-6211-254F-88F5-C69EE31001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67988" y="2070967"/>
            <a:ext cx="624000" cy="624000"/>
          </a:xfrm>
          <a:prstGeom prst="rect">
            <a:avLst/>
          </a:prstGeom>
        </p:spPr>
      </p:pic>
      <p:pic>
        <p:nvPicPr>
          <p:cNvPr id="30" name="Graphic 26">
            <a:extLst>
              <a:ext uri="{FF2B5EF4-FFF2-40B4-BE49-F238E27FC236}">
                <a16:creationId xmlns:a16="http://schemas.microsoft.com/office/drawing/2014/main" id="{0C39DF90-33FC-F74C-9E4E-9AE07C57669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33235" y="2811715"/>
            <a:ext cx="770235" cy="770235"/>
          </a:xfrm>
          <a:prstGeom prst="rect">
            <a:avLst/>
          </a:prstGeom>
        </p:spPr>
      </p:pic>
      <p:pic>
        <p:nvPicPr>
          <p:cNvPr id="31" name="Graphic 71">
            <a:extLst>
              <a:ext uri="{FF2B5EF4-FFF2-40B4-BE49-F238E27FC236}">
                <a16:creationId xmlns:a16="http://schemas.microsoft.com/office/drawing/2014/main" id="{21B47233-8884-2441-A5E5-A7DD8DA907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77395" y="3702705"/>
            <a:ext cx="864000" cy="864000"/>
          </a:xfrm>
          <a:prstGeom prst="rect">
            <a:avLst/>
          </a:prstGeom>
        </p:spPr>
      </p:pic>
      <p:sp>
        <p:nvSpPr>
          <p:cNvPr id="32" name="TextBox 10">
            <a:extLst>
              <a:ext uri="{FF2B5EF4-FFF2-40B4-BE49-F238E27FC236}">
                <a16:creationId xmlns:a16="http://schemas.microsoft.com/office/drawing/2014/main" id="{054028E9-C1B3-B246-A065-DD7C24FFDD4B}"/>
              </a:ext>
            </a:extLst>
          </p:cNvPr>
          <p:cNvSpPr txBox="1"/>
          <p:nvPr/>
        </p:nvSpPr>
        <p:spPr>
          <a:xfrm>
            <a:off x="2192514" y="2442188"/>
            <a:ext cx="190227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Cognito</a:t>
            </a:r>
          </a:p>
        </p:txBody>
      </p:sp>
      <p:sp>
        <p:nvSpPr>
          <p:cNvPr id="34" name="TextBox 10">
            <a:extLst>
              <a:ext uri="{FF2B5EF4-FFF2-40B4-BE49-F238E27FC236}">
                <a16:creationId xmlns:a16="http://schemas.microsoft.com/office/drawing/2014/main" id="{36DC4DEC-300A-3F4B-B5DF-81BDC88D609B}"/>
              </a:ext>
            </a:extLst>
          </p:cNvPr>
          <p:cNvSpPr txBox="1"/>
          <p:nvPr/>
        </p:nvSpPr>
        <p:spPr>
          <a:xfrm>
            <a:off x="2192514" y="4003356"/>
            <a:ext cx="190227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API Gateway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53F57A15-03CF-014B-A633-4BC506856C92}"/>
              </a:ext>
            </a:extLst>
          </p:cNvPr>
          <p:cNvCxnSpPr>
            <a:cxnSpLocks/>
          </p:cNvCxnSpPr>
          <p:nvPr/>
        </p:nvCxnSpPr>
        <p:spPr>
          <a:xfrm>
            <a:off x="5110873" y="2422020"/>
            <a:ext cx="6468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6A142A19-656A-EA47-9402-7B3FB542020B}"/>
              </a:ext>
            </a:extLst>
          </p:cNvPr>
          <p:cNvCxnSpPr>
            <a:cxnSpLocks/>
          </p:cNvCxnSpPr>
          <p:nvPr/>
        </p:nvCxnSpPr>
        <p:spPr>
          <a:xfrm>
            <a:off x="6168185" y="3010113"/>
            <a:ext cx="0" cy="580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Freeform 34">
            <a:extLst>
              <a:ext uri="{FF2B5EF4-FFF2-40B4-BE49-F238E27FC236}">
                <a16:creationId xmlns:a16="http://schemas.microsoft.com/office/drawing/2014/main" id="{FBB94575-610D-7740-87B6-54430E94122D}"/>
              </a:ext>
            </a:extLst>
          </p:cNvPr>
          <p:cNvSpPr/>
          <p:nvPr/>
        </p:nvSpPr>
        <p:spPr>
          <a:xfrm flipH="1" flipV="1">
            <a:off x="3139701" y="4307080"/>
            <a:ext cx="2415447" cy="15982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ln>
            <a:headEnd type="arrow" w="med" len="sm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70" name="Straight Arrow Connector 26">
            <a:extLst>
              <a:ext uri="{FF2B5EF4-FFF2-40B4-BE49-F238E27FC236}">
                <a16:creationId xmlns:a16="http://schemas.microsoft.com/office/drawing/2014/main" id="{F17E19BF-7E44-A644-8877-9CE6C0467E82}"/>
              </a:ext>
            </a:extLst>
          </p:cNvPr>
          <p:cNvCxnSpPr>
            <a:cxnSpLocks/>
          </p:cNvCxnSpPr>
          <p:nvPr/>
        </p:nvCxnSpPr>
        <p:spPr>
          <a:xfrm>
            <a:off x="3139703" y="2774489"/>
            <a:ext cx="0" cy="550832"/>
          </a:xfrm>
          <a:prstGeom prst="straightConnector1">
            <a:avLst/>
          </a:prstGeom>
          <a:ln>
            <a:headEnd type="arrow" w="med" len="sm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30">
            <a:extLst>
              <a:ext uri="{FF2B5EF4-FFF2-40B4-BE49-F238E27FC236}">
                <a16:creationId xmlns:a16="http://schemas.microsoft.com/office/drawing/2014/main" id="{A791F755-E7DD-284C-B7C0-6FD04D84B29F}"/>
              </a:ext>
            </a:extLst>
          </p:cNvPr>
          <p:cNvCxnSpPr>
            <a:cxnSpLocks/>
          </p:cNvCxnSpPr>
          <p:nvPr/>
        </p:nvCxnSpPr>
        <p:spPr>
          <a:xfrm flipH="1" flipV="1">
            <a:off x="1934225" y="3714713"/>
            <a:ext cx="760251" cy="1"/>
          </a:xfrm>
          <a:prstGeom prst="straightConnector1">
            <a:avLst/>
          </a:prstGeom>
          <a:ln>
            <a:headEnd type="arrow" w="med" len="sm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Freeform 34">
            <a:extLst>
              <a:ext uri="{FF2B5EF4-FFF2-40B4-BE49-F238E27FC236}">
                <a16:creationId xmlns:a16="http://schemas.microsoft.com/office/drawing/2014/main" id="{265F75E2-BBD5-4B45-92BF-E5E4056BCB08}"/>
              </a:ext>
            </a:extLst>
          </p:cNvPr>
          <p:cNvSpPr/>
          <p:nvPr/>
        </p:nvSpPr>
        <p:spPr>
          <a:xfrm rot="16200000" flipH="1">
            <a:off x="4604181" y="3069073"/>
            <a:ext cx="1013384" cy="86176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ln>
            <a:headEnd type="none" w="med" len="sm"/>
            <a:tailEnd type="arrow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4" name="TextBox 10">
            <a:extLst>
              <a:ext uri="{FF2B5EF4-FFF2-40B4-BE49-F238E27FC236}">
                <a16:creationId xmlns:a16="http://schemas.microsoft.com/office/drawing/2014/main" id="{D070A083-4E3A-AB43-9ED8-C09BE687DAAF}"/>
              </a:ext>
            </a:extLst>
          </p:cNvPr>
          <p:cNvSpPr txBox="1"/>
          <p:nvPr/>
        </p:nvSpPr>
        <p:spPr>
          <a:xfrm>
            <a:off x="4214027" y="2662988"/>
            <a:ext cx="9732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Lambda</a:t>
            </a:r>
          </a:p>
        </p:txBody>
      </p:sp>
      <p:sp>
        <p:nvSpPr>
          <p:cNvPr id="85" name="TextBox 10">
            <a:extLst>
              <a:ext uri="{FF2B5EF4-FFF2-40B4-BE49-F238E27FC236}">
                <a16:creationId xmlns:a16="http://schemas.microsoft.com/office/drawing/2014/main" id="{E6CF477A-E19A-CD46-8303-2FC4484705D7}"/>
              </a:ext>
            </a:extLst>
          </p:cNvPr>
          <p:cNvSpPr txBox="1"/>
          <p:nvPr/>
        </p:nvSpPr>
        <p:spPr>
          <a:xfrm>
            <a:off x="8463802" y="3590149"/>
            <a:ext cx="177649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Amazon Transcribe</a:t>
            </a:r>
          </a:p>
        </p:txBody>
      </p:sp>
      <p:sp>
        <p:nvSpPr>
          <p:cNvPr id="87" name="TextBox 10">
            <a:extLst>
              <a:ext uri="{FF2B5EF4-FFF2-40B4-BE49-F238E27FC236}">
                <a16:creationId xmlns:a16="http://schemas.microsoft.com/office/drawing/2014/main" id="{0FA1644A-2E93-AF40-951F-30A0A59A6BF6}"/>
              </a:ext>
            </a:extLst>
          </p:cNvPr>
          <p:cNvSpPr txBox="1"/>
          <p:nvPr/>
        </p:nvSpPr>
        <p:spPr>
          <a:xfrm>
            <a:off x="5493897" y="3406440"/>
            <a:ext cx="52773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S3</a:t>
            </a:r>
          </a:p>
        </p:txBody>
      </p:sp>
      <p:pic>
        <p:nvPicPr>
          <p:cNvPr id="92" name="Graphic 33">
            <a:extLst>
              <a:ext uri="{FF2B5EF4-FFF2-40B4-BE49-F238E27FC236}">
                <a16:creationId xmlns:a16="http://schemas.microsoft.com/office/drawing/2014/main" id="{E731FF0C-702F-D746-8F1D-E217B67A0D6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37606" y="5543794"/>
            <a:ext cx="624000" cy="624000"/>
          </a:xfrm>
          <a:prstGeom prst="rect">
            <a:avLst/>
          </a:prstGeom>
        </p:spPr>
      </p:pic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97E147EE-AD5A-B245-BA83-84F6224FDE0F}"/>
              </a:ext>
            </a:extLst>
          </p:cNvPr>
          <p:cNvCxnSpPr>
            <a:cxnSpLocks/>
          </p:cNvCxnSpPr>
          <p:nvPr/>
        </p:nvCxnSpPr>
        <p:spPr>
          <a:xfrm>
            <a:off x="6242155" y="4768752"/>
            <a:ext cx="576656" cy="884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10">
            <a:extLst>
              <a:ext uri="{FF2B5EF4-FFF2-40B4-BE49-F238E27FC236}">
                <a16:creationId xmlns:a16="http://schemas.microsoft.com/office/drawing/2014/main" id="{4FAB34E1-3C3D-7544-B39B-B592A354A87B}"/>
              </a:ext>
            </a:extLst>
          </p:cNvPr>
          <p:cNvSpPr txBox="1"/>
          <p:nvPr/>
        </p:nvSpPr>
        <p:spPr>
          <a:xfrm>
            <a:off x="6990950" y="5210996"/>
            <a:ext cx="61949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SNS</a:t>
            </a:r>
          </a:p>
        </p:txBody>
      </p:sp>
      <p:sp>
        <p:nvSpPr>
          <p:cNvPr id="123" name="TextBox 10">
            <a:extLst>
              <a:ext uri="{FF2B5EF4-FFF2-40B4-BE49-F238E27FC236}">
                <a16:creationId xmlns:a16="http://schemas.microsoft.com/office/drawing/2014/main" id="{5F061F19-2B73-464C-8B17-4C52AE0FF14C}"/>
              </a:ext>
            </a:extLst>
          </p:cNvPr>
          <p:cNvSpPr txBox="1"/>
          <p:nvPr/>
        </p:nvSpPr>
        <p:spPr>
          <a:xfrm>
            <a:off x="6302347" y="5062269"/>
            <a:ext cx="9732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Event</a:t>
            </a:r>
          </a:p>
        </p:txBody>
      </p:sp>
      <p:pic>
        <p:nvPicPr>
          <p:cNvPr id="260" name="Graphique 259" descr="Voix">
            <a:extLst>
              <a:ext uri="{FF2B5EF4-FFF2-40B4-BE49-F238E27FC236}">
                <a16:creationId xmlns:a16="http://schemas.microsoft.com/office/drawing/2014/main" id="{93B0F737-97F8-9A44-AC9C-1A1B3B41BC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95358" y="4465119"/>
            <a:ext cx="380503" cy="380503"/>
          </a:xfrm>
          <a:prstGeom prst="rect">
            <a:avLst/>
          </a:prstGeom>
        </p:spPr>
      </p:pic>
      <p:pic>
        <p:nvPicPr>
          <p:cNvPr id="262" name="Graphique 261" descr="Document">
            <a:extLst>
              <a:ext uri="{FF2B5EF4-FFF2-40B4-BE49-F238E27FC236}">
                <a16:creationId xmlns:a16="http://schemas.microsoft.com/office/drawing/2014/main" id="{C40BF971-95E2-E740-9647-583750B2129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508816" y="3975298"/>
            <a:ext cx="400768" cy="400768"/>
          </a:xfrm>
          <a:prstGeom prst="rect">
            <a:avLst/>
          </a:prstGeom>
        </p:spPr>
      </p:pic>
      <p:pic>
        <p:nvPicPr>
          <p:cNvPr id="141" name="Graphique 140" descr="Voix">
            <a:extLst>
              <a:ext uri="{FF2B5EF4-FFF2-40B4-BE49-F238E27FC236}">
                <a16:creationId xmlns:a16="http://schemas.microsoft.com/office/drawing/2014/main" id="{FA589B15-B910-524C-B7B3-76CFC513161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01418" y="3336945"/>
            <a:ext cx="371247" cy="371247"/>
          </a:xfrm>
          <a:prstGeom prst="rect">
            <a:avLst/>
          </a:prstGeom>
        </p:spPr>
      </p:pic>
      <p:pic>
        <p:nvPicPr>
          <p:cNvPr id="146" name="Graphique 145" descr="Voix">
            <a:extLst>
              <a:ext uri="{FF2B5EF4-FFF2-40B4-BE49-F238E27FC236}">
                <a16:creationId xmlns:a16="http://schemas.microsoft.com/office/drawing/2014/main" id="{FBCF3AE6-17EF-684A-9D07-56628436821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22744" y="2005449"/>
            <a:ext cx="404457" cy="404457"/>
          </a:xfrm>
          <a:prstGeom prst="rect">
            <a:avLst/>
          </a:prstGeom>
        </p:spPr>
      </p:pic>
      <p:sp>
        <p:nvSpPr>
          <p:cNvPr id="147" name="TextBox 10">
            <a:extLst>
              <a:ext uri="{FF2B5EF4-FFF2-40B4-BE49-F238E27FC236}">
                <a16:creationId xmlns:a16="http://schemas.microsoft.com/office/drawing/2014/main" id="{9348EAD6-D2EC-0644-9DDE-054677792912}"/>
              </a:ext>
            </a:extLst>
          </p:cNvPr>
          <p:cNvSpPr txBox="1"/>
          <p:nvPr/>
        </p:nvSpPr>
        <p:spPr>
          <a:xfrm>
            <a:off x="2424833" y="2845966"/>
            <a:ext cx="76025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/>
              <a:t>Token</a:t>
            </a:r>
          </a:p>
        </p:txBody>
      </p:sp>
      <p:pic>
        <p:nvPicPr>
          <p:cNvPr id="55" name="Graphique 54" descr="Voix">
            <a:extLst>
              <a:ext uri="{FF2B5EF4-FFF2-40B4-BE49-F238E27FC236}">
                <a16:creationId xmlns:a16="http://schemas.microsoft.com/office/drawing/2014/main" id="{19C1FB20-5CAA-E941-B084-CE1656821D4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81771" y="3673019"/>
            <a:ext cx="380503" cy="380503"/>
          </a:xfrm>
          <a:prstGeom prst="rect">
            <a:avLst/>
          </a:prstGeom>
        </p:spPr>
      </p:pic>
      <p:pic>
        <p:nvPicPr>
          <p:cNvPr id="50" name="Graphic 6">
            <a:extLst>
              <a:ext uri="{FF2B5EF4-FFF2-40B4-BE49-F238E27FC236}">
                <a16:creationId xmlns:a16="http://schemas.microsoft.com/office/drawing/2014/main" id="{7295FACE-DDCF-5E49-A2FF-FBEDBB9C4B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85221" y="5341241"/>
            <a:ext cx="624000" cy="624000"/>
          </a:xfrm>
          <a:prstGeom prst="rect">
            <a:avLst/>
          </a:prstGeom>
        </p:spPr>
      </p:pic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4940E58A-A860-4743-A763-AC55BE60B0A7}"/>
              </a:ext>
            </a:extLst>
          </p:cNvPr>
          <p:cNvCxnSpPr>
            <a:cxnSpLocks/>
          </p:cNvCxnSpPr>
          <p:nvPr/>
        </p:nvCxnSpPr>
        <p:spPr>
          <a:xfrm flipH="1">
            <a:off x="4209155" y="4465119"/>
            <a:ext cx="0" cy="822807"/>
          </a:xfrm>
          <a:prstGeom prst="straightConnector1">
            <a:avLst/>
          </a:prstGeom>
          <a:ln w="9525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10">
            <a:extLst>
              <a:ext uri="{FF2B5EF4-FFF2-40B4-BE49-F238E27FC236}">
                <a16:creationId xmlns:a16="http://schemas.microsoft.com/office/drawing/2014/main" id="{E4FC4197-61DD-914E-B1A2-55A385D76739}"/>
              </a:ext>
            </a:extLst>
          </p:cNvPr>
          <p:cNvSpPr txBox="1"/>
          <p:nvPr/>
        </p:nvSpPr>
        <p:spPr>
          <a:xfrm>
            <a:off x="3164482" y="4549261"/>
            <a:ext cx="1296173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/>
              <a:t>Request </a:t>
            </a:r>
            <a:r>
              <a:rPr lang="en-US" sz="1333" err="1"/>
              <a:t>presigned</a:t>
            </a:r>
            <a:r>
              <a:rPr lang="en-US" sz="1333"/>
              <a:t> URL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C5331564-A19D-3E4F-865E-877E666B0FB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810060" y="2070967"/>
            <a:ext cx="751347" cy="751347"/>
          </a:xfrm>
          <a:prstGeom prst="rect">
            <a:avLst/>
          </a:prstGeom>
        </p:spPr>
      </p:pic>
      <p:sp>
        <p:nvSpPr>
          <p:cNvPr id="54" name="TextBox 10">
            <a:extLst>
              <a:ext uri="{FF2B5EF4-FFF2-40B4-BE49-F238E27FC236}">
                <a16:creationId xmlns:a16="http://schemas.microsoft.com/office/drawing/2014/main" id="{F693AA0D-F886-9D43-81BE-9DB376CFD27E}"/>
              </a:ext>
            </a:extLst>
          </p:cNvPr>
          <p:cNvSpPr txBox="1"/>
          <p:nvPr/>
        </p:nvSpPr>
        <p:spPr>
          <a:xfrm>
            <a:off x="5699126" y="1599492"/>
            <a:ext cx="973213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Elastic Transcoder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E3864E0E-576E-4F4A-AEC7-FD62D7DA3470}"/>
              </a:ext>
            </a:extLst>
          </p:cNvPr>
          <p:cNvCxnSpPr>
            <a:cxnSpLocks/>
          </p:cNvCxnSpPr>
          <p:nvPr/>
        </p:nvCxnSpPr>
        <p:spPr>
          <a:xfrm flipV="1">
            <a:off x="6655425" y="2898829"/>
            <a:ext cx="694707" cy="803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39D094A3-25B7-014C-BD32-4D3FDDC21EA2}"/>
              </a:ext>
            </a:extLst>
          </p:cNvPr>
          <p:cNvCxnSpPr>
            <a:cxnSpLocks/>
          </p:cNvCxnSpPr>
          <p:nvPr/>
        </p:nvCxnSpPr>
        <p:spPr>
          <a:xfrm flipV="1">
            <a:off x="7880401" y="5913558"/>
            <a:ext cx="245231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10">
            <a:extLst>
              <a:ext uri="{FF2B5EF4-FFF2-40B4-BE49-F238E27FC236}">
                <a16:creationId xmlns:a16="http://schemas.microsoft.com/office/drawing/2014/main" id="{0A46978E-456D-3E4F-BD89-857517F64857}"/>
              </a:ext>
            </a:extLst>
          </p:cNvPr>
          <p:cNvSpPr txBox="1"/>
          <p:nvPr/>
        </p:nvSpPr>
        <p:spPr>
          <a:xfrm>
            <a:off x="8130150" y="5653241"/>
            <a:ext cx="177649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Suite du process</a:t>
            </a:r>
          </a:p>
        </p:txBody>
      </p:sp>
      <p:pic>
        <p:nvPicPr>
          <p:cNvPr id="61" name="Graphic 6">
            <a:extLst>
              <a:ext uri="{FF2B5EF4-FFF2-40B4-BE49-F238E27FC236}">
                <a16:creationId xmlns:a16="http://schemas.microsoft.com/office/drawing/2014/main" id="{5B4F78C4-E02A-934B-B01D-A7DBC81436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39021" y="2311623"/>
            <a:ext cx="624000" cy="624000"/>
          </a:xfrm>
          <a:prstGeom prst="rect">
            <a:avLst/>
          </a:prstGeom>
        </p:spPr>
      </p:pic>
      <p:sp>
        <p:nvSpPr>
          <p:cNvPr id="62" name="TextBox 10">
            <a:extLst>
              <a:ext uri="{FF2B5EF4-FFF2-40B4-BE49-F238E27FC236}">
                <a16:creationId xmlns:a16="http://schemas.microsoft.com/office/drawing/2014/main" id="{C30C5ADB-7D3B-FF43-9883-91F65C3689D7}"/>
              </a:ext>
            </a:extLst>
          </p:cNvPr>
          <p:cNvSpPr txBox="1"/>
          <p:nvPr/>
        </p:nvSpPr>
        <p:spPr>
          <a:xfrm>
            <a:off x="7285060" y="2903644"/>
            <a:ext cx="9732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Lambda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8F4AABC3-25A9-A144-BA90-1BCC465BFBD2}"/>
              </a:ext>
            </a:extLst>
          </p:cNvPr>
          <p:cNvCxnSpPr>
            <a:cxnSpLocks/>
          </p:cNvCxnSpPr>
          <p:nvPr/>
        </p:nvCxnSpPr>
        <p:spPr>
          <a:xfrm>
            <a:off x="8151910" y="2901237"/>
            <a:ext cx="666407" cy="100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154190B3-F680-C945-AA47-1C3B22998AE6}"/>
              </a:ext>
            </a:extLst>
          </p:cNvPr>
          <p:cNvCxnSpPr>
            <a:cxnSpLocks/>
          </p:cNvCxnSpPr>
          <p:nvPr/>
        </p:nvCxnSpPr>
        <p:spPr>
          <a:xfrm flipH="1">
            <a:off x="6649635" y="3429000"/>
            <a:ext cx="2168682" cy="985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Graphique 70" descr="Voix">
            <a:extLst>
              <a:ext uri="{FF2B5EF4-FFF2-40B4-BE49-F238E27FC236}">
                <a16:creationId xmlns:a16="http://schemas.microsoft.com/office/drawing/2014/main" id="{0EE72877-C902-0040-BFF0-F43F16C4AD2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170992" y="3126380"/>
            <a:ext cx="337882" cy="337882"/>
          </a:xfrm>
          <a:prstGeom prst="rect">
            <a:avLst/>
          </a:prstGeom>
        </p:spPr>
      </p:pic>
      <p:pic>
        <p:nvPicPr>
          <p:cNvPr id="75" name="Graphique 74" descr="Document">
            <a:extLst>
              <a:ext uri="{FF2B5EF4-FFF2-40B4-BE49-F238E27FC236}">
                <a16:creationId xmlns:a16="http://schemas.microsoft.com/office/drawing/2014/main" id="{F0CD0C81-3927-674E-BD61-7C7B4A2910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99581" y="5529084"/>
            <a:ext cx="400768" cy="40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1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310C810-EC91-3948-BADB-C721C5CE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Séquencement macroscopique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1EB23D-F338-1A44-B513-E3AF2B00B72D}"/>
              </a:ext>
            </a:extLst>
          </p:cNvPr>
          <p:cNvSpPr/>
          <p:nvPr/>
        </p:nvSpPr>
        <p:spPr>
          <a:xfrm rot="5400000">
            <a:off x="5296516" y="4247768"/>
            <a:ext cx="715532" cy="4028925"/>
          </a:xfrm>
          <a:prstGeom prst="rect">
            <a:avLst/>
          </a:prstGeom>
          <a:solidFill>
            <a:srgbClr val="455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430417-B8E6-2C44-86AF-3FEF8A57E458}"/>
              </a:ext>
            </a:extLst>
          </p:cNvPr>
          <p:cNvSpPr/>
          <p:nvPr/>
        </p:nvSpPr>
        <p:spPr>
          <a:xfrm>
            <a:off x="1185767" y="2254218"/>
            <a:ext cx="577044" cy="2718039"/>
          </a:xfrm>
          <a:prstGeom prst="rect">
            <a:avLst/>
          </a:prstGeom>
          <a:solidFill>
            <a:srgbClr val="4D9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15D288FA-6068-5F46-8EA5-58BE5532E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7708" y="2867491"/>
            <a:ext cx="769070" cy="769070"/>
          </a:xfrm>
          <a:prstGeom prst="rect">
            <a:avLst/>
          </a:prstGeom>
        </p:spPr>
      </p:pic>
      <p:pic>
        <p:nvPicPr>
          <p:cNvPr id="9" name="Graphic 71">
            <a:extLst>
              <a:ext uri="{FF2B5EF4-FFF2-40B4-BE49-F238E27FC236}">
                <a16:creationId xmlns:a16="http://schemas.microsoft.com/office/drawing/2014/main" id="{A258CE57-6D1B-954D-91FA-8941538CF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5578" y="3295557"/>
            <a:ext cx="562253" cy="562253"/>
          </a:xfrm>
          <a:prstGeom prst="rect">
            <a:avLst/>
          </a:prstGeom>
        </p:spPr>
      </p:pic>
      <p:pic>
        <p:nvPicPr>
          <p:cNvPr id="14" name="Graphic 26">
            <a:extLst>
              <a:ext uri="{FF2B5EF4-FFF2-40B4-BE49-F238E27FC236}">
                <a16:creationId xmlns:a16="http://schemas.microsoft.com/office/drawing/2014/main" id="{B528E8CB-1A5C-F144-82C1-04BF5F9B0D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9966" y="4331198"/>
            <a:ext cx="491772" cy="491772"/>
          </a:xfrm>
          <a:prstGeom prst="rect">
            <a:avLst/>
          </a:prstGeom>
        </p:spPr>
      </p:pic>
      <p:pic>
        <p:nvPicPr>
          <p:cNvPr id="19" name="Graphic 52">
            <a:extLst>
              <a:ext uri="{FF2B5EF4-FFF2-40B4-BE49-F238E27FC236}">
                <a16:creationId xmlns:a16="http://schemas.microsoft.com/office/drawing/2014/main" id="{E900A0EA-797D-634B-8587-3F8332FDFF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07446" y="3714708"/>
            <a:ext cx="508235" cy="508235"/>
          </a:xfrm>
          <a:prstGeom prst="rect">
            <a:avLst/>
          </a:prstGeom>
        </p:spPr>
      </p:pic>
      <p:pic>
        <p:nvPicPr>
          <p:cNvPr id="29" name="Graphic 21">
            <a:extLst>
              <a:ext uri="{FF2B5EF4-FFF2-40B4-BE49-F238E27FC236}">
                <a16:creationId xmlns:a16="http://schemas.microsoft.com/office/drawing/2014/main" id="{C3882DC8-C110-1247-AB3A-4A16356150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7000" y="1346669"/>
            <a:ext cx="469900" cy="469900"/>
          </a:xfrm>
          <a:prstGeom prst="rect">
            <a:avLst/>
          </a:prstGeom>
        </p:spPr>
      </p:pic>
      <p:sp>
        <p:nvSpPr>
          <p:cNvPr id="30" name="TextBox 69">
            <a:extLst>
              <a:ext uri="{FF2B5EF4-FFF2-40B4-BE49-F238E27FC236}">
                <a16:creationId xmlns:a16="http://schemas.microsoft.com/office/drawing/2014/main" id="{8C41466E-8579-DD41-B165-56F6BBF910DC}"/>
              </a:ext>
            </a:extLst>
          </p:cNvPr>
          <p:cNvSpPr txBox="1"/>
          <p:nvPr/>
        </p:nvSpPr>
        <p:spPr>
          <a:xfrm>
            <a:off x="0" y="1773488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Mobile client</a:t>
            </a:r>
          </a:p>
        </p:txBody>
      </p:sp>
      <p:sp>
        <p:nvSpPr>
          <p:cNvPr id="31" name="Freeform 34">
            <a:extLst>
              <a:ext uri="{FF2B5EF4-FFF2-40B4-BE49-F238E27FC236}">
                <a16:creationId xmlns:a16="http://schemas.microsoft.com/office/drawing/2014/main" id="{D346E444-10D9-1B44-8A08-CE40614BA447}"/>
              </a:ext>
            </a:extLst>
          </p:cNvPr>
          <p:cNvSpPr/>
          <p:nvPr/>
        </p:nvSpPr>
        <p:spPr>
          <a:xfrm rot="16200000" flipH="1">
            <a:off x="689757" y="2062586"/>
            <a:ext cx="260433" cy="64371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ln>
            <a:headEnd type="arrow" w="med" len="sm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21568A9A-9009-1C47-8F75-00BD6844D9FD}"/>
              </a:ext>
            </a:extLst>
          </p:cNvPr>
          <p:cNvCxnSpPr>
            <a:cxnSpLocks/>
          </p:cNvCxnSpPr>
          <p:nvPr/>
        </p:nvCxnSpPr>
        <p:spPr>
          <a:xfrm>
            <a:off x="2049580" y="3636561"/>
            <a:ext cx="413619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10">
            <a:extLst>
              <a:ext uri="{FF2B5EF4-FFF2-40B4-BE49-F238E27FC236}">
                <a16:creationId xmlns:a16="http://schemas.microsoft.com/office/drawing/2014/main" id="{FE3AD11E-E237-6043-BAEF-918C1DCDC3F2}"/>
              </a:ext>
            </a:extLst>
          </p:cNvPr>
          <p:cNvSpPr txBox="1"/>
          <p:nvPr/>
        </p:nvSpPr>
        <p:spPr>
          <a:xfrm>
            <a:off x="2194307" y="2507572"/>
            <a:ext cx="173451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1 lambda </a:t>
            </a:r>
            <a:r>
              <a:rPr lang="en-US" sz="1333" dirty="0" err="1"/>
              <a:t>à</a:t>
            </a:r>
            <a:r>
              <a:rPr lang="en-US" sz="1333" dirty="0"/>
              <a:t> la </a:t>
            </a:r>
            <a:r>
              <a:rPr lang="en-US" sz="1333" dirty="0" err="1"/>
              <a:t>fois</a:t>
            </a:r>
            <a:r>
              <a:rPr lang="en-US" sz="1333" dirty="0"/>
              <a:t> (x4)</a:t>
            </a:r>
          </a:p>
        </p:txBody>
      </p:sp>
      <p:sp>
        <p:nvSpPr>
          <p:cNvPr id="39" name="TextBox 10">
            <a:extLst>
              <a:ext uri="{FF2B5EF4-FFF2-40B4-BE49-F238E27FC236}">
                <a16:creationId xmlns:a16="http://schemas.microsoft.com/office/drawing/2014/main" id="{34FF6522-E6A3-A048-804B-F86914D10C66}"/>
              </a:ext>
            </a:extLst>
          </p:cNvPr>
          <p:cNvSpPr txBox="1"/>
          <p:nvPr/>
        </p:nvSpPr>
        <p:spPr>
          <a:xfrm>
            <a:off x="193521" y="2537704"/>
            <a:ext cx="107275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Upload </a:t>
            </a:r>
            <a:r>
              <a:rPr lang="en-US" sz="1333" dirty="0" err="1"/>
              <a:t>fichier</a:t>
            </a:r>
            <a:endParaRPr lang="en-US" sz="1333" dirty="0"/>
          </a:p>
        </p:txBody>
      </p:sp>
      <p:pic>
        <p:nvPicPr>
          <p:cNvPr id="68" name="Graphic 6">
            <a:extLst>
              <a:ext uri="{FF2B5EF4-FFF2-40B4-BE49-F238E27FC236}">
                <a16:creationId xmlns:a16="http://schemas.microsoft.com/office/drawing/2014/main" id="{3B1A30E6-3860-B64C-A68E-14F1CBB67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2625" y="2613271"/>
            <a:ext cx="565066" cy="565066"/>
          </a:xfrm>
          <a:prstGeom prst="rect">
            <a:avLst/>
          </a:prstGeom>
        </p:spPr>
      </p:pic>
      <p:pic>
        <p:nvPicPr>
          <p:cNvPr id="69" name="Graphic 6">
            <a:extLst>
              <a:ext uri="{FF2B5EF4-FFF2-40B4-BE49-F238E27FC236}">
                <a16:creationId xmlns:a16="http://schemas.microsoft.com/office/drawing/2014/main" id="{4436C408-C316-7642-B927-12826EB7E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2558" y="3355835"/>
            <a:ext cx="565066" cy="565066"/>
          </a:xfrm>
          <a:prstGeom prst="rect">
            <a:avLst/>
          </a:prstGeom>
        </p:spPr>
      </p:pic>
      <p:pic>
        <p:nvPicPr>
          <p:cNvPr id="70" name="Graphic 6">
            <a:extLst>
              <a:ext uri="{FF2B5EF4-FFF2-40B4-BE49-F238E27FC236}">
                <a16:creationId xmlns:a16="http://schemas.microsoft.com/office/drawing/2014/main" id="{2D6195BD-864B-8141-9877-8EBE812CF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0307" y="4140372"/>
            <a:ext cx="565066" cy="565066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9A5EC673-0776-6D40-8F2D-4BABD4B94B2A}"/>
              </a:ext>
            </a:extLst>
          </p:cNvPr>
          <p:cNvSpPr/>
          <p:nvPr/>
        </p:nvSpPr>
        <p:spPr>
          <a:xfrm>
            <a:off x="1043900" y="1201952"/>
            <a:ext cx="4195074" cy="456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TextBox 10">
            <a:extLst>
              <a:ext uri="{FF2B5EF4-FFF2-40B4-BE49-F238E27FC236}">
                <a16:creationId xmlns:a16="http://schemas.microsoft.com/office/drawing/2014/main" id="{AE27CA49-A0FC-0948-888D-E029D660662E}"/>
              </a:ext>
            </a:extLst>
          </p:cNvPr>
          <p:cNvSpPr txBox="1"/>
          <p:nvPr/>
        </p:nvSpPr>
        <p:spPr>
          <a:xfrm>
            <a:off x="882335" y="1201953"/>
            <a:ext cx="316172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1ère </a:t>
            </a:r>
            <a:r>
              <a:rPr lang="en-US" sz="1333" dirty="0" err="1"/>
              <a:t>étape</a:t>
            </a:r>
            <a:r>
              <a:rPr lang="en-US" sz="1333" dirty="0"/>
              <a:t>, speech-to-text: </a:t>
            </a:r>
            <a:r>
              <a:rPr lang="en-US" sz="1333" dirty="0" err="1"/>
              <a:t>synchrone</a:t>
            </a:r>
            <a:r>
              <a:rPr lang="en-US" sz="1333" dirty="0"/>
              <a:t>.</a:t>
            </a: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2F50ECEC-ACEF-3047-BA94-65E87AB8F226}"/>
              </a:ext>
            </a:extLst>
          </p:cNvPr>
          <p:cNvCxnSpPr>
            <a:cxnSpLocks/>
          </p:cNvCxnSpPr>
          <p:nvPr/>
        </p:nvCxnSpPr>
        <p:spPr>
          <a:xfrm>
            <a:off x="3618293" y="3636561"/>
            <a:ext cx="563603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9" name="Graphic 47">
            <a:extLst>
              <a:ext uri="{FF2B5EF4-FFF2-40B4-BE49-F238E27FC236}">
                <a16:creationId xmlns:a16="http://schemas.microsoft.com/office/drawing/2014/main" id="{D0E5D9BB-A2EC-9442-AC5B-C8FA956B07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05634" y="5927694"/>
            <a:ext cx="699996" cy="699996"/>
          </a:xfrm>
          <a:prstGeom prst="rect">
            <a:avLst/>
          </a:prstGeom>
        </p:spPr>
      </p:pic>
      <p:sp>
        <p:nvSpPr>
          <p:cNvPr id="80" name="Freeform 34">
            <a:extLst>
              <a:ext uri="{FF2B5EF4-FFF2-40B4-BE49-F238E27FC236}">
                <a16:creationId xmlns:a16="http://schemas.microsoft.com/office/drawing/2014/main" id="{B66590E2-C491-854D-BBF3-B6DC1CECA404}"/>
              </a:ext>
            </a:extLst>
          </p:cNvPr>
          <p:cNvSpPr/>
          <p:nvPr/>
        </p:nvSpPr>
        <p:spPr>
          <a:xfrm rot="16200000" flipH="1">
            <a:off x="2696962" y="5274516"/>
            <a:ext cx="1236154" cy="53370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ln>
            <a:headEnd type="arrow" w="med" len="sm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1" name="TextBox 10">
            <a:extLst>
              <a:ext uri="{FF2B5EF4-FFF2-40B4-BE49-F238E27FC236}">
                <a16:creationId xmlns:a16="http://schemas.microsoft.com/office/drawing/2014/main" id="{59E0BAAD-1897-EC42-9A82-F00963015006}"/>
              </a:ext>
            </a:extLst>
          </p:cNvPr>
          <p:cNvSpPr txBox="1"/>
          <p:nvPr/>
        </p:nvSpPr>
        <p:spPr>
          <a:xfrm>
            <a:off x="2110117" y="5844963"/>
            <a:ext cx="107275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Logs </a:t>
            </a:r>
            <a:r>
              <a:rPr lang="en-US" sz="1333" dirty="0" err="1"/>
              <a:t>à</a:t>
            </a:r>
            <a:r>
              <a:rPr lang="en-US" sz="1333" dirty="0"/>
              <a:t> </a:t>
            </a:r>
            <a:r>
              <a:rPr lang="en-US" sz="1333" dirty="0" err="1"/>
              <a:t>chaque</a:t>
            </a:r>
            <a:r>
              <a:rPr lang="en-US" sz="1333" dirty="0"/>
              <a:t> sous-</a:t>
            </a:r>
            <a:r>
              <a:rPr lang="en-US" sz="1333" dirty="0" err="1"/>
              <a:t>étape</a:t>
            </a:r>
            <a:endParaRPr lang="en-US" sz="1333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51121F-0F92-3440-BCEB-323ED7E051C8}"/>
              </a:ext>
            </a:extLst>
          </p:cNvPr>
          <p:cNvSpPr/>
          <p:nvPr/>
        </p:nvSpPr>
        <p:spPr>
          <a:xfrm>
            <a:off x="2562741" y="2801207"/>
            <a:ext cx="1055552" cy="2122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99FE1B7-976C-7446-B074-867CCA70D673}"/>
              </a:ext>
            </a:extLst>
          </p:cNvPr>
          <p:cNvSpPr/>
          <p:nvPr/>
        </p:nvSpPr>
        <p:spPr>
          <a:xfrm>
            <a:off x="6100844" y="1230994"/>
            <a:ext cx="4195074" cy="456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TextBox 10">
            <a:extLst>
              <a:ext uri="{FF2B5EF4-FFF2-40B4-BE49-F238E27FC236}">
                <a16:creationId xmlns:a16="http://schemas.microsoft.com/office/drawing/2014/main" id="{15D86C51-B3BF-984A-A663-F2A84999022A}"/>
              </a:ext>
            </a:extLst>
          </p:cNvPr>
          <p:cNvSpPr txBox="1"/>
          <p:nvPr/>
        </p:nvSpPr>
        <p:spPr>
          <a:xfrm>
            <a:off x="6096000" y="1225398"/>
            <a:ext cx="345679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2ème </a:t>
            </a:r>
            <a:r>
              <a:rPr lang="en-US" sz="1333" dirty="0" err="1"/>
              <a:t>étape</a:t>
            </a:r>
            <a:r>
              <a:rPr lang="en-US" sz="1333" dirty="0"/>
              <a:t>, </a:t>
            </a:r>
            <a:r>
              <a:rPr lang="en-US" sz="1333" dirty="0" err="1"/>
              <a:t>traitements</a:t>
            </a:r>
            <a:r>
              <a:rPr lang="en-US" sz="1333" dirty="0"/>
              <a:t> du </a:t>
            </a:r>
            <a:r>
              <a:rPr lang="en-US" sz="1333" dirty="0" err="1"/>
              <a:t>texte</a:t>
            </a:r>
            <a:r>
              <a:rPr lang="en-US" sz="1333" dirty="0"/>
              <a:t>: </a:t>
            </a:r>
            <a:r>
              <a:rPr lang="en-US" sz="1333" dirty="0" err="1"/>
              <a:t>asynchrone</a:t>
            </a:r>
            <a:r>
              <a:rPr lang="en-US" sz="1333" dirty="0"/>
              <a:t>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023B2DB-2624-BF4E-88C7-D7D5A7B30AD2}"/>
              </a:ext>
            </a:extLst>
          </p:cNvPr>
          <p:cNvSpPr/>
          <p:nvPr/>
        </p:nvSpPr>
        <p:spPr>
          <a:xfrm>
            <a:off x="6224739" y="2296708"/>
            <a:ext cx="1309140" cy="2866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D356BE6D-D2A1-8C45-B6F3-50074F6B8D72}"/>
              </a:ext>
            </a:extLst>
          </p:cNvPr>
          <p:cNvCxnSpPr>
            <a:cxnSpLocks/>
          </p:cNvCxnSpPr>
          <p:nvPr/>
        </p:nvCxnSpPr>
        <p:spPr>
          <a:xfrm>
            <a:off x="5087626" y="3636561"/>
            <a:ext cx="1430531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C6791FBA-A2C8-ED45-BA25-E5263C7FFB4B}"/>
              </a:ext>
            </a:extLst>
          </p:cNvPr>
          <p:cNvCxnSpPr>
            <a:cxnSpLocks/>
          </p:cNvCxnSpPr>
          <p:nvPr/>
        </p:nvCxnSpPr>
        <p:spPr>
          <a:xfrm flipV="1">
            <a:off x="5062566" y="2901483"/>
            <a:ext cx="1428803" cy="527518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CD9F98A4-F0CF-664F-AA4A-F97C98F744B8}"/>
              </a:ext>
            </a:extLst>
          </p:cNvPr>
          <p:cNvCxnSpPr>
            <a:cxnSpLocks/>
          </p:cNvCxnSpPr>
          <p:nvPr/>
        </p:nvCxnSpPr>
        <p:spPr>
          <a:xfrm>
            <a:off x="5087626" y="3857813"/>
            <a:ext cx="1344970" cy="473385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10">
            <a:extLst>
              <a:ext uri="{FF2B5EF4-FFF2-40B4-BE49-F238E27FC236}">
                <a16:creationId xmlns:a16="http://schemas.microsoft.com/office/drawing/2014/main" id="{6CCACED6-485C-1148-84E6-AAD77D126DC8}"/>
              </a:ext>
            </a:extLst>
          </p:cNvPr>
          <p:cNvSpPr txBox="1"/>
          <p:nvPr/>
        </p:nvSpPr>
        <p:spPr>
          <a:xfrm>
            <a:off x="5934234" y="1778250"/>
            <a:ext cx="173451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 err="1"/>
              <a:t>Plusieurs</a:t>
            </a:r>
            <a:r>
              <a:rPr lang="en-US" sz="1333" dirty="0"/>
              <a:t>  lambda </a:t>
            </a:r>
            <a:r>
              <a:rPr lang="en-US" sz="1333" dirty="0" err="1"/>
              <a:t>en</a:t>
            </a:r>
            <a:r>
              <a:rPr lang="en-US" sz="1333" dirty="0"/>
              <a:t> </a:t>
            </a:r>
            <a:r>
              <a:rPr lang="en-US" sz="1333" dirty="0" err="1"/>
              <a:t>même</a:t>
            </a:r>
            <a:r>
              <a:rPr lang="en-US" sz="1333" dirty="0"/>
              <a:t> temps</a:t>
            </a:r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E5421327-E0E4-DF42-8EAF-702916EDA332}"/>
              </a:ext>
            </a:extLst>
          </p:cNvPr>
          <p:cNvCxnSpPr>
            <a:cxnSpLocks/>
          </p:cNvCxnSpPr>
          <p:nvPr/>
        </p:nvCxnSpPr>
        <p:spPr>
          <a:xfrm>
            <a:off x="7315159" y="2920058"/>
            <a:ext cx="1111211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3091B7CE-5EA6-4742-9A3A-14041369B050}"/>
              </a:ext>
            </a:extLst>
          </p:cNvPr>
          <p:cNvCxnSpPr>
            <a:cxnSpLocks/>
          </p:cNvCxnSpPr>
          <p:nvPr/>
        </p:nvCxnSpPr>
        <p:spPr>
          <a:xfrm>
            <a:off x="7328757" y="3653303"/>
            <a:ext cx="1097613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F13F574E-F68E-4D4E-8BA1-10089BF8B7A4}"/>
              </a:ext>
            </a:extLst>
          </p:cNvPr>
          <p:cNvCxnSpPr>
            <a:cxnSpLocks/>
          </p:cNvCxnSpPr>
          <p:nvPr/>
        </p:nvCxnSpPr>
        <p:spPr>
          <a:xfrm>
            <a:off x="7328757" y="4422905"/>
            <a:ext cx="1097613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5A4D0F24-8657-5C49-9F32-899FE4F28F78}"/>
              </a:ext>
            </a:extLst>
          </p:cNvPr>
          <p:cNvCxnSpPr>
            <a:cxnSpLocks/>
          </p:cNvCxnSpPr>
          <p:nvPr/>
        </p:nvCxnSpPr>
        <p:spPr>
          <a:xfrm>
            <a:off x="6801489" y="5163662"/>
            <a:ext cx="0" cy="603153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">
            <a:extLst>
              <a:ext uri="{FF2B5EF4-FFF2-40B4-BE49-F238E27FC236}">
                <a16:creationId xmlns:a16="http://schemas.microsoft.com/office/drawing/2014/main" id="{E0E8FCD0-C994-7248-AF7C-1797B16CDB09}"/>
              </a:ext>
            </a:extLst>
          </p:cNvPr>
          <p:cNvSpPr txBox="1"/>
          <p:nvPr/>
        </p:nvSpPr>
        <p:spPr>
          <a:xfrm>
            <a:off x="6723260" y="5290081"/>
            <a:ext cx="1621237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Logs </a:t>
            </a:r>
            <a:r>
              <a:rPr lang="en-US" sz="1333" dirty="0" err="1"/>
              <a:t>à</a:t>
            </a:r>
            <a:r>
              <a:rPr lang="en-US" sz="1333" dirty="0"/>
              <a:t> </a:t>
            </a:r>
            <a:r>
              <a:rPr lang="en-US" sz="1333" dirty="0" err="1"/>
              <a:t>chaque</a:t>
            </a:r>
            <a:r>
              <a:rPr lang="en-US" sz="1333" dirty="0"/>
              <a:t> sous-</a:t>
            </a:r>
            <a:r>
              <a:rPr lang="en-US" sz="1333" dirty="0" err="1"/>
              <a:t>étape</a:t>
            </a:r>
            <a:endParaRPr lang="en-US" sz="1333" dirty="0"/>
          </a:p>
        </p:txBody>
      </p:sp>
      <p:pic>
        <p:nvPicPr>
          <p:cNvPr id="108" name="Graphic 21">
            <a:extLst>
              <a:ext uri="{FF2B5EF4-FFF2-40B4-BE49-F238E27FC236}">
                <a16:creationId xmlns:a16="http://schemas.microsoft.com/office/drawing/2014/main" id="{6DC60D45-22A3-AB41-848E-13608F4842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24260" y="4919234"/>
            <a:ext cx="469900" cy="469900"/>
          </a:xfrm>
          <a:prstGeom prst="rect">
            <a:avLst/>
          </a:prstGeom>
        </p:spPr>
      </p:pic>
      <p:sp>
        <p:nvSpPr>
          <p:cNvPr id="109" name="TextBox 69">
            <a:extLst>
              <a:ext uri="{FF2B5EF4-FFF2-40B4-BE49-F238E27FC236}">
                <a16:creationId xmlns:a16="http://schemas.microsoft.com/office/drawing/2014/main" id="{F00C4FBE-1D27-8D45-86C8-9BD34AFB9670}"/>
              </a:ext>
            </a:extLst>
          </p:cNvPr>
          <p:cNvSpPr txBox="1"/>
          <p:nvPr/>
        </p:nvSpPr>
        <p:spPr>
          <a:xfrm>
            <a:off x="10409568" y="5398883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Mobile client</a:t>
            </a:r>
          </a:p>
        </p:txBody>
      </p:sp>
      <p:pic>
        <p:nvPicPr>
          <p:cNvPr id="110" name="Graphique 109" descr="Flèche en cercle">
            <a:extLst>
              <a:ext uri="{FF2B5EF4-FFF2-40B4-BE49-F238E27FC236}">
                <a16:creationId xmlns:a16="http://schemas.microsoft.com/office/drawing/2014/main" id="{73994669-7165-0849-A0A7-DCCFD26ADE6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09742" y="4574549"/>
            <a:ext cx="715532" cy="715532"/>
          </a:xfrm>
          <a:prstGeom prst="rect">
            <a:avLst/>
          </a:prstGeom>
        </p:spPr>
      </p:pic>
      <p:sp>
        <p:nvSpPr>
          <p:cNvPr id="111" name="Freeform 34">
            <a:extLst>
              <a:ext uri="{FF2B5EF4-FFF2-40B4-BE49-F238E27FC236}">
                <a16:creationId xmlns:a16="http://schemas.microsoft.com/office/drawing/2014/main" id="{E7603197-4D08-2D47-9245-087199A0D28C}"/>
              </a:ext>
            </a:extLst>
          </p:cNvPr>
          <p:cNvSpPr/>
          <p:nvPr/>
        </p:nvSpPr>
        <p:spPr>
          <a:xfrm rot="16200000" flipH="1" flipV="1">
            <a:off x="9135857" y="4502483"/>
            <a:ext cx="446627" cy="317354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ln>
            <a:headEnd type="arrow" w="med" len="sm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00D73145-026F-7C45-A374-224B6E405FAC}"/>
              </a:ext>
            </a:extLst>
          </p:cNvPr>
          <p:cNvCxnSpPr>
            <a:cxnSpLocks/>
          </p:cNvCxnSpPr>
          <p:nvPr/>
        </p:nvCxnSpPr>
        <p:spPr>
          <a:xfrm flipV="1">
            <a:off x="8960636" y="4982252"/>
            <a:ext cx="0" cy="1330316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5F0F72B-3864-D648-AC3A-0778D2C007DF}"/>
              </a:ext>
            </a:extLst>
          </p:cNvPr>
          <p:cNvSpPr/>
          <p:nvPr/>
        </p:nvSpPr>
        <p:spPr>
          <a:xfrm>
            <a:off x="4277152" y="2254218"/>
            <a:ext cx="577044" cy="2718039"/>
          </a:xfrm>
          <a:prstGeom prst="rect">
            <a:avLst/>
          </a:prstGeom>
          <a:solidFill>
            <a:srgbClr val="4D9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8" name="Graphic 71">
            <a:extLst>
              <a:ext uri="{FF2B5EF4-FFF2-40B4-BE49-F238E27FC236}">
                <a16:creationId xmlns:a16="http://schemas.microsoft.com/office/drawing/2014/main" id="{1353606F-0BAB-454B-8632-93D0EAE44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6963" y="3295557"/>
            <a:ext cx="562253" cy="562253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F5B7744D-B402-054F-80AE-25C1B5971CF4}"/>
              </a:ext>
            </a:extLst>
          </p:cNvPr>
          <p:cNvSpPr/>
          <p:nvPr/>
        </p:nvSpPr>
        <p:spPr>
          <a:xfrm>
            <a:off x="8626376" y="2264213"/>
            <a:ext cx="577044" cy="2718039"/>
          </a:xfrm>
          <a:prstGeom prst="rect">
            <a:avLst/>
          </a:prstGeom>
          <a:solidFill>
            <a:srgbClr val="4D9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0" name="Graphic 71">
            <a:extLst>
              <a:ext uri="{FF2B5EF4-FFF2-40B4-BE49-F238E27FC236}">
                <a16:creationId xmlns:a16="http://schemas.microsoft.com/office/drawing/2014/main" id="{52A2D962-02BC-EA48-A99C-7B12CB144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6187" y="3305552"/>
            <a:ext cx="562253" cy="562253"/>
          </a:xfrm>
          <a:prstGeom prst="rect">
            <a:avLst/>
          </a:prstGeom>
        </p:spPr>
      </p:pic>
      <p:pic>
        <p:nvPicPr>
          <p:cNvPr id="122" name="Graphic 19">
            <a:extLst>
              <a:ext uri="{FF2B5EF4-FFF2-40B4-BE49-F238E27FC236}">
                <a16:creationId xmlns:a16="http://schemas.microsoft.com/office/drawing/2014/main" id="{3D23AE7B-C27B-1544-A526-B3B32163F8A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82272" y="6047657"/>
            <a:ext cx="443272" cy="443272"/>
          </a:xfrm>
          <a:prstGeom prst="rect">
            <a:avLst/>
          </a:prstGeom>
        </p:spPr>
      </p:pic>
      <p:pic>
        <p:nvPicPr>
          <p:cNvPr id="123" name="Graphic 6">
            <a:extLst>
              <a:ext uri="{FF2B5EF4-FFF2-40B4-BE49-F238E27FC236}">
                <a16:creationId xmlns:a16="http://schemas.microsoft.com/office/drawing/2014/main" id="{2385A74D-56D4-DE48-84F0-82A21E31E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8999" y="6047656"/>
            <a:ext cx="443273" cy="44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5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A498230A-28E1-3B43-8C9D-D35481E469EA}"/>
              </a:ext>
            </a:extLst>
          </p:cNvPr>
          <p:cNvSpPr/>
          <p:nvPr/>
        </p:nvSpPr>
        <p:spPr>
          <a:xfrm>
            <a:off x="6563765" y="1430233"/>
            <a:ext cx="715532" cy="4627169"/>
          </a:xfrm>
          <a:prstGeom prst="rect">
            <a:avLst/>
          </a:prstGeom>
          <a:solidFill>
            <a:srgbClr val="455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B43DA7A-5EB7-E641-A0DE-0DAC4ADFCBEB}"/>
              </a:ext>
            </a:extLst>
          </p:cNvPr>
          <p:cNvSpPr/>
          <p:nvPr/>
        </p:nvSpPr>
        <p:spPr>
          <a:xfrm>
            <a:off x="1634443" y="2287904"/>
            <a:ext cx="781000" cy="3586096"/>
          </a:xfrm>
          <a:prstGeom prst="rect">
            <a:avLst/>
          </a:prstGeom>
          <a:solidFill>
            <a:srgbClr val="4D9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65D19AB-2C58-B640-8F14-A403EDE7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6" y="289650"/>
            <a:ext cx="10943168" cy="840000"/>
          </a:xfrm>
        </p:spPr>
        <p:txBody>
          <a:bodyPr/>
          <a:lstStyle/>
          <a:p>
            <a:r>
              <a:rPr lang="fr-FR" dirty="0"/>
              <a:t>Séquencement étape 1 </a:t>
            </a:r>
            <a:r>
              <a:rPr lang="fr-FR" sz="2800" dirty="0"/>
              <a:t>(de haut en bas)</a:t>
            </a:r>
          </a:p>
        </p:txBody>
      </p:sp>
      <p:pic>
        <p:nvPicPr>
          <p:cNvPr id="4" name="Graphic 6">
            <a:extLst>
              <a:ext uri="{FF2B5EF4-FFF2-40B4-BE49-F238E27FC236}">
                <a16:creationId xmlns:a16="http://schemas.microsoft.com/office/drawing/2014/main" id="{75CA0D2E-B448-6B44-BB83-93D79F009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0933" y="1716880"/>
            <a:ext cx="465463" cy="465463"/>
          </a:xfrm>
          <a:prstGeom prst="rect">
            <a:avLst/>
          </a:prstGeom>
        </p:spPr>
      </p:pic>
      <p:pic>
        <p:nvPicPr>
          <p:cNvPr id="5" name="Graphic 6">
            <a:extLst>
              <a:ext uri="{FF2B5EF4-FFF2-40B4-BE49-F238E27FC236}">
                <a16:creationId xmlns:a16="http://schemas.microsoft.com/office/drawing/2014/main" id="{D91A41E1-D23A-7E4B-82E3-3BB006361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8428" y="4006283"/>
            <a:ext cx="465463" cy="465463"/>
          </a:xfrm>
          <a:prstGeom prst="rect">
            <a:avLst/>
          </a:prstGeom>
        </p:spPr>
      </p:pic>
      <p:pic>
        <p:nvPicPr>
          <p:cNvPr id="13" name="Graphic 47">
            <a:extLst>
              <a:ext uri="{FF2B5EF4-FFF2-40B4-BE49-F238E27FC236}">
                <a16:creationId xmlns:a16="http://schemas.microsoft.com/office/drawing/2014/main" id="{19BF5E33-7D6C-7641-9D42-7D9907DAB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3764" y="3132275"/>
            <a:ext cx="715533" cy="715533"/>
          </a:xfrm>
          <a:prstGeom prst="rect">
            <a:avLst/>
          </a:prstGeom>
        </p:spPr>
      </p:pic>
      <p:pic>
        <p:nvPicPr>
          <p:cNvPr id="45" name="Graphic 71">
            <a:extLst>
              <a:ext uri="{FF2B5EF4-FFF2-40B4-BE49-F238E27FC236}">
                <a16:creationId xmlns:a16="http://schemas.microsoft.com/office/drawing/2014/main" id="{E72B0776-BA33-3A48-BE29-1C0ABBBBDA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964" y="3657938"/>
            <a:ext cx="781000" cy="781000"/>
          </a:xfrm>
          <a:prstGeom prst="rect">
            <a:avLst/>
          </a:prstGeom>
        </p:spPr>
      </p:pic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0389FA68-3A96-764C-8B60-518AEF73A917}"/>
              </a:ext>
            </a:extLst>
          </p:cNvPr>
          <p:cNvCxnSpPr>
            <a:cxnSpLocks/>
          </p:cNvCxnSpPr>
          <p:nvPr/>
        </p:nvCxnSpPr>
        <p:spPr>
          <a:xfrm>
            <a:off x="951136" y="1821576"/>
            <a:ext cx="33940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F1A5C50C-C047-2241-8380-3E499D11C78F}"/>
              </a:ext>
            </a:extLst>
          </p:cNvPr>
          <p:cNvCxnSpPr>
            <a:cxnSpLocks/>
          </p:cNvCxnSpPr>
          <p:nvPr/>
        </p:nvCxnSpPr>
        <p:spPr>
          <a:xfrm>
            <a:off x="5007033" y="1966179"/>
            <a:ext cx="14876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01E214C8-4BC3-764C-B1DC-5EA07EDD77E3}"/>
              </a:ext>
            </a:extLst>
          </p:cNvPr>
          <p:cNvCxnSpPr>
            <a:cxnSpLocks/>
          </p:cNvCxnSpPr>
          <p:nvPr/>
        </p:nvCxnSpPr>
        <p:spPr>
          <a:xfrm flipH="1">
            <a:off x="4664595" y="2869276"/>
            <a:ext cx="1" cy="396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CF200BC3-D8CD-DF47-849B-3B58432730B5}"/>
              </a:ext>
            </a:extLst>
          </p:cNvPr>
          <p:cNvCxnSpPr>
            <a:cxnSpLocks/>
          </p:cNvCxnSpPr>
          <p:nvPr/>
        </p:nvCxnSpPr>
        <p:spPr>
          <a:xfrm flipV="1">
            <a:off x="2458051" y="2680184"/>
            <a:ext cx="1884823" cy="14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2" name="Graphic 26">
            <a:extLst>
              <a:ext uri="{FF2B5EF4-FFF2-40B4-BE49-F238E27FC236}">
                <a16:creationId xmlns:a16="http://schemas.microsoft.com/office/drawing/2014/main" id="{55FC80D6-BE41-4943-ACCB-CC6920B024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48428" y="4961992"/>
            <a:ext cx="491772" cy="491772"/>
          </a:xfrm>
          <a:prstGeom prst="rect">
            <a:avLst/>
          </a:prstGeom>
        </p:spPr>
      </p:pic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A52023EB-1BF7-C848-9EC1-46F9A7E68968}"/>
              </a:ext>
            </a:extLst>
          </p:cNvPr>
          <p:cNvCxnSpPr>
            <a:cxnSpLocks/>
          </p:cNvCxnSpPr>
          <p:nvPr/>
        </p:nvCxnSpPr>
        <p:spPr>
          <a:xfrm flipH="1">
            <a:off x="951136" y="1966179"/>
            <a:ext cx="33578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4A426E74-9966-914F-8F26-A55FAC27987B}"/>
              </a:ext>
            </a:extLst>
          </p:cNvPr>
          <p:cNvCxnSpPr>
            <a:cxnSpLocks/>
          </p:cNvCxnSpPr>
          <p:nvPr/>
        </p:nvCxnSpPr>
        <p:spPr>
          <a:xfrm>
            <a:off x="4969551" y="2514658"/>
            <a:ext cx="14876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Graphic 6">
            <a:extLst>
              <a:ext uri="{FF2B5EF4-FFF2-40B4-BE49-F238E27FC236}">
                <a16:creationId xmlns:a16="http://schemas.microsoft.com/office/drawing/2014/main" id="{BCE4586C-35D2-2548-AD01-781FC0D73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9434" y="2346829"/>
            <a:ext cx="465463" cy="465463"/>
          </a:xfrm>
          <a:prstGeom prst="rect">
            <a:avLst/>
          </a:prstGeom>
        </p:spPr>
      </p:pic>
      <p:pic>
        <p:nvPicPr>
          <p:cNvPr id="147" name="Graphic 52">
            <a:extLst>
              <a:ext uri="{FF2B5EF4-FFF2-40B4-BE49-F238E27FC236}">
                <a16:creationId xmlns:a16="http://schemas.microsoft.com/office/drawing/2014/main" id="{0BDFCDCF-866B-A74E-853B-ABB84B89E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27043" y="3360492"/>
            <a:ext cx="508235" cy="508235"/>
          </a:xfrm>
          <a:prstGeom prst="rect">
            <a:avLst/>
          </a:prstGeom>
        </p:spPr>
      </p:pic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1E4CEF1-675A-9E4C-9A71-BCD41AB527BE}"/>
              </a:ext>
            </a:extLst>
          </p:cNvPr>
          <p:cNvCxnSpPr>
            <a:cxnSpLocks/>
          </p:cNvCxnSpPr>
          <p:nvPr/>
        </p:nvCxnSpPr>
        <p:spPr>
          <a:xfrm flipH="1">
            <a:off x="2511548" y="3583042"/>
            <a:ext cx="18313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F06CD3BF-7F64-6840-85F9-E5270E46A5A5}"/>
              </a:ext>
            </a:extLst>
          </p:cNvPr>
          <p:cNvCxnSpPr>
            <a:cxnSpLocks/>
          </p:cNvCxnSpPr>
          <p:nvPr/>
        </p:nvCxnSpPr>
        <p:spPr>
          <a:xfrm>
            <a:off x="4969551" y="4219074"/>
            <a:ext cx="14876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necteur droit avec flèche 151">
            <a:extLst>
              <a:ext uri="{FF2B5EF4-FFF2-40B4-BE49-F238E27FC236}">
                <a16:creationId xmlns:a16="http://schemas.microsoft.com/office/drawing/2014/main" id="{ABEDAE12-FB28-674E-995B-32CE5BAE88D6}"/>
              </a:ext>
            </a:extLst>
          </p:cNvPr>
          <p:cNvCxnSpPr>
            <a:cxnSpLocks/>
          </p:cNvCxnSpPr>
          <p:nvPr/>
        </p:nvCxnSpPr>
        <p:spPr>
          <a:xfrm flipH="1">
            <a:off x="4656709" y="4493066"/>
            <a:ext cx="1" cy="396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4ABF3836-78D2-954C-9D8E-9E92DCB7FE02}"/>
              </a:ext>
            </a:extLst>
          </p:cNvPr>
          <p:cNvCxnSpPr>
            <a:cxnSpLocks/>
          </p:cNvCxnSpPr>
          <p:nvPr/>
        </p:nvCxnSpPr>
        <p:spPr>
          <a:xfrm flipH="1">
            <a:off x="2488467" y="5205538"/>
            <a:ext cx="18313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7" name="Graphic 6">
            <a:extLst>
              <a:ext uri="{FF2B5EF4-FFF2-40B4-BE49-F238E27FC236}">
                <a16:creationId xmlns:a16="http://schemas.microsoft.com/office/drawing/2014/main" id="{BC247B35-71DB-FA4D-B01F-4D3E04157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1582" y="5591941"/>
            <a:ext cx="465463" cy="465463"/>
          </a:xfrm>
          <a:prstGeom prst="rect">
            <a:avLst/>
          </a:prstGeom>
        </p:spPr>
      </p:pic>
      <p:cxnSp>
        <p:nvCxnSpPr>
          <p:cNvPr id="160" name="Connecteur droit avec flèche 159">
            <a:extLst>
              <a:ext uri="{FF2B5EF4-FFF2-40B4-BE49-F238E27FC236}">
                <a16:creationId xmlns:a16="http://schemas.microsoft.com/office/drawing/2014/main" id="{B65B66F3-734F-A646-9F6A-2A9DD792DC6B}"/>
              </a:ext>
            </a:extLst>
          </p:cNvPr>
          <p:cNvCxnSpPr>
            <a:cxnSpLocks/>
          </p:cNvCxnSpPr>
          <p:nvPr/>
        </p:nvCxnSpPr>
        <p:spPr>
          <a:xfrm>
            <a:off x="5007032" y="5874000"/>
            <a:ext cx="14876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Freeform 34">
            <a:extLst>
              <a:ext uri="{FF2B5EF4-FFF2-40B4-BE49-F238E27FC236}">
                <a16:creationId xmlns:a16="http://schemas.microsoft.com/office/drawing/2014/main" id="{AFB3329C-1DE4-144B-AD5C-98E4CAEBAC7D}"/>
              </a:ext>
            </a:extLst>
          </p:cNvPr>
          <p:cNvSpPr/>
          <p:nvPr/>
        </p:nvSpPr>
        <p:spPr>
          <a:xfrm rot="16200000" flipH="1">
            <a:off x="7692970" y="5185671"/>
            <a:ext cx="443272" cy="194412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ln>
            <a:headEnd type="arrow" w="med" len="sm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B30A72B5-84E8-1C40-9547-A06576996817}"/>
              </a:ext>
            </a:extLst>
          </p:cNvPr>
          <p:cNvCxnSpPr>
            <a:cxnSpLocks/>
          </p:cNvCxnSpPr>
          <p:nvPr/>
        </p:nvCxnSpPr>
        <p:spPr>
          <a:xfrm>
            <a:off x="2496101" y="5728349"/>
            <a:ext cx="18775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3" name="Graphic 21">
            <a:extLst>
              <a:ext uri="{FF2B5EF4-FFF2-40B4-BE49-F238E27FC236}">
                <a16:creationId xmlns:a16="http://schemas.microsoft.com/office/drawing/2014/main" id="{34F8609B-15C7-334C-A076-633CCBA90A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7000" y="1346669"/>
            <a:ext cx="469900" cy="469900"/>
          </a:xfrm>
          <a:prstGeom prst="rect">
            <a:avLst/>
          </a:prstGeom>
        </p:spPr>
      </p:pic>
      <p:sp>
        <p:nvSpPr>
          <p:cNvPr id="164" name="TextBox 69">
            <a:extLst>
              <a:ext uri="{FF2B5EF4-FFF2-40B4-BE49-F238E27FC236}">
                <a16:creationId xmlns:a16="http://schemas.microsoft.com/office/drawing/2014/main" id="{7E2F7E06-CB77-814E-ABA3-5FEE2A0EABE6}"/>
              </a:ext>
            </a:extLst>
          </p:cNvPr>
          <p:cNvSpPr txBox="1"/>
          <p:nvPr/>
        </p:nvSpPr>
        <p:spPr>
          <a:xfrm>
            <a:off x="0" y="1773488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Mobile client</a:t>
            </a:r>
          </a:p>
        </p:txBody>
      </p:sp>
      <p:sp>
        <p:nvSpPr>
          <p:cNvPr id="165" name="Freeform 34">
            <a:extLst>
              <a:ext uri="{FF2B5EF4-FFF2-40B4-BE49-F238E27FC236}">
                <a16:creationId xmlns:a16="http://schemas.microsoft.com/office/drawing/2014/main" id="{ED2A144E-2790-BF43-B570-E0632A293E53}"/>
              </a:ext>
            </a:extLst>
          </p:cNvPr>
          <p:cNvSpPr/>
          <p:nvPr/>
        </p:nvSpPr>
        <p:spPr>
          <a:xfrm rot="16200000" flipH="1">
            <a:off x="940060" y="1843020"/>
            <a:ext cx="153393" cy="104316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ln>
            <a:headEnd type="arrow" w="med" len="sm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7" name="TextBox 10">
            <a:extLst>
              <a:ext uri="{FF2B5EF4-FFF2-40B4-BE49-F238E27FC236}">
                <a16:creationId xmlns:a16="http://schemas.microsoft.com/office/drawing/2014/main" id="{DBAF7C46-5B67-3547-BCF4-66865B30FC79}"/>
              </a:ext>
            </a:extLst>
          </p:cNvPr>
          <p:cNvSpPr txBox="1"/>
          <p:nvPr/>
        </p:nvSpPr>
        <p:spPr>
          <a:xfrm>
            <a:off x="5307042" y="1682519"/>
            <a:ext cx="876727" cy="29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Log state</a:t>
            </a:r>
          </a:p>
        </p:txBody>
      </p:sp>
      <p:sp>
        <p:nvSpPr>
          <p:cNvPr id="173" name="TextBox 10">
            <a:extLst>
              <a:ext uri="{FF2B5EF4-FFF2-40B4-BE49-F238E27FC236}">
                <a16:creationId xmlns:a16="http://schemas.microsoft.com/office/drawing/2014/main" id="{667568A0-E5BE-A344-8046-6C7695A14846}"/>
              </a:ext>
            </a:extLst>
          </p:cNvPr>
          <p:cNvSpPr txBox="1"/>
          <p:nvPr/>
        </p:nvSpPr>
        <p:spPr>
          <a:xfrm>
            <a:off x="1829059" y="1538131"/>
            <a:ext cx="173451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 err="1"/>
              <a:t>Presigned</a:t>
            </a:r>
            <a:r>
              <a:rPr lang="en-US" sz="1333" dirty="0"/>
              <a:t> URL lambda</a:t>
            </a:r>
          </a:p>
        </p:txBody>
      </p:sp>
      <p:sp>
        <p:nvSpPr>
          <p:cNvPr id="174" name="TextBox 10">
            <a:extLst>
              <a:ext uri="{FF2B5EF4-FFF2-40B4-BE49-F238E27FC236}">
                <a16:creationId xmlns:a16="http://schemas.microsoft.com/office/drawing/2014/main" id="{0AB3C439-EB03-4844-88ED-62357EE211F5}"/>
              </a:ext>
            </a:extLst>
          </p:cNvPr>
          <p:cNvSpPr txBox="1"/>
          <p:nvPr/>
        </p:nvSpPr>
        <p:spPr>
          <a:xfrm>
            <a:off x="2452815" y="2417621"/>
            <a:ext cx="173451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Transcoding lambda</a:t>
            </a:r>
          </a:p>
        </p:txBody>
      </p:sp>
      <p:sp>
        <p:nvSpPr>
          <p:cNvPr id="175" name="TextBox 10">
            <a:extLst>
              <a:ext uri="{FF2B5EF4-FFF2-40B4-BE49-F238E27FC236}">
                <a16:creationId xmlns:a16="http://schemas.microsoft.com/office/drawing/2014/main" id="{328B5779-B544-F548-BE2E-5EF24DFA4EC1}"/>
              </a:ext>
            </a:extLst>
          </p:cNvPr>
          <p:cNvSpPr txBox="1"/>
          <p:nvPr/>
        </p:nvSpPr>
        <p:spPr>
          <a:xfrm>
            <a:off x="2527905" y="3966141"/>
            <a:ext cx="173451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Transcribe lambda</a:t>
            </a:r>
          </a:p>
        </p:txBody>
      </p:sp>
      <p:cxnSp>
        <p:nvCxnSpPr>
          <p:cNvPr id="176" name="Connecteur droit avec flèche 175">
            <a:extLst>
              <a:ext uri="{FF2B5EF4-FFF2-40B4-BE49-F238E27FC236}">
                <a16:creationId xmlns:a16="http://schemas.microsoft.com/office/drawing/2014/main" id="{A17AE0C8-DAEA-0147-9DC2-AD2280EE2EF9}"/>
              </a:ext>
            </a:extLst>
          </p:cNvPr>
          <p:cNvCxnSpPr>
            <a:cxnSpLocks/>
          </p:cNvCxnSpPr>
          <p:nvPr/>
        </p:nvCxnSpPr>
        <p:spPr>
          <a:xfrm flipV="1">
            <a:off x="2522004" y="4239014"/>
            <a:ext cx="1884823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7" name="Graphic 21">
            <a:extLst>
              <a:ext uri="{FF2B5EF4-FFF2-40B4-BE49-F238E27FC236}">
                <a16:creationId xmlns:a16="http://schemas.microsoft.com/office/drawing/2014/main" id="{9F7365D8-0DCB-6B40-B0FB-EA3E802F40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19153" y="5637399"/>
            <a:ext cx="469900" cy="469900"/>
          </a:xfrm>
          <a:prstGeom prst="rect">
            <a:avLst/>
          </a:prstGeom>
        </p:spPr>
      </p:pic>
      <p:sp>
        <p:nvSpPr>
          <p:cNvPr id="178" name="TextBox 69">
            <a:extLst>
              <a:ext uri="{FF2B5EF4-FFF2-40B4-BE49-F238E27FC236}">
                <a16:creationId xmlns:a16="http://schemas.microsoft.com/office/drawing/2014/main" id="{E1EB8B84-0CC3-4F4B-8E00-73B6B9175C61}"/>
              </a:ext>
            </a:extLst>
          </p:cNvPr>
          <p:cNvSpPr txBox="1"/>
          <p:nvPr/>
        </p:nvSpPr>
        <p:spPr>
          <a:xfrm>
            <a:off x="8804461" y="6117048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Mobile client</a:t>
            </a:r>
          </a:p>
        </p:txBody>
      </p:sp>
      <p:sp>
        <p:nvSpPr>
          <p:cNvPr id="179" name="TextBox 10">
            <a:extLst>
              <a:ext uri="{FF2B5EF4-FFF2-40B4-BE49-F238E27FC236}">
                <a16:creationId xmlns:a16="http://schemas.microsoft.com/office/drawing/2014/main" id="{19748843-94BC-4348-AF98-721830B07B16}"/>
              </a:ext>
            </a:extLst>
          </p:cNvPr>
          <p:cNvSpPr txBox="1"/>
          <p:nvPr/>
        </p:nvSpPr>
        <p:spPr>
          <a:xfrm>
            <a:off x="2536875" y="5478903"/>
            <a:ext cx="173451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Notification lambda</a:t>
            </a:r>
          </a:p>
        </p:txBody>
      </p:sp>
      <p:sp>
        <p:nvSpPr>
          <p:cNvPr id="181" name="TextBox 10">
            <a:extLst>
              <a:ext uri="{FF2B5EF4-FFF2-40B4-BE49-F238E27FC236}">
                <a16:creationId xmlns:a16="http://schemas.microsoft.com/office/drawing/2014/main" id="{459EB3A4-AD0E-B04F-9003-0163F766098A}"/>
              </a:ext>
            </a:extLst>
          </p:cNvPr>
          <p:cNvSpPr txBox="1"/>
          <p:nvPr/>
        </p:nvSpPr>
        <p:spPr>
          <a:xfrm>
            <a:off x="399070" y="2396973"/>
            <a:ext cx="107275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Upload </a:t>
            </a:r>
            <a:r>
              <a:rPr lang="en-US" sz="1333" dirty="0" err="1"/>
              <a:t>fichier</a:t>
            </a:r>
            <a:endParaRPr lang="en-US" sz="1333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6E9EBE0-00A5-F341-8578-8C5A8B494AFE}"/>
              </a:ext>
            </a:extLst>
          </p:cNvPr>
          <p:cNvSpPr/>
          <p:nvPr/>
        </p:nvSpPr>
        <p:spPr>
          <a:xfrm>
            <a:off x="7306339" y="1816569"/>
            <a:ext cx="47440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729"/>
                </a:solidFill>
                <a:latin typeface="Andale Mono" panose="020B0509000000000004" pitchFamily="49" charset="0"/>
              </a:rPr>
              <a:t> </a:t>
            </a:r>
            <a:r>
              <a:rPr lang="fr-FR" sz="1600" dirty="0" err="1">
                <a:solidFill>
                  <a:srgbClr val="242729"/>
                </a:solidFill>
                <a:latin typeface="Andale Mono" panose="020B0509000000000004" pitchFamily="49" charset="0"/>
              </a:rPr>
              <a:t>hash_key</a:t>
            </a:r>
            <a:r>
              <a:rPr lang="fr-FR" sz="1600" dirty="0">
                <a:solidFill>
                  <a:srgbClr val="242729"/>
                </a:solidFill>
                <a:latin typeface="Andale Mono" panose="020B0509000000000004" pitchFamily="49" charset="0"/>
              </a:rPr>
              <a:t> = &lt;</a:t>
            </a:r>
            <a:r>
              <a:rPr lang="fr-FR" sz="1600" dirty="0" err="1">
                <a:solidFill>
                  <a:srgbClr val="242729"/>
                </a:solidFill>
                <a:latin typeface="Andale Mono" panose="020B0509000000000004" pitchFamily="49" charset="0"/>
              </a:rPr>
              <a:t>file_id</a:t>
            </a:r>
            <a:r>
              <a:rPr lang="fr-FR" sz="1600" dirty="0">
                <a:solidFill>
                  <a:srgbClr val="242729"/>
                </a:solidFill>
                <a:latin typeface="Andale Mono" panose="020B0509000000000004" pitchFamily="49" charset="0"/>
              </a:rPr>
              <a:t>&gt;:</a:t>
            </a:r>
            <a:r>
              <a:rPr lang="fr-FR" sz="1600" dirty="0" err="1">
                <a:solidFill>
                  <a:srgbClr val="242729"/>
                </a:solidFill>
                <a:latin typeface="Andale Mono" panose="020B0509000000000004" pitchFamily="49" charset="0"/>
              </a:rPr>
              <a:t>timestamp</a:t>
            </a:r>
            <a:endParaRPr lang="fr-FR" sz="1600" dirty="0">
              <a:solidFill>
                <a:srgbClr val="242729"/>
              </a:solidFill>
              <a:latin typeface="Andale Mono" panose="020B0509000000000004" pitchFamily="49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729"/>
                </a:solidFill>
                <a:latin typeface="Andale Mono" panose="020B0509000000000004" pitchFamily="49" charset="0"/>
              </a:rPr>
              <a:t> </a:t>
            </a:r>
            <a:r>
              <a:rPr lang="fr-FR" sz="1600" dirty="0" err="1">
                <a:solidFill>
                  <a:srgbClr val="242729"/>
                </a:solidFill>
                <a:latin typeface="Andale Mono" panose="020B0509000000000004" pitchFamily="49" charset="0"/>
              </a:rPr>
              <a:t>range_key</a:t>
            </a:r>
            <a:r>
              <a:rPr lang="fr-FR" sz="1600" dirty="0">
                <a:solidFill>
                  <a:srgbClr val="242729"/>
                </a:solidFill>
                <a:latin typeface="Andale Mono" panose="020B0509000000000004" pitchFamily="49" charset="0"/>
              </a:rPr>
              <a:t> = full_ISO_8601_timestamp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729"/>
                </a:solidFill>
                <a:latin typeface="Andale Mono" panose="020B0509000000000004" pitchFamily="49" charset="0"/>
              </a:rPr>
              <a:t> </a:t>
            </a:r>
            <a:r>
              <a:rPr lang="fr-FR" sz="1600" dirty="0" err="1">
                <a:solidFill>
                  <a:srgbClr val="242729"/>
                </a:solidFill>
                <a:latin typeface="Andale Mono" panose="020B0509000000000004" pitchFamily="49" charset="0"/>
              </a:rPr>
              <a:t>status</a:t>
            </a:r>
            <a:endParaRPr lang="fr-FR" sz="1600" dirty="0">
              <a:solidFill>
                <a:srgbClr val="242729"/>
              </a:solidFill>
              <a:latin typeface="Andale Mono" panose="020B0509000000000004" pitchFamily="49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42729"/>
                </a:solidFill>
                <a:latin typeface="Andale Mono" panose="020B0509000000000004" pitchFamily="49" charset="0"/>
              </a:rPr>
              <a:t> data</a:t>
            </a:r>
            <a:endParaRPr lang="fr-FR" sz="1600" b="0" i="0" dirty="0">
              <a:solidFill>
                <a:srgbClr val="242729"/>
              </a:solidFill>
              <a:effectLst/>
              <a:latin typeface="Andale Mono" panose="020B0509000000000004" pitchFamily="49" charset="0"/>
            </a:endParaRPr>
          </a:p>
        </p:txBody>
      </p:sp>
      <p:sp>
        <p:nvSpPr>
          <p:cNvPr id="183" name="TextBox 10">
            <a:extLst>
              <a:ext uri="{FF2B5EF4-FFF2-40B4-BE49-F238E27FC236}">
                <a16:creationId xmlns:a16="http://schemas.microsoft.com/office/drawing/2014/main" id="{BFB41132-0A7F-A24B-9579-F03B3FA384A2}"/>
              </a:ext>
            </a:extLst>
          </p:cNvPr>
          <p:cNvSpPr txBox="1"/>
          <p:nvPr/>
        </p:nvSpPr>
        <p:spPr>
          <a:xfrm>
            <a:off x="7447996" y="1474399"/>
            <a:ext cx="256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DynamoDB Schema</a:t>
            </a:r>
          </a:p>
        </p:txBody>
      </p:sp>
      <p:sp>
        <p:nvSpPr>
          <p:cNvPr id="186" name="TextBox 10">
            <a:extLst>
              <a:ext uri="{FF2B5EF4-FFF2-40B4-BE49-F238E27FC236}">
                <a16:creationId xmlns:a16="http://schemas.microsoft.com/office/drawing/2014/main" id="{79D060F0-125F-2D4E-AEC0-5CCA7491E688}"/>
              </a:ext>
            </a:extLst>
          </p:cNvPr>
          <p:cNvSpPr txBox="1"/>
          <p:nvPr/>
        </p:nvSpPr>
        <p:spPr>
          <a:xfrm>
            <a:off x="5313619" y="2262536"/>
            <a:ext cx="876727" cy="29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/>
              <a:t>Log state</a:t>
            </a:r>
          </a:p>
        </p:txBody>
      </p:sp>
      <p:sp>
        <p:nvSpPr>
          <p:cNvPr id="188" name="TextBox 10">
            <a:extLst>
              <a:ext uri="{FF2B5EF4-FFF2-40B4-BE49-F238E27FC236}">
                <a16:creationId xmlns:a16="http://schemas.microsoft.com/office/drawing/2014/main" id="{F6290459-457D-6544-8972-26386F22AA03}"/>
              </a:ext>
            </a:extLst>
          </p:cNvPr>
          <p:cNvSpPr txBox="1"/>
          <p:nvPr/>
        </p:nvSpPr>
        <p:spPr>
          <a:xfrm>
            <a:off x="5284858" y="3944193"/>
            <a:ext cx="876727" cy="29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/>
              <a:t>Log state</a:t>
            </a:r>
          </a:p>
        </p:txBody>
      </p:sp>
      <p:sp>
        <p:nvSpPr>
          <p:cNvPr id="189" name="TextBox 10">
            <a:extLst>
              <a:ext uri="{FF2B5EF4-FFF2-40B4-BE49-F238E27FC236}">
                <a16:creationId xmlns:a16="http://schemas.microsoft.com/office/drawing/2014/main" id="{DA1279BD-4250-7549-BCCA-6B6B58109E72}"/>
              </a:ext>
            </a:extLst>
          </p:cNvPr>
          <p:cNvSpPr txBox="1"/>
          <p:nvPr/>
        </p:nvSpPr>
        <p:spPr>
          <a:xfrm>
            <a:off x="5267745" y="5569152"/>
            <a:ext cx="876727" cy="29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/>
              <a:t>Log state</a:t>
            </a:r>
          </a:p>
        </p:txBody>
      </p:sp>
      <p:pic>
        <p:nvPicPr>
          <p:cNvPr id="192" name="Graphique 191" descr="Flèche en cercle">
            <a:extLst>
              <a:ext uri="{FF2B5EF4-FFF2-40B4-BE49-F238E27FC236}">
                <a16:creationId xmlns:a16="http://schemas.microsoft.com/office/drawing/2014/main" id="{DFD26972-3CDE-B541-BC50-EFB06A817E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04635" y="5292714"/>
            <a:ext cx="715532" cy="715532"/>
          </a:xfrm>
          <a:prstGeom prst="rect">
            <a:avLst/>
          </a:prstGeom>
        </p:spPr>
      </p:pic>
      <p:pic>
        <p:nvPicPr>
          <p:cNvPr id="51" name="Graphic 19">
            <a:extLst>
              <a:ext uri="{FF2B5EF4-FFF2-40B4-BE49-F238E27FC236}">
                <a16:creationId xmlns:a16="http://schemas.microsoft.com/office/drawing/2014/main" id="{6D8736F6-F202-504B-BFA7-2CCE337F87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91269" y="6157731"/>
            <a:ext cx="443272" cy="443272"/>
          </a:xfrm>
          <a:prstGeom prst="rect">
            <a:avLst/>
          </a:prstGeom>
        </p:spPr>
      </p:pic>
      <p:pic>
        <p:nvPicPr>
          <p:cNvPr id="52" name="Graphic 6">
            <a:extLst>
              <a:ext uri="{FF2B5EF4-FFF2-40B4-BE49-F238E27FC236}">
                <a16:creationId xmlns:a16="http://schemas.microsoft.com/office/drawing/2014/main" id="{18F655B3-FA85-474E-B31D-E333B9C14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7996" y="6157730"/>
            <a:ext cx="443273" cy="44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5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A498230A-28E1-3B43-8C9D-D35481E469EA}"/>
              </a:ext>
            </a:extLst>
          </p:cNvPr>
          <p:cNvSpPr/>
          <p:nvPr/>
        </p:nvSpPr>
        <p:spPr>
          <a:xfrm>
            <a:off x="1547378" y="5482181"/>
            <a:ext cx="5461000" cy="717975"/>
          </a:xfrm>
          <a:prstGeom prst="rect">
            <a:avLst/>
          </a:prstGeom>
          <a:solidFill>
            <a:srgbClr val="455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65D19AB-2C58-B640-8F14-A403EDE7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6" y="289650"/>
            <a:ext cx="10943168" cy="840000"/>
          </a:xfrm>
        </p:spPr>
        <p:txBody>
          <a:bodyPr/>
          <a:lstStyle/>
          <a:p>
            <a:r>
              <a:rPr lang="fr-FR" dirty="0"/>
              <a:t>Séquencement étape 2 </a:t>
            </a:r>
            <a:r>
              <a:rPr lang="fr-FR" sz="2800" dirty="0"/>
              <a:t>(de gauche à droite)</a:t>
            </a:r>
          </a:p>
        </p:txBody>
      </p:sp>
      <p:pic>
        <p:nvPicPr>
          <p:cNvPr id="4" name="Graphic 6">
            <a:extLst>
              <a:ext uri="{FF2B5EF4-FFF2-40B4-BE49-F238E27FC236}">
                <a16:creationId xmlns:a16="http://schemas.microsoft.com/office/drawing/2014/main" id="{75CA0D2E-B448-6B44-BB83-93D79F009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3883" y="2856174"/>
            <a:ext cx="611536" cy="611536"/>
          </a:xfrm>
          <a:prstGeom prst="rect">
            <a:avLst/>
          </a:prstGeom>
        </p:spPr>
      </p:pic>
      <p:pic>
        <p:nvPicPr>
          <p:cNvPr id="13" name="Graphic 47">
            <a:extLst>
              <a:ext uri="{FF2B5EF4-FFF2-40B4-BE49-F238E27FC236}">
                <a16:creationId xmlns:a16="http://schemas.microsoft.com/office/drawing/2014/main" id="{19BF5E33-7D6C-7641-9D42-7D9907DAB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7165" y="5507375"/>
            <a:ext cx="715533" cy="715533"/>
          </a:xfrm>
          <a:prstGeom prst="rect">
            <a:avLst/>
          </a:prstGeom>
        </p:spPr>
      </p:pic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CF200BC3-D8CD-DF47-849B-3B58432730B5}"/>
              </a:ext>
            </a:extLst>
          </p:cNvPr>
          <p:cNvCxnSpPr>
            <a:cxnSpLocks/>
          </p:cNvCxnSpPr>
          <p:nvPr/>
        </p:nvCxnSpPr>
        <p:spPr>
          <a:xfrm>
            <a:off x="1327802" y="3092406"/>
            <a:ext cx="6875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necteur droit avec flèche 175">
            <a:extLst>
              <a:ext uri="{FF2B5EF4-FFF2-40B4-BE49-F238E27FC236}">
                <a16:creationId xmlns:a16="http://schemas.microsoft.com/office/drawing/2014/main" id="{A17AE0C8-DAEA-0147-9DC2-AD2280EE2EF9}"/>
              </a:ext>
            </a:extLst>
          </p:cNvPr>
          <p:cNvCxnSpPr>
            <a:cxnSpLocks/>
          </p:cNvCxnSpPr>
          <p:nvPr/>
        </p:nvCxnSpPr>
        <p:spPr>
          <a:xfrm>
            <a:off x="2903998" y="3109696"/>
            <a:ext cx="746510" cy="2786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10">
            <a:extLst>
              <a:ext uri="{FF2B5EF4-FFF2-40B4-BE49-F238E27FC236}">
                <a16:creationId xmlns:a16="http://schemas.microsoft.com/office/drawing/2014/main" id="{E6B68430-B71B-4A43-A9A8-AFC8E589D8FB}"/>
              </a:ext>
            </a:extLst>
          </p:cNvPr>
          <p:cNvSpPr txBox="1"/>
          <p:nvPr/>
        </p:nvSpPr>
        <p:spPr>
          <a:xfrm>
            <a:off x="2057737" y="2411259"/>
            <a:ext cx="876727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Master lambda</a:t>
            </a:r>
          </a:p>
        </p:txBody>
      </p:sp>
      <p:pic>
        <p:nvPicPr>
          <p:cNvPr id="53" name="Graphic 33">
            <a:extLst>
              <a:ext uri="{FF2B5EF4-FFF2-40B4-BE49-F238E27FC236}">
                <a16:creationId xmlns:a16="http://schemas.microsoft.com/office/drawing/2014/main" id="{901867AD-C8EF-954D-B7A0-6941C124DB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8735" y="2736806"/>
            <a:ext cx="711200" cy="711200"/>
          </a:xfrm>
          <a:prstGeom prst="rect">
            <a:avLst/>
          </a:prstGeom>
        </p:spPr>
      </p:pic>
      <p:sp>
        <p:nvSpPr>
          <p:cNvPr id="54" name="TextBox 10">
            <a:extLst>
              <a:ext uri="{FF2B5EF4-FFF2-40B4-BE49-F238E27FC236}">
                <a16:creationId xmlns:a16="http://schemas.microsoft.com/office/drawing/2014/main" id="{777F47F5-7F9C-F64C-8103-FD90116114F3}"/>
              </a:ext>
            </a:extLst>
          </p:cNvPr>
          <p:cNvSpPr txBox="1"/>
          <p:nvPr/>
        </p:nvSpPr>
        <p:spPr>
          <a:xfrm>
            <a:off x="3675971" y="2434800"/>
            <a:ext cx="87672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SNS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723CC366-F71B-D74D-94E9-2D4A958D74B6}"/>
              </a:ext>
            </a:extLst>
          </p:cNvPr>
          <p:cNvCxnSpPr>
            <a:cxnSpLocks/>
          </p:cNvCxnSpPr>
          <p:nvPr/>
        </p:nvCxnSpPr>
        <p:spPr>
          <a:xfrm>
            <a:off x="4505963" y="3139611"/>
            <a:ext cx="1145537" cy="6089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Freeform 34">
            <a:extLst>
              <a:ext uri="{FF2B5EF4-FFF2-40B4-BE49-F238E27FC236}">
                <a16:creationId xmlns:a16="http://schemas.microsoft.com/office/drawing/2014/main" id="{6FCBC946-6DB5-974C-AE47-AE964B80FA6F}"/>
              </a:ext>
            </a:extLst>
          </p:cNvPr>
          <p:cNvSpPr/>
          <p:nvPr/>
        </p:nvSpPr>
        <p:spPr>
          <a:xfrm rot="16200000" flipH="1">
            <a:off x="4470418" y="3530388"/>
            <a:ext cx="1108582" cy="33920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ln>
            <a:headEnd type="arrow" w="med" len="sm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9" name="Freeform 34">
            <a:extLst>
              <a:ext uri="{FF2B5EF4-FFF2-40B4-BE49-F238E27FC236}">
                <a16:creationId xmlns:a16="http://schemas.microsoft.com/office/drawing/2014/main" id="{13C531F8-A980-1E42-BB3A-0C8B76F21F8E}"/>
              </a:ext>
            </a:extLst>
          </p:cNvPr>
          <p:cNvSpPr/>
          <p:nvPr/>
        </p:nvSpPr>
        <p:spPr>
          <a:xfrm rot="16200000">
            <a:off x="4801364" y="2100341"/>
            <a:ext cx="1110509" cy="100303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ln>
            <a:headEnd type="arrow" w="med" len="sm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60" name="Graphic 6">
            <a:extLst>
              <a:ext uri="{FF2B5EF4-FFF2-40B4-BE49-F238E27FC236}">
                <a16:creationId xmlns:a16="http://schemas.microsoft.com/office/drawing/2014/main" id="{7B4A44A3-EB40-B64C-85CD-BC5FC603C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0491" y="1640058"/>
            <a:ext cx="611536" cy="611536"/>
          </a:xfrm>
          <a:prstGeom prst="rect">
            <a:avLst/>
          </a:prstGeom>
        </p:spPr>
      </p:pic>
      <p:pic>
        <p:nvPicPr>
          <p:cNvPr id="61" name="Graphic 6">
            <a:extLst>
              <a:ext uri="{FF2B5EF4-FFF2-40B4-BE49-F238E27FC236}">
                <a16:creationId xmlns:a16="http://schemas.microsoft.com/office/drawing/2014/main" id="{C7CFAC27-9AF7-1C4A-8E3E-6543CF71B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6598" y="3953693"/>
            <a:ext cx="611536" cy="611536"/>
          </a:xfrm>
          <a:prstGeom prst="rect">
            <a:avLst/>
          </a:prstGeom>
        </p:spPr>
      </p:pic>
      <p:pic>
        <p:nvPicPr>
          <p:cNvPr id="62" name="Graphic 6">
            <a:extLst>
              <a:ext uri="{FF2B5EF4-FFF2-40B4-BE49-F238E27FC236}">
                <a16:creationId xmlns:a16="http://schemas.microsoft.com/office/drawing/2014/main" id="{6D90F781-AF09-6440-A8C1-F3CA68457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0901" y="2843459"/>
            <a:ext cx="611536" cy="611536"/>
          </a:xfrm>
          <a:prstGeom prst="rect">
            <a:avLst/>
          </a:prstGeom>
        </p:spPr>
      </p:pic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7812B59C-B2F5-1A4C-9344-D3ADBE3ED399}"/>
              </a:ext>
            </a:extLst>
          </p:cNvPr>
          <p:cNvCxnSpPr>
            <a:cxnSpLocks/>
          </p:cNvCxnSpPr>
          <p:nvPr/>
        </p:nvCxnSpPr>
        <p:spPr>
          <a:xfrm>
            <a:off x="2421668" y="3638506"/>
            <a:ext cx="0" cy="1593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69C38EE6-679E-0740-B4D6-EB618B5ECC79}"/>
              </a:ext>
            </a:extLst>
          </p:cNvPr>
          <p:cNvCxnSpPr>
            <a:cxnSpLocks/>
          </p:cNvCxnSpPr>
          <p:nvPr/>
        </p:nvCxnSpPr>
        <p:spPr>
          <a:xfrm flipH="1">
            <a:off x="6091968" y="3638506"/>
            <a:ext cx="4032" cy="1784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22F1FC44-1B99-2D4D-B3B9-80CA13066C75}"/>
              </a:ext>
            </a:extLst>
          </p:cNvPr>
          <p:cNvCxnSpPr>
            <a:cxnSpLocks/>
          </p:cNvCxnSpPr>
          <p:nvPr/>
        </p:nvCxnSpPr>
        <p:spPr>
          <a:xfrm>
            <a:off x="6451600" y="2251594"/>
            <a:ext cx="4032" cy="3092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929B8E06-B363-CF40-B508-9BDF496F613C}"/>
              </a:ext>
            </a:extLst>
          </p:cNvPr>
          <p:cNvCxnSpPr>
            <a:cxnSpLocks/>
          </p:cNvCxnSpPr>
          <p:nvPr/>
        </p:nvCxnSpPr>
        <p:spPr>
          <a:xfrm>
            <a:off x="5514858" y="4631519"/>
            <a:ext cx="0" cy="712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10">
            <a:extLst>
              <a:ext uri="{FF2B5EF4-FFF2-40B4-BE49-F238E27FC236}">
                <a16:creationId xmlns:a16="http://schemas.microsoft.com/office/drawing/2014/main" id="{A44AD64E-4ABB-D44D-A853-6EEBC5F7C8FD}"/>
              </a:ext>
            </a:extLst>
          </p:cNvPr>
          <p:cNvSpPr txBox="1"/>
          <p:nvPr/>
        </p:nvSpPr>
        <p:spPr>
          <a:xfrm>
            <a:off x="5827895" y="2322663"/>
            <a:ext cx="87672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Log</a:t>
            </a:r>
          </a:p>
        </p:txBody>
      </p:sp>
      <p:sp>
        <p:nvSpPr>
          <p:cNvPr id="78" name="TextBox 10">
            <a:extLst>
              <a:ext uri="{FF2B5EF4-FFF2-40B4-BE49-F238E27FC236}">
                <a16:creationId xmlns:a16="http://schemas.microsoft.com/office/drawing/2014/main" id="{AD0D310E-8FF1-444C-BD4A-B0AC3362DF87}"/>
              </a:ext>
            </a:extLst>
          </p:cNvPr>
          <p:cNvSpPr txBox="1"/>
          <p:nvPr/>
        </p:nvSpPr>
        <p:spPr>
          <a:xfrm>
            <a:off x="5514858" y="3592865"/>
            <a:ext cx="87672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Log</a:t>
            </a:r>
          </a:p>
        </p:txBody>
      </p:sp>
      <p:sp>
        <p:nvSpPr>
          <p:cNvPr id="79" name="TextBox 10">
            <a:extLst>
              <a:ext uri="{FF2B5EF4-FFF2-40B4-BE49-F238E27FC236}">
                <a16:creationId xmlns:a16="http://schemas.microsoft.com/office/drawing/2014/main" id="{E60A5DBB-BA23-D348-BA5C-A8BDD73B8B98}"/>
              </a:ext>
            </a:extLst>
          </p:cNvPr>
          <p:cNvSpPr txBox="1"/>
          <p:nvPr/>
        </p:nvSpPr>
        <p:spPr>
          <a:xfrm>
            <a:off x="4918254" y="4696363"/>
            <a:ext cx="87672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Log</a:t>
            </a: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17DD4ACA-785E-5444-8045-157046CBB00B}"/>
              </a:ext>
            </a:extLst>
          </p:cNvPr>
          <p:cNvCxnSpPr>
            <a:cxnSpLocks/>
          </p:cNvCxnSpPr>
          <p:nvPr/>
        </p:nvCxnSpPr>
        <p:spPr>
          <a:xfrm>
            <a:off x="6693420" y="3164696"/>
            <a:ext cx="1145537" cy="6089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D2C1AE27-C3DB-D449-B0BA-CCEAA2A94DB7}"/>
              </a:ext>
            </a:extLst>
          </p:cNvPr>
          <p:cNvCxnSpPr>
            <a:cxnSpLocks/>
          </p:cNvCxnSpPr>
          <p:nvPr/>
        </p:nvCxnSpPr>
        <p:spPr>
          <a:xfrm>
            <a:off x="6693420" y="1960676"/>
            <a:ext cx="1145537" cy="6089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09106987-BACE-DD45-8DFF-6D9A919845C2}"/>
              </a:ext>
            </a:extLst>
          </p:cNvPr>
          <p:cNvCxnSpPr>
            <a:cxnSpLocks/>
          </p:cNvCxnSpPr>
          <p:nvPr/>
        </p:nvCxnSpPr>
        <p:spPr>
          <a:xfrm>
            <a:off x="6587109" y="4285643"/>
            <a:ext cx="1145537" cy="6089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F8CF40B-0C57-1744-86B1-8FAAC25C3FE8}"/>
              </a:ext>
            </a:extLst>
          </p:cNvPr>
          <p:cNvSpPr/>
          <p:nvPr/>
        </p:nvSpPr>
        <p:spPr>
          <a:xfrm>
            <a:off x="8028350" y="1522635"/>
            <a:ext cx="797798" cy="3544251"/>
          </a:xfrm>
          <a:prstGeom prst="rect">
            <a:avLst/>
          </a:prstGeom>
          <a:solidFill>
            <a:srgbClr val="4D9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4" name="Graphic 71">
            <a:extLst>
              <a:ext uri="{FF2B5EF4-FFF2-40B4-BE49-F238E27FC236}">
                <a16:creationId xmlns:a16="http://schemas.microsoft.com/office/drawing/2014/main" id="{2EFB6E50-20AA-9F49-A77B-FAD1124CAB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30423" y="2749111"/>
            <a:ext cx="781000" cy="781000"/>
          </a:xfrm>
          <a:prstGeom prst="rect">
            <a:avLst/>
          </a:prstGeom>
        </p:spPr>
      </p:pic>
      <p:sp>
        <p:nvSpPr>
          <p:cNvPr id="85" name="Freeform 34">
            <a:extLst>
              <a:ext uri="{FF2B5EF4-FFF2-40B4-BE49-F238E27FC236}">
                <a16:creationId xmlns:a16="http://schemas.microsoft.com/office/drawing/2014/main" id="{02741363-84EF-5640-9B4E-B677D4C2125D}"/>
              </a:ext>
            </a:extLst>
          </p:cNvPr>
          <p:cNvSpPr/>
          <p:nvPr/>
        </p:nvSpPr>
        <p:spPr>
          <a:xfrm rot="16200000" flipH="1" flipV="1">
            <a:off x="7493531" y="4792962"/>
            <a:ext cx="436424" cy="118840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ln>
            <a:headEnd type="arrow" w="med" len="sm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F2BE3928-307C-DC42-86F4-82A30E98B798}"/>
              </a:ext>
            </a:extLst>
          </p:cNvPr>
          <p:cNvCxnSpPr>
            <a:cxnSpLocks/>
          </p:cNvCxnSpPr>
          <p:nvPr/>
        </p:nvCxnSpPr>
        <p:spPr>
          <a:xfrm flipH="1">
            <a:off x="7181273" y="6049088"/>
            <a:ext cx="2496390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8" name="Graphic 21">
            <a:extLst>
              <a:ext uri="{FF2B5EF4-FFF2-40B4-BE49-F238E27FC236}">
                <a16:creationId xmlns:a16="http://schemas.microsoft.com/office/drawing/2014/main" id="{A0B2725C-9AFD-724B-AD7F-0C6C85A6E6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35454" y="5701826"/>
            <a:ext cx="469900" cy="469900"/>
          </a:xfrm>
          <a:prstGeom prst="rect">
            <a:avLst/>
          </a:prstGeom>
        </p:spPr>
      </p:pic>
      <p:sp>
        <p:nvSpPr>
          <p:cNvPr id="89" name="TextBox 69">
            <a:extLst>
              <a:ext uri="{FF2B5EF4-FFF2-40B4-BE49-F238E27FC236}">
                <a16:creationId xmlns:a16="http://schemas.microsoft.com/office/drawing/2014/main" id="{5958FDC2-2DAA-C847-AEA5-C39ABD916687}"/>
              </a:ext>
            </a:extLst>
          </p:cNvPr>
          <p:cNvSpPr txBox="1"/>
          <p:nvPr/>
        </p:nvSpPr>
        <p:spPr>
          <a:xfrm>
            <a:off x="9520762" y="6181475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Mobile client</a:t>
            </a:r>
          </a:p>
        </p:txBody>
      </p:sp>
      <p:pic>
        <p:nvPicPr>
          <p:cNvPr id="90" name="Graphique 89" descr="Flèche en cercle">
            <a:extLst>
              <a:ext uri="{FF2B5EF4-FFF2-40B4-BE49-F238E27FC236}">
                <a16:creationId xmlns:a16="http://schemas.microsoft.com/office/drawing/2014/main" id="{35095A20-94DB-484A-9679-58EAD5624B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20936" y="5357141"/>
            <a:ext cx="715532" cy="715532"/>
          </a:xfrm>
          <a:prstGeom prst="rect">
            <a:avLst/>
          </a:prstGeom>
        </p:spPr>
      </p:pic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C9B7DA4B-961E-D14B-A33A-F150A3C3B95F}"/>
              </a:ext>
            </a:extLst>
          </p:cNvPr>
          <p:cNvCxnSpPr>
            <a:cxnSpLocks/>
          </p:cNvCxnSpPr>
          <p:nvPr/>
        </p:nvCxnSpPr>
        <p:spPr>
          <a:xfrm flipV="1">
            <a:off x="8664899" y="5168951"/>
            <a:ext cx="0" cy="885685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E79EF96B-452B-124A-8801-5939C2A90309}"/>
              </a:ext>
            </a:extLst>
          </p:cNvPr>
          <p:cNvSpPr/>
          <p:nvPr/>
        </p:nvSpPr>
        <p:spPr>
          <a:xfrm>
            <a:off x="667995" y="1823889"/>
            <a:ext cx="577044" cy="2718039"/>
          </a:xfrm>
          <a:prstGeom prst="rect">
            <a:avLst/>
          </a:prstGeom>
          <a:solidFill>
            <a:srgbClr val="4D9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6" name="Graphic 71">
            <a:extLst>
              <a:ext uri="{FF2B5EF4-FFF2-40B4-BE49-F238E27FC236}">
                <a16:creationId xmlns:a16="http://schemas.microsoft.com/office/drawing/2014/main" id="{1BA6248E-6C1E-0F47-895D-E9038492D5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806" y="2865228"/>
            <a:ext cx="562253" cy="562253"/>
          </a:xfrm>
          <a:prstGeom prst="rect">
            <a:avLst/>
          </a:prstGeom>
        </p:spPr>
      </p:pic>
      <p:sp>
        <p:nvSpPr>
          <p:cNvPr id="97" name="TextBox 10">
            <a:extLst>
              <a:ext uri="{FF2B5EF4-FFF2-40B4-BE49-F238E27FC236}">
                <a16:creationId xmlns:a16="http://schemas.microsoft.com/office/drawing/2014/main" id="{0637C248-A3A2-DC44-98C5-06236A24C56D}"/>
              </a:ext>
            </a:extLst>
          </p:cNvPr>
          <p:cNvSpPr txBox="1"/>
          <p:nvPr/>
        </p:nvSpPr>
        <p:spPr>
          <a:xfrm>
            <a:off x="4860264" y="1793041"/>
            <a:ext cx="87672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Message</a:t>
            </a:r>
          </a:p>
        </p:txBody>
      </p:sp>
      <p:sp>
        <p:nvSpPr>
          <p:cNvPr id="98" name="TextBox 10">
            <a:extLst>
              <a:ext uri="{FF2B5EF4-FFF2-40B4-BE49-F238E27FC236}">
                <a16:creationId xmlns:a16="http://schemas.microsoft.com/office/drawing/2014/main" id="{2CF76EC7-654C-E545-A2E1-9E34CDB74567}"/>
              </a:ext>
            </a:extLst>
          </p:cNvPr>
          <p:cNvSpPr txBox="1"/>
          <p:nvPr/>
        </p:nvSpPr>
        <p:spPr>
          <a:xfrm>
            <a:off x="4816294" y="2859657"/>
            <a:ext cx="87672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Message</a:t>
            </a:r>
          </a:p>
        </p:txBody>
      </p:sp>
      <p:sp>
        <p:nvSpPr>
          <p:cNvPr id="99" name="TextBox 10">
            <a:extLst>
              <a:ext uri="{FF2B5EF4-FFF2-40B4-BE49-F238E27FC236}">
                <a16:creationId xmlns:a16="http://schemas.microsoft.com/office/drawing/2014/main" id="{D46BE282-B48A-744A-92E1-7841827ABCFF}"/>
              </a:ext>
            </a:extLst>
          </p:cNvPr>
          <p:cNvSpPr txBox="1"/>
          <p:nvPr/>
        </p:nvSpPr>
        <p:spPr>
          <a:xfrm>
            <a:off x="4531323" y="3942282"/>
            <a:ext cx="87672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Message</a:t>
            </a:r>
          </a:p>
        </p:txBody>
      </p:sp>
      <p:sp>
        <p:nvSpPr>
          <p:cNvPr id="100" name="TextBox 10">
            <a:extLst>
              <a:ext uri="{FF2B5EF4-FFF2-40B4-BE49-F238E27FC236}">
                <a16:creationId xmlns:a16="http://schemas.microsoft.com/office/drawing/2014/main" id="{6248F660-2F53-1543-A1A3-B32DB6B141FF}"/>
              </a:ext>
            </a:extLst>
          </p:cNvPr>
          <p:cNvSpPr txBox="1"/>
          <p:nvPr/>
        </p:nvSpPr>
        <p:spPr>
          <a:xfrm>
            <a:off x="6699482" y="1684250"/>
            <a:ext cx="87672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 err="1"/>
              <a:t>Ouput</a:t>
            </a:r>
            <a:endParaRPr lang="en-US" sz="1333" dirty="0"/>
          </a:p>
        </p:txBody>
      </p:sp>
      <p:sp>
        <p:nvSpPr>
          <p:cNvPr id="101" name="TextBox 10">
            <a:extLst>
              <a:ext uri="{FF2B5EF4-FFF2-40B4-BE49-F238E27FC236}">
                <a16:creationId xmlns:a16="http://schemas.microsoft.com/office/drawing/2014/main" id="{38452C06-07F4-154C-A9AD-2E9412ED3E91}"/>
              </a:ext>
            </a:extLst>
          </p:cNvPr>
          <p:cNvSpPr txBox="1"/>
          <p:nvPr/>
        </p:nvSpPr>
        <p:spPr>
          <a:xfrm>
            <a:off x="6764241" y="2884707"/>
            <a:ext cx="87672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 err="1"/>
              <a:t>Ouput</a:t>
            </a:r>
            <a:endParaRPr lang="en-US" sz="1333" dirty="0"/>
          </a:p>
        </p:txBody>
      </p:sp>
      <p:sp>
        <p:nvSpPr>
          <p:cNvPr id="102" name="TextBox 10">
            <a:extLst>
              <a:ext uri="{FF2B5EF4-FFF2-40B4-BE49-F238E27FC236}">
                <a16:creationId xmlns:a16="http://schemas.microsoft.com/office/drawing/2014/main" id="{DB73328A-45B9-5543-9F10-EE165B745528}"/>
              </a:ext>
            </a:extLst>
          </p:cNvPr>
          <p:cNvSpPr txBox="1"/>
          <p:nvPr/>
        </p:nvSpPr>
        <p:spPr>
          <a:xfrm>
            <a:off x="6699481" y="4004904"/>
            <a:ext cx="87672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 err="1"/>
              <a:t>Ouput</a:t>
            </a:r>
            <a:endParaRPr lang="en-US" sz="1333" dirty="0"/>
          </a:p>
        </p:txBody>
      </p:sp>
      <p:sp>
        <p:nvSpPr>
          <p:cNvPr id="103" name="TextBox 10">
            <a:extLst>
              <a:ext uri="{FF2B5EF4-FFF2-40B4-BE49-F238E27FC236}">
                <a16:creationId xmlns:a16="http://schemas.microsoft.com/office/drawing/2014/main" id="{4F2FAA3C-291D-5145-AA11-8254C99A035C}"/>
              </a:ext>
            </a:extLst>
          </p:cNvPr>
          <p:cNvSpPr txBox="1"/>
          <p:nvPr/>
        </p:nvSpPr>
        <p:spPr>
          <a:xfrm>
            <a:off x="7502183" y="5358648"/>
            <a:ext cx="87672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Log</a:t>
            </a:r>
          </a:p>
        </p:txBody>
      </p:sp>
      <p:sp>
        <p:nvSpPr>
          <p:cNvPr id="104" name="TextBox 10">
            <a:extLst>
              <a:ext uri="{FF2B5EF4-FFF2-40B4-BE49-F238E27FC236}">
                <a16:creationId xmlns:a16="http://schemas.microsoft.com/office/drawing/2014/main" id="{B91A145E-05FA-F243-8CAC-8AB6EED149DE}"/>
              </a:ext>
            </a:extLst>
          </p:cNvPr>
          <p:cNvSpPr txBox="1"/>
          <p:nvPr/>
        </p:nvSpPr>
        <p:spPr>
          <a:xfrm>
            <a:off x="7590634" y="5775219"/>
            <a:ext cx="87672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Request</a:t>
            </a:r>
          </a:p>
        </p:txBody>
      </p:sp>
      <p:sp>
        <p:nvSpPr>
          <p:cNvPr id="107" name="TextBox 10">
            <a:extLst>
              <a:ext uri="{FF2B5EF4-FFF2-40B4-BE49-F238E27FC236}">
                <a16:creationId xmlns:a16="http://schemas.microsoft.com/office/drawing/2014/main" id="{0C33518A-C16A-C04F-B9DA-1235201C3732}"/>
              </a:ext>
            </a:extLst>
          </p:cNvPr>
          <p:cNvSpPr txBox="1"/>
          <p:nvPr/>
        </p:nvSpPr>
        <p:spPr>
          <a:xfrm>
            <a:off x="2143228" y="3912625"/>
            <a:ext cx="87672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Log</a:t>
            </a:r>
          </a:p>
        </p:txBody>
      </p:sp>
      <p:pic>
        <p:nvPicPr>
          <p:cNvPr id="110" name="Graphic 19">
            <a:extLst>
              <a:ext uri="{FF2B5EF4-FFF2-40B4-BE49-F238E27FC236}">
                <a16:creationId xmlns:a16="http://schemas.microsoft.com/office/drawing/2014/main" id="{6C0F3546-0E52-6448-AC5D-54D2768EF3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70750" y="5827452"/>
            <a:ext cx="443272" cy="443272"/>
          </a:xfrm>
          <a:prstGeom prst="rect">
            <a:avLst/>
          </a:prstGeom>
        </p:spPr>
      </p:pic>
      <p:pic>
        <p:nvPicPr>
          <p:cNvPr id="111" name="Graphic 6">
            <a:extLst>
              <a:ext uri="{FF2B5EF4-FFF2-40B4-BE49-F238E27FC236}">
                <a16:creationId xmlns:a16="http://schemas.microsoft.com/office/drawing/2014/main" id="{B1DDD56A-60EB-CB4D-849B-66A74DB52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7477" y="5827451"/>
            <a:ext cx="443273" cy="44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763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4209</TotalTime>
  <Words>160</Words>
  <Application>Microsoft Macintosh PowerPoint</Application>
  <PresentationFormat>Grand écran</PresentationFormat>
  <Paragraphs>58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Andale Mono</vt:lpstr>
      <vt:lpstr>Arial</vt:lpstr>
      <vt:lpstr>Calibri</vt:lpstr>
      <vt:lpstr>Calibri Light</vt:lpstr>
      <vt:lpstr>Nunito Light</vt:lpstr>
      <vt:lpstr>Thème Office</vt:lpstr>
      <vt:lpstr>Architecture globale (côté speech-to-text)</vt:lpstr>
      <vt:lpstr>Séquencement macroscopique</vt:lpstr>
      <vt:lpstr>Séquencement étape 1 (de haut en bas)</vt:lpstr>
      <vt:lpstr>Séquencement étape 2 (de gauche à droite)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Jean-Yves Brisset</dc:creator>
  <cp:lastModifiedBy>Jean-Yves Brisset</cp:lastModifiedBy>
  <cp:revision>26</cp:revision>
  <dcterms:created xsi:type="dcterms:W3CDTF">2020-04-02T09:51:19Z</dcterms:created>
  <dcterms:modified xsi:type="dcterms:W3CDTF">2020-04-17T08:45:43Z</dcterms:modified>
</cp:coreProperties>
</file>