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58" r:id="rId6"/>
    <p:sldId id="260" r:id="rId7"/>
    <p:sldId id="266" r:id="rId8"/>
    <p:sldId id="264" r:id="rId9"/>
    <p:sldId id="262" r:id="rId10"/>
    <p:sldId id="269" r:id="rId11"/>
    <p:sldId id="272" r:id="rId12"/>
    <p:sldId id="263" r:id="rId13"/>
    <p:sldId id="270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Software para Detecção de Fraudes – Um </a:t>
            </a:r>
            <a:r>
              <a:rPr lang="pt-BR" dirty="0" err="1" smtClean="0"/>
              <a:t>Survey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dirty="0" smtClean="0"/>
              <a:t>Aluno: 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dirty="0" smtClean="0"/>
              <a:t>Orientadores: Adolfo Neto e Maria Claudia </a:t>
            </a:r>
            <a:r>
              <a:rPr lang="pt-BR" dirty="0" err="1" smtClean="0"/>
              <a:t>Emer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Metodologia de Pesquisa</a:t>
            </a:r>
          </a:p>
          <a:p>
            <a:r>
              <a:rPr lang="pt-BR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Detecção de vizinhos;</a:t>
            </a:r>
          </a:p>
          <a:p>
            <a:r>
              <a:rPr lang="pt-BR" dirty="0" smtClean="0"/>
              <a:t>Detecção de desvio de padrões;</a:t>
            </a:r>
          </a:p>
          <a:p>
            <a:r>
              <a:rPr lang="pt-BR" dirty="0" smtClean="0"/>
              <a:t>Detecção de fraudes;</a:t>
            </a:r>
          </a:p>
          <a:p>
            <a:r>
              <a:rPr lang="pt-BR" dirty="0" smtClean="0"/>
              <a:t>Prevenção de fraudes;</a:t>
            </a:r>
          </a:p>
          <a:p>
            <a:r>
              <a:rPr lang="pt-BR" dirty="0" smtClean="0"/>
              <a:t>Algoritmos em tempo real/off-line;</a:t>
            </a:r>
          </a:p>
          <a:p>
            <a:r>
              <a:rPr lang="pt-BR" dirty="0" smtClean="0"/>
              <a:t>Outros (aprendizado </a:t>
            </a:r>
            <a:r>
              <a:rPr lang="pt-BR" dirty="0"/>
              <a:t>de </a:t>
            </a:r>
            <a:r>
              <a:rPr lang="pt-BR" dirty="0" smtClean="0"/>
              <a:t>máquina,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, </a:t>
            </a:r>
            <a:r>
              <a:rPr lang="pt-BR" dirty="0" smtClean="0"/>
              <a:t>ruído gaussiano, ...)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</a:t>
            </a:r>
            <a:r>
              <a:rPr lang="pt-BR" dirty="0"/>
              <a:t>S</a:t>
            </a:r>
            <a:r>
              <a:rPr lang="pt-BR" dirty="0" smtClean="0"/>
              <a:t>erem Solucionados ou Melhorados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velocidade para sistemas que necessitam processamento em tempo real;</a:t>
            </a:r>
          </a:p>
          <a:p>
            <a:r>
              <a:rPr lang="pt-BR" dirty="0" smtClean="0"/>
              <a:t>Indicação de falsos positivos (usuário normal taxado como fraudulento) ou falsos negativos (fraudador indicado como confiável).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encontrado;</a:t>
            </a:r>
          </a:p>
          <a:p>
            <a:r>
              <a:rPr lang="pt-BR" dirty="0" smtClean="0"/>
              <a:t>Desenvolver a procura em bases de dados globais na área da informática científica;</a:t>
            </a:r>
          </a:p>
          <a:p>
            <a:r>
              <a:rPr lang="pt-BR" dirty="0" smtClean="0"/>
              <a:t>Priorizar por tecnologias de código aberto e linguagens orientadas a objetos.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28" y="2333625"/>
            <a:ext cx="11115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CHANDOLA, V.; BANERJEE, A.; KUMAR, V. </a:t>
            </a:r>
            <a:r>
              <a:rPr lang="pt-BR" dirty="0" err="1"/>
              <a:t>Anomaly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: A </a:t>
            </a:r>
            <a:r>
              <a:rPr lang="pt-BR" dirty="0" err="1"/>
              <a:t>survey</a:t>
            </a:r>
            <a:r>
              <a:rPr lang="pt-BR" dirty="0"/>
              <a:t>. </a:t>
            </a:r>
            <a:r>
              <a:rPr lang="pt-BR" dirty="0" smtClean="0"/>
              <a:t>ACM </a:t>
            </a:r>
            <a:r>
              <a:rPr lang="pt-BR" dirty="0"/>
              <a:t>Comput. </a:t>
            </a:r>
            <a:r>
              <a:rPr lang="pt-BR" dirty="0" err="1"/>
              <a:t>Surv</a:t>
            </a:r>
            <a:r>
              <a:rPr lang="pt-BR" dirty="0"/>
              <a:t>. 41, 3, </a:t>
            </a:r>
            <a:r>
              <a:rPr lang="pt-BR" dirty="0" err="1"/>
              <a:t>Article</a:t>
            </a:r>
            <a:r>
              <a:rPr lang="pt-BR" dirty="0"/>
              <a:t> 15 (July 2009), 58 </a:t>
            </a:r>
            <a:r>
              <a:rPr lang="pt-BR" dirty="0" err="1"/>
              <a:t>pages</a:t>
            </a:r>
            <a:r>
              <a:rPr lang="pt-BR" dirty="0"/>
              <a:t>. </a:t>
            </a:r>
            <a:r>
              <a:rPr lang="pt-BR" dirty="0" smtClean="0"/>
              <a:t>2009.</a:t>
            </a:r>
          </a:p>
          <a:p>
            <a:r>
              <a:rPr lang="en-US" dirty="0"/>
              <a:t>SEYEDHOSSEIN, L.; HASHEMI, M. R. Mining information from credit card time series for timelier fraud detection, Telecommunications (IST), 2010 5th International Symposium on, Tehran, 2010, pp. 619-624</a:t>
            </a:r>
            <a:r>
              <a:rPr lang="en-US" dirty="0" smtClean="0"/>
              <a:t>.</a:t>
            </a:r>
          </a:p>
          <a:p>
            <a:r>
              <a:rPr lang="en-US" dirty="0"/>
              <a:t>ABDALLA, A</a:t>
            </a:r>
            <a:r>
              <a:rPr lang="en-US" dirty="0" smtClean="0"/>
              <a:t>.; </a:t>
            </a:r>
            <a:r>
              <a:rPr lang="en-US" dirty="0"/>
              <a:t>AIZAINI, M</a:t>
            </a:r>
            <a:r>
              <a:rPr lang="en-US" dirty="0" smtClean="0"/>
              <a:t>.; </a:t>
            </a:r>
            <a:r>
              <a:rPr lang="en-US" dirty="0"/>
              <a:t>ZAINAL, A. Fraud detection system: A survey, Journal of Network and Computer Applications, Volume 68, June </a:t>
            </a:r>
            <a:r>
              <a:rPr lang="en-US" dirty="0" smtClean="0"/>
              <a:t>2016.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Gerais;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 smtClean="0"/>
              <a:t>Referencial Teórico;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órgão governamental Tribunal de Contas do Estado do Paraná (TCE-PR) possui dificuldades para encontrar fraudes.</a:t>
            </a:r>
          </a:p>
          <a:p>
            <a:endParaRPr lang="pt-BR" dirty="0"/>
          </a:p>
          <a:p>
            <a:r>
              <a:rPr lang="pt-BR" dirty="0" smtClean="0"/>
              <a:t>O TCE-PR possui um departamento especializado em TI, chamado Departamento em Informações Estratégicas (DIE), o qual busca melhorar o sistema de procura por problemas organizacionais do estado do Paraná.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o processo de </a:t>
            </a:r>
            <a:r>
              <a:rPr lang="pt-BR" smtClean="0"/>
              <a:t>fiscalização </a:t>
            </a:r>
            <a:r>
              <a:rPr lang="pt-BR" smtClean="0"/>
              <a:t>da </a:t>
            </a:r>
            <a:r>
              <a:rPr lang="pt-BR" dirty="0" smtClean="0"/>
              <a:t>verba pública;</a:t>
            </a:r>
          </a:p>
          <a:p>
            <a:r>
              <a:rPr lang="pt-BR" dirty="0" smtClean="0"/>
              <a:t>Propor a </a:t>
            </a:r>
            <a:r>
              <a:rPr lang="pt-BR" dirty="0"/>
              <a:t>u</a:t>
            </a:r>
            <a:r>
              <a:rPr lang="pt-BR" dirty="0" smtClean="0"/>
              <a:t>tilização da Engenharia de Software para resolução de um problema de contexto real;</a:t>
            </a:r>
          </a:p>
          <a:p>
            <a:r>
              <a:rPr lang="pt-BR" dirty="0" smtClean="0"/>
              <a:t>Estudar uma área que está em constante acréscimo de importância no Estado da Arte.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Pesquisa</a:t>
            </a:r>
            <a:r>
              <a:rPr lang="en-US" b="1" dirty="0"/>
              <a:t> 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Detection</a:t>
            </a:r>
            <a:r>
              <a:rPr lang="en-US" b="1" dirty="0" smtClean="0"/>
              <a:t>”: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ACM Digital Library - 25.297 </a:t>
            </a:r>
            <a:r>
              <a:rPr lang="en-US" dirty="0" err="1" smtClean="0"/>
              <a:t>resultados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IEEEXplore</a:t>
            </a:r>
            <a:r>
              <a:rPr lang="en-US" dirty="0" smtClean="0"/>
              <a:t> </a:t>
            </a:r>
            <a:r>
              <a:rPr lang="en-US" dirty="0" smtClean="0"/>
              <a:t>– 720 </a:t>
            </a:r>
            <a:r>
              <a:rPr lang="en-US" dirty="0" err="1" smtClean="0"/>
              <a:t>resultados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ScienceDirect</a:t>
            </a:r>
            <a:r>
              <a:rPr lang="en-US" dirty="0" smtClean="0"/>
              <a:t> - 8.615 </a:t>
            </a:r>
            <a:r>
              <a:rPr lang="en-US" dirty="0" err="1" smtClean="0"/>
              <a:t>resultados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smtClean="0"/>
              <a:t>Scholar - 191.000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Realizar um </a:t>
            </a:r>
            <a:r>
              <a:rPr lang="pt-BR" i="1" dirty="0" err="1" smtClean="0"/>
              <a:t>Survey</a:t>
            </a:r>
            <a:r>
              <a:rPr lang="pt-BR" i="1" dirty="0" smtClean="0"/>
              <a:t> </a:t>
            </a:r>
            <a:r>
              <a:rPr lang="pt-BR" dirty="0" smtClean="0"/>
              <a:t>para encontrar trabalhos </a:t>
            </a:r>
            <a:r>
              <a:rPr lang="pt-BR" dirty="0" smtClean="0"/>
              <a:t>relacionados a detecção de fraudes, anomalias, enganos, desvio de padrões, entre outros.</a:t>
            </a:r>
          </a:p>
          <a:p>
            <a:r>
              <a:rPr lang="pt-BR" dirty="0" smtClean="0"/>
              <a:t>Específico.</a:t>
            </a:r>
          </a:p>
          <a:p>
            <a:pPr lvl="1"/>
            <a:r>
              <a:rPr lang="pt-BR" dirty="0" smtClean="0"/>
              <a:t>Determinar quais métodos (algoritmos) computacionais funcionam melhor para </a:t>
            </a:r>
            <a:r>
              <a:rPr lang="pt-BR" dirty="0" smtClean="0"/>
              <a:t>determinadas características e </a:t>
            </a:r>
            <a:r>
              <a:rPr lang="pt-BR" dirty="0" smtClean="0"/>
              <a:t>então se aprofundar nos casos relacionados ao problema apresentado.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(</a:t>
            </a:r>
            <a:r>
              <a:rPr lang="en-US" dirty="0"/>
              <a:t>SEYEDHOSSEIN, L.; HASHEMI, M. R. 2009)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Alertas de dados </a:t>
            </a:r>
            <a:r>
              <a:rPr lang="pt-BR" dirty="0" smtClean="0"/>
              <a:t>errôneos ou detentores de ruídos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Palavras-chave Utilizadas para a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</a:t>
            </a:r>
            <a:r>
              <a:rPr lang="en-US" dirty="0" smtClean="0"/>
              <a:t>detection;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raud </a:t>
            </a:r>
            <a:r>
              <a:rPr lang="en-US" dirty="0" smtClean="0"/>
              <a:t>tracking;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eception </a:t>
            </a:r>
            <a:r>
              <a:rPr lang="en-US" dirty="0" smtClean="0"/>
              <a:t>detection;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nomaly </a:t>
            </a:r>
            <a:r>
              <a:rPr lang="en-US" dirty="0" smtClean="0"/>
              <a:t>detection;</a:t>
            </a:r>
            <a:endParaRPr lang="en-US" dirty="0"/>
          </a:p>
          <a:p>
            <a:r>
              <a:rPr lang="en-US" dirty="0" smtClean="0"/>
              <a:t>Trickery </a:t>
            </a:r>
            <a:r>
              <a:rPr lang="en-US" dirty="0" smtClean="0"/>
              <a:t>detection.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00433"/>
            <a:ext cx="10018713" cy="4831823"/>
          </a:xfrm>
        </p:spPr>
        <p:txBody>
          <a:bodyPr>
            <a:normAutofit fontScale="92500"/>
          </a:bodyPr>
          <a:lstStyle/>
          <a:p>
            <a:r>
              <a:rPr lang="pt-BR" i="1" dirty="0" err="1" smtClean="0"/>
              <a:t>Surveys</a:t>
            </a:r>
            <a:r>
              <a:rPr lang="pt-BR" i="1" dirty="0" smtClean="0"/>
              <a:t> </a:t>
            </a:r>
            <a:r>
              <a:rPr lang="pt-BR" dirty="0" smtClean="0"/>
              <a:t>indicando trabalhos com maior incidências nos tópicos (</a:t>
            </a:r>
            <a:r>
              <a:rPr lang="pt-BR" dirty="0"/>
              <a:t>CHANDOLA, V.; BANERJEE, A.; KUMAR, </a:t>
            </a:r>
            <a:r>
              <a:rPr lang="pt-BR" dirty="0" smtClean="0"/>
              <a:t>V. 2009) e (</a:t>
            </a:r>
            <a:r>
              <a:rPr lang="en-US" dirty="0"/>
              <a:t>ABDALLA, A.; AIZAINI, M.; ZAINAL, A. </a:t>
            </a:r>
            <a:r>
              <a:rPr lang="en-US" dirty="0" smtClean="0"/>
              <a:t>2016)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Fraudes em cartões de crédito;</a:t>
            </a:r>
          </a:p>
          <a:p>
            <a:pPr lvl="1"/>
            <a:r>
              <a:rPr lang="pt-BR" dirty="0" smtClean="0"/>
              <a:t>Golpes em seguros de </a:t>
            </a:r>
            <a:r>
              <a:rPr lang="pt-BR" dirty="0" smtClean="0"/>
              <a:t>saúde e de automóveis;</a:t>
            </a:r>
            <a:endParaRPr lang="pt-BR" dirty="0" smtClean="0"/>
          </a:p>
          <a:p>
            <a:pPr lvl="1"/>
            <a:r>
              <a:rPr lang="pt-BR" dirty="0" smtClean="0"/>
              <a:t>Compras online não verossímeis;</a:t>
            </a:r>
          </a:p>
          <a:p>
            <a:pPr lvl="1"/>
            <a:r>
              <a:rPr lang="pt-BR" dirty="0" smtClean="0"/>
              <a:t>Fraudes em sistemas de telecomunicações;</a:t>
            </a:r>
          </a:p>
          <a:p>
            <a:pPr lvl="1"/>
            <a:r>
              <a:rPr lang="pt-BR" dirty="0" smtClean="0"/>
              <a:t>Detecção de expressões faciais/corporais inesperadas;</a:t>
            </a:r>
          </a:p>
          <a:p>
            <a:pPr lvl="1"/>
            <a:r>
              <a:rPr lang="pt-BR" dirty="0" smtClean="0"/>
              <a:t>Correção de </a:t>
            </a:r>
            <a:r>
              <a:rPr lang="pt-BR" dirty="0"/>
              <a:t>i</a:t>
            </a:r>
            <a:r>
              <a:rPr lang="pt-BR" dirty="0" smtClean="0"/>
              <a:t>magens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Melhoras nos dados de sensores e dispositivos distribuídos;</a:t>
            </a:r>
          </a:p>
          <a:p>
            <a:pPr lvl="1"/>
            <a:r>
              <a:rPr lang="pt-BR" dirty="0" smtClean="0"/>
              <a:t>Interesses industriais (falhas de máquinas ou equipamentos);</a:t>
            </a:r>
          </a:p>
          <a:p>
            <a:pPr lvl="1"/>
            <a:r>
              <a:rPr lang="pt-BR" dirty="0" smtClean="0"/>
              <a:t>Interesses governamentais (ataques terroristas, corrupções).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1149</TotalTime>
  <Words>777</Words>
  <Application>Microsoft Office PowerPoint</Application>
  <PresentationFormat>Widescreen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Paralaxe</vt:lpstr>
      <vt:lpstr>Software para Detecção de Fraudes – Um Survey</vt:lpstr>
      <vt:lpstr>Agenda</vt:lpstr>
      <vt:lpstr>Tema</vt:lpstr>
      <vt:lpstr>Motivação</vt:lpstr>
      <vt:lpstr>Pesquisa com as palavras-chave “Fraud Detection”:</vt:lpstr>
      <vt:lpstr>Objetivos</vt:lpstr>
      <vt:lpstr>Objetivos da Utilização de Sistemas para Detectar Fraudes</vt:lpstr>
      <vt:lpstr>Palavras-chave Utilizadas para a Busca</vt:lpstr>
      <vt:lpstr>Referencial Teórico</vt:lpstr>
      <vt:lpstr>Técnicas Utilizadas</vt:lpstr>
      <vt:lpstr>Problemas a Serem Solucionados ou Melhorados</vt:lpstr>
      <vt:lpstr>Metodologia</vt:lpstr>
      <vt:lpstr>Método de Pesquisa</vt:lpstr>
      <vt:lpstr>Indicação da Revista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Detecção de Fraudes – Um Survey</dc:title>
  <dc:creator>Jean Rangel</dc:creator>
  <cp:lastModifiedBy>Jean Rangel</cp:lastModifiedBy>
  <cp:revision>25</cp:revision>
  <dcterms:created xsi:type="dcterms:W3CDTF">2016-06-08T12:52:29Z</dcterms:created>
  <dcterms:modified xsi:type="dcterms:W3CDTF">2016-06-09T14:41:18Z</dcterms:modified>
</cp:coreProperties>
</file>