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8" r:id="rId5"/>
    <p:sldId id="273" r:id="rId6"/>
    <p:sldId id="258" r:id="rId7"/>
    <p:sldId id="260" r:id="rId8"/>
    <p:sldId id="263" r:id="rId9"/>
    <p:sldId id="270" r:id="rId10"/>
    <p:sldId id="275" r:id="rId11"/>
    <p:sldId id="276" r:id="rId12"/>
    <p:sldId id="274" r:id="rId13"/>
    <p:sldId id="283" r:id="rId14"/>
    <p:sldId id="278" r:id="rId15"/>
    <p:sldId id="266" r:id="rId16"/>
    <p:sldId id="269" r:id="rId17"/>
    <p:sldId id="280" r:id="rId18"/>
    <p:sldId id="279" r:id="rId19"/>
    <p:sldId id="277" r:id="rId20"/>
    <p:sldId id="282" r:id="rId21"/>
    <p:sldId id="261" r:id="rId22"/>
    <p:sldId id="271" r:id="rId23"/>
    <p:sldId id="28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8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de Fraudes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b="1" dirty="0" smtClean="0"/>
              <a:t>Aluno: </a:t>
            </a:r>
            <a:r>
              <a:rPr lang="pt-BR" dirty="0" smtClean="0"/>
              <a:t>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b="1" dirty="0" smtClean="0"/>
              <a:t>Orientadores: </a:t>
            </a:r>
            <a:r>
              <a:rPr lang="pt-BR" dirty="0" smtClean="0"/>
              <a:t>Adolfo Neto e Maria Claudia </a:t>
            </a:r>
            <a:r>
              <a:rPr lang="pt-BR" dirty="0" err="1" smtClean="0"/>
              <a:t>Emer</a:t>
            </a:r>
            <a:endParaRPr lang="pt-BR" b="1" dirty="0" smtClean="0"/>
          </a:p>
          <a:p>
            <a:r>
              <a:rPr lang="pt-BR" b="1" dirty="0" smtClean="0"/>
              <a:t>UNIVERSIDADE TECNOLÓGICA FEDERAL DO PARANÁ (UTFPR)</a:t>
            </a:r>
            <a:endParaRPr lang="pt-BR" b="1" dirty="0"/>
          </a:p>
          <a:p>
            <a:r>
              <a:rPr lang="pt-BR" i="1" dirty="0" smtClean="0"/>
              <a:t>Metodologia de Pesquisa</a:t>
            </a:r>
          </a:p>
          <a:p>
            <a:r>
              <a:rPr lang="pt-BR" i="1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para exclusão de artigos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Foram considerados somente trabalho com relevância científica, na língua inglesa e no período de 2006 a 2016;</a:t>
            </a:r>
          </a:p>
          <a:p>
            <a:r>
              <a:rPr lang="pt-BR" dirty="0" smtClean="0"/>
              <a:t>Após a leitura do título, resumo e artigo completo, foram excluídos os artigos que possuíam como tema central:</a:t>
            </a:r>
          </a:p>
          <a:p>
            <a:pPr lvl="1"/>
            <a:r>
              <a:rPr lang="pt-BR" dirty="0" smtClean="0"/>
              <a:t>Imagens</a:t>
            </a:r>
            <a:r>
              <a:rPr lang="pt-BR" dirty="0"/>
              <a:t>, vídeos ou impressões físicas</a:t>
            </a:r>
            <a:r>
              <a:rPr lang="pt-BR" dirty="0" smtClean="0"/>
              <a:t>;</a:t>
            </a:r>
            <a:r>
              <a:rPr lang="pt-BR" dirty="0"/>
              <a:t>	</a:t>
            </a:r>
          </a:p>
          <a:p>
            <a:pPr lvl="1"/>
            <a:r>
              <a:rPr lang="pt-BR" dirty="0" smtClean="0"/>
              <a:t>Contextos </a:t>
            </a:r>
            <a:r>
              <a:rPr lang="pt-BR" dirty="0"/>
              <a:t>biológicos, como análises de DNA e moléculas;</a:t>
            </a:r>
          </a:p>
          <a:p>
            <a:pPr lvl="1"/>
            <a:r>
              <a:rPr lang="pt-BR" dirty="0" smtClean="0"/>
              <a:t>Componentes </a:t>
            </a:r>
            <a:r>
              <a:rPr lang="pt-BR" dirty="0"/>
              <a:t>eletrônicos; 	</a:t>
            </a:r>
          </a:p>
          <a:p>
            <a:pPr lvl="1"/>
            <a:r>
              <a:rPr lang="pt-BR" dirty="0" smtClean="0"/>
              <a:t>Dispositivos </a:t>
            </a:r>
            <a:r>
              <a:rPr lang="pt-BR" dirty="0"/>
              <a:t>de segurança eletrônica relacionados a vírus, </a:t>
            </a:r>
            <a:r>
              <a:rPr lang="pt-BR" dirty="0" smtClean="0"/>
              <a:t>firewalls e cyber ataques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Foram desconsideradas a utilização das palavras chave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fraud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</a:t>
            </a:r>
            <a:endParaRPr lang="en-US" dirty="0"/>
          </a:p>
          <a:p>
            <a:r>
              <a:rPr lang="en-US" dirty="0" smtClean="0"/>
              <a:t>anomaly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</a:t>
            </a:r>
            <a:endParaRPr lang="en-US" dirty="0"/>
          </a:p>
          <a:p>
            <a:r>
              <a:rPr lang="en-US" dirty="0" smtClean="0"/>
              <a:t>outlier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analysis; </a:t>
            </a:r>
            <a:r>
              <a:rPr lang="en-US" dirty="0"/>
              <a:t>	</a:t>
            </a:r>
          </a:p>
          <a:p>
            <a:r>
              <a:rPr lang="en-US" dirty="0" smtClean="0"/>
              <a:t>deception </a:t>
            </a:r>
            <a:r>
              <a:rPr lang="en-US" dirty="0"/>
              <a:t>detection </a:t>
            </a:r>
            <a:r>
              <a:rPr lang="en-US" b="1" dirty="0"/>
              <a:t>AND</a:t>
            </a:r>
            <a:r>
              <a:rPr lang="en-US" dirty="0"/>
              <a:t> survey </a:t>
            </a:r>
            <a:r>
              <a:rPr lang="en-US" b="1" dirty="0"/>
              <a:t>OR</a:t>
            </a:r>
            <a:r>
              <a:rPr lang="en-US" dirty="0"/>
              <a:t> state of art </a:t>
            </a:r>
            <a:r>
              <a:rPr lang="en-US" b="1" dirty="0"/>
              <a:t>OR</a:t>
            </a:r>
            <a:r>
              <a:rPr lang="en-US" dirty="0"/>
              <a:t> systematic review </a:t>
            </a:r>
            <a:r>
              <a:rPr lang="en-US" b="1" dirty="0"/>
              <a:t>OR</a:t>
            </a:r>
            <a:r>
              <a:rPr lang="en-US" dirty="0"/>
              <a:t> meta </a:t>
            </a:r>
            <a:r>
              <a:rPr lang="en-US" dirty="0" smtClean="0"/>
              <a:t>analysis.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6" y="279584"/>
            <a:ext cx="4677437" cy="6319423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39" y="2586807"/>
            <a:ext cx="6086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de pesquisa (QP)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</a:t>
            </a:r>
            <a:r>
              <a:rPr lang="pt-BR" dirty="0"/>
              <a:t>são as áreas de detecção de fraudes mais estudadas na literatura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a literatura categoriza as técnicas de detecção de fraudes?</a:t>
            </a:r>
          </a:p>
          <a:p>
            <a:r>
              <a:rPr lang="pt-BR" dirty="0" smtClean="0"/>
              <a:t>Quais </a:t>
            </a:r>
            <a:r>
              <a:rPr lang="pt-BR" dirty="0"/>
              <a:t>foram os problemas mais relatados pelos autores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os autores testaram e validaram suas pesquisas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qual área há pouca abordagem no estudo de detecção de fraudes</a:t>
            </a:r>
            <a:r>
              <a:rPr lang="pt-BR" dirty="0" smtClean="0"/>
              <a:t>?</a:t>
            </a:r>
            <a:endParaRPr lang="pt-BR" dirty="0"/>
          </a:p>
          <a:p>
            <a:r>
              <a:rPr lang="pt-BR" dirty="0" smtClean="0"/>
              <a:t>Há </a:t>
            </a:r>
            <a:r>
              <a:rPr lang="pt-BR" dirty="0"/>
              <a:t>espaço para futuras pesquisas na área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7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 e justificativa;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 smtClean="0"/>
              <a:t>Metodologia;</a:t>
            </a:r>
          </a:p>
          <a:p>
            <a:r>
              <a:rPr lang="pt-BR" b="1" dirty="0" smtClean="0"/>
              <a:t>Referencial teórico e estado da arte;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</a:t>
            </a:r>
            <a:r>
              <a:rPr lang="pt-BR" dirty="0" smtClean="0"/>
              <a:t>[6];</a:t>
            </a:r>
            <a:endParaRPr lang="pt-BR" dirty="0" smtClean="0"/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aprendizado (criação de alarmes);</a:t>
            </a:r>
          </a:p>
          <a:p>
            <a:r>
              <a:rPr lang="pt-BR" dirty="0" smtClean="0"/>
              <a:t>Grafos:</a:t>
            </a:r>
          </a:p>
          <a:p>
            <a:pPr lvl="1"/>
            <a:r>
              <a:rPr lang="pt-BR" dirty="0" smtClean="0"/>
              <a:t>Aprendizado supervisionado (métodos de classificação. </a:t>
            </a:r>
            <a:r>
              <a:rPr lang="pt-BR" dirty="0" err="1" smtClean="0"/>
              <a:t>Ex</a:t>
            </a:r>
            <a:r>
              <a:rPr lang="pt-BR" dirty="0" smtClean="0"/>
              <a:t>: redes neurais);</a:t>
            </a:r>
          </a:p>
          <a:p>
            <a:pPr lvl="1"/>
            <a:r>
              <a:rPr lang="pt-BR" dirty="0" smtClean="0"/>
              <a:t>Aprendizado não-supervisionado (métodos de </a:t>
            </a:r>
            <a:r>
              <a:rPr lang="pt-BR" i="1" dirty="0" err="1" smtClean="0"/>
              <a:t>clusterização</a:t>
            </a:r>
            <a:r>
              <a:rPr lang="pt-BR" dirty="0"/>
              <a:t>.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i="1" dirty="0" smtClean="0"/>
              <a:t>K-</a:t>
            </a:r>
            <a:r>
              <a:rPr lang="pt-BR" i="1" dirty="0" err="1" smtClean="0"/>
              <a:t>Means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Aprendizado híbrido.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anomalias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Indivíduo fora do padrão;</a:t>
            </a:r>
          </a:p>
          <a:p>
            <a:r>
              <a:rPr lang="pt-BR" dirty="0" smtClean="0"/>
              <a:t>Indivíduo fora do padrão por contexto;</a:t>
            </a:r>
          </a:p>
          <a:p>
            <a:r>
              <a:rPr lang="pt-BR" dirty="0" smtClean="0"/>
              <a:t>Grupo fora do padrão.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 e técnicas utilizadas em métodos supervisionados e não-supervisionados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3" y="2957511"/>
            <a:ext cx="7629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mais abordadas em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6365" y="4305030"/>
            <a:ext cx="10018713" cy="3124201"/>
          </a:xfrm>
        </p:spPr>
        <p:txBody>
          <a:bodyPr/>
          <a:lstStyle/>
          <a:p>
            <a:r>
              <a:rPr lang="pt-BR" dirty="0" smtClean="0"/>
              <a:t>Fonte: Abdallah et al (2016) [1]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66" y="2076711"/>
            <a:ext cx="6251018" cy="34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 e justificativa;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Referencial teórico e estado da arte;</a:t>
            </a:r>
          </a:p>
          <a:p>
            <a:r>
              <a:rPr lang="pt-BR" dirty="0"/>
              <a:t>Indicação da Revista</a:t>
            </a:r>
            <a:r>
              <a:rPr lang="pt-BR" dirty="0" smtClean="0"/>
              <a:t>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Conclusão.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76212"/>
            <a:ext cx="91821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19" y="2700337"/>
            <a:ext cx="9867900" cy="3057525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Conclusão: </a:t>
            </a:r>
            <a:r>
              <a:rPr lang="pt-BR" dirty="0"/>
              <a:t>r</a:t>
            </a:r>
            <a:r>
              <a:rPr lang="pt-BR" dirty="0" smtClean="0"/>
              <a:t>espostas para as questões de pesquisa (QP)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as áreas de detecção de fraudes mais estudadas na literatura?</a:t>
            </a:r>
          </a:p>
          <a:p>
            <a:r>
              <a:rPr lang="pt-BR" dirty="0"/>
              <a:t>Como a literatura categoriza as técnicas de detecção de fraudes?</a:t>
            </a:r>
          </a:p>
          <a:p>
            <a:r>
              <a:rPr lang="pt-BR" dirty="0"/>
              <a:t>Quais foram os problemas mais relatados pelos autores?</a:t>
            </a:r>
          </a:p>
          <a:p>
            <a:r>
              <a:rPr lang="pt-BR" dirty="0"/>
              <a:t>Como os autores testaram e validaram suas pesquisas?</a:t>
            </a:r>
          </a:p>
          <a:p>
            <a:r>
              <a:rPr lang="pt-BR" dirty="0"/>
              <a:t>Em qual área há pouca abordagem no estudo de detecção de fraudes?</a:t>
            </a:r>
          </a:p>
          <a:p>
            <a:r>
              <a:rPr lang="pt-BR" dirty="0"/>
              <a:t>Há espaço para futuras pesquisas na área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Abdallah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MA, </a:t>
            </a:r>
            <a:r>
              <a:rPr lang="en-US" dirty="0" err="1"/>
              <a:t>Zainal</a:t>
            </a:r>
            <a:r>
              <a:rPr lang="en-US" dirty="0"/>
              <a:t>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[2] 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en-US" dirty="0" smtClean="0"/>
              <a:t>[4] 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</a:p>
          <a:p>
            <a:r>
              <a:rPr lang="en-US" dirty="0" smtClean="0"/>
              <a:t>[5] </a:t>
            </a:r>
            <a:r>
              <a:rPr lang="en-US" dirty="0" err="1"/>
              <a:t>Kitchenham</a:t>
            </a:r>
            <a:r>
              <a:rPr lang="en-US" dirty="0"/>
              <a:t> B (2004) Procedures for performing systematic reviews. </a:t>
            </a:r>
            <a:r>
              <a:rPr lang="en-US" dirty="0" err="1"/>
              <a:t>Keele</a:t>
            </a:r>
            <a:r>
              <a:rPr lang="en-US" dirty="0"/>
              <a:t>, UK, </a:t>
            </a:r>
            <a:r>
              <a:rPr lang="en-US" dirty="0" err="1"/>
              <a:t>Keele</a:t>
            </a:r>
            <a:r>
              <a:rPr lang="en-US" dirty="0"/>
              <a:t> </a:t>
            </a:r>
            <a:r>
              <a:rPr lang="en-US" dirty="0" smtClean="0"/>
              <a:t>University. </a:t>
            </a:r>
            <a:endParaRPr lang="pt-BR" dirty="0" smtClean="0"/>
          </a:p>
          <a:p>
            <a:r>
              <a:rPr lang="en-US" smtClean="0"/>
              <a:t>[6] </a:t>
            </a:r>
            <a:r>
              <a:rPr lang="en-US" dirty="0" err="1" smtClean="0"/>
              <a:t>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atividade fraudulenta se caracteriza pela ação de um ou mais pessoas para ganhar proveito individual de determinada situação [1];</a:t>
            </a:r>
          </a:p>
          <a:p>
            <a:r>
              <a:rPr lang="pt-BR" dirty="0" smtClean="0"/>
              <a:t>A detecção de fraudes é uma área que visa encontrar falhas ou comportamentos inesperados em dados [4];</a:t>
            </a:r>
            <a:endParaRPr lang="pt-BR" dirty="0"/>
          </a:p>
          <a:p>
            <a:r>
              <a:rPr lang="pt-BR" dirty="0" smtClean="0"/>
              <a:t>O estudo da detecção de fraude pode englobar muitas áreas, como cartões de crédito e sistemas médicos.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e 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Arte;</a:t>
            </a:r>
            <a:endParaRPr lang="pt-BR" dirty="0"/>
          </a:p>
          <a:p>
            <a:r>
              <a:rPr lang="pt-BR" dirty="0"/>
              <a:t>Há um grande número de revisões sistemáticas na área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Em trabalhos futuros, pretende-se aplicar ferramentas para detectar fraudes em dados de auditoria e controle de órgãos públicos.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publicações na ACM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55612" r="64704"/>
          <a:stretch/>
        </p:blipFill>
        <p:spPr>
          <a:xfrm>
            <a:off x="4039140" y="2022989"/>
            <a:ext cx="4909054" cy="46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Survey” 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2006 e 2016: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– 8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51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– 14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170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– 17.600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/>
              <a:t>O objetivo geral deste trabalho é identificar, categorizar e agrupar técnicas e ferramentas para detecção de fraudes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Específicos.</a:t>
            </a:r>
          </a:p>
          <a:p>
            <a:pPr lvl="1"/>
            <a:r>
              <a:rPr lang="pt-BR" dirty="0"/>
              <a:t>Examinar se os estudos realizados em detecção de fraudes possuem abertura para áreas pouco ou não abordadas. Caso haja necessidade, o trabalho poderá categorizar possíveis trabalhos futuros em lacunas no assunto</a:t>
            </a:r>
            <a:r>
              <a:rPr lang="pt-BR" dirty="0" smtClean="0"/>
              <a:t>;</a:t>
            </a:r>
            <a:r>
              <a:rPr lang="pt-BR" dirty="0"/>
              <a:t>	</a:t>
            </a:r>
          </a:p>
          <a:p>
            <a:pPr lvl="1"/>
            <a:r>
              <a:rPr lang="pt-BR" dirty="0" smtClean="0"/>
              <a:t>Elencar como os autores validaram suas pesquisas nas áreas de detecção de fraudes;</a:t>
            </a:r>
          </a:p>
          <a:p>
            <a:pPr lvl="1"/>
            <a:r>
              <a:rPr lang="pt-BR" dirty="0" smtClean="0"/>
              <a:t>Categorizar </a:t>
            </a:r>
            <a:r>
              <a:rPr lang="pt-BR" dirty="0"/>
              <a:t>quais tecnologias foram as mais utilizadas para cada contexto.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</a:t>
            </a:r>
            <a:r>
              <a:rPr lang="pt-BR" dirty="0"/>
              <a:t>encontrado [5];</a:t>
            </a:r>
            <a:endParaRPr lang="pt-BR" dirty="0" smtClean="0"/>
          </a:p>
          <a:p>
            <a:r>
              <a:rPr lang="pt-BR" dirty="0" smtClean="0"/>
              <a:t>Desenvolver a procura em bases de dados globais na área da informática científica.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Detecção de Fraudes – Uma Revisão Sistemática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1606</TotalTime>
  <Words>1063</Words>
  <Application>Microsoft Office PowerPoint</Application>
  <PresentationFormat>Widescreen</PresentationFormat>
  <Paragraphs>156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Paralaxe</vt:lpstr>
      <vt:lpstr>Detecção de Fraudes – Uma Revisão Sistemática</vt:lpstr>
      <vt:lpstr>Agenda</vt:lpstr>
      <vt:lpstr>Tema</vt:lpstr>
      <vt:lpstr>Motivação e justificativa</vt:lpstr>
      <vt:lpstr>Gráfico de publicações na ACM</vt:lpstr>
      <vt:lpstr>Resultados em bases com as palavras-chave “Fraud Detection Survey” no periodo entre 2006 e 2016:</vt:lpstr>
      <vt:lpstr>Objetivos</vt:lpstr>
      <vt:lpstr>Metodologia</vt:lpstr>
      <vt:lpstr>Método de Pesquisa</vt:lpstr>
      <vt:lpstr>Critérios para exclusão de artigos</vt:lpstr>
      <vt:lpstr>Foram desconsideradas a utilização das palavras chave</vt:lpstr>
      <vt:lpstr>Apresentação do PowerPoint</vt:lpstr>
      <vt:lpstr>Questões de pesquisa (QP)</vt:lpstr>
      <vt:lpstr>Agenda</vt:lpstr>
      <vt:lpstr>Objetivos da utilização de sistemas para detectar fraudes</vt:lpstr>
      <vt:lpstr>Técnicas utilizadas</vt:lpstr>
      <vt:lpstr>Tipos de anomalias</vt:lpstr>
      <vt:lpstr>Categorias e técnicas utilizadas em métodos supervisionados e não-supervisionados</vt:lpstr>
      <vt:lpstr>Áreas mais abordadas em detecção de fraudes</vt:lpstr>
      <vt:lpstr>Apresentação do PowerPoint</vt:lpstr>
      <vt:lpstr>Indicação da revista</vt:lpstr>
      <vt:lpstr>Cronograma</vt:lpstr>
      <vt:lpstr>Conclusão: respostas para as questões de pesquisa (QP)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Fraudes: Uma Revisão Sistemática</dc:title>
  <dc:creator>Jean Rangel</dc:creator>
  <cp:lastModifiedBy>Jean Rangel</cp:lastModifiedBy>
  <cp:revision>54</cp:revision>
  <dcterms:created xsi:type="dcterms:W3CDTF">2016-06-08T12:52:29Z</dcterms:created>
  <dcterms:modified xsi:type="dcterms:W3CDTF">2016-08-25T14:18:40Z</dcterms:modified>
</cp:coreProperties>
</file>