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7" r:id="rId4"/>
    <p:sldId id="268" r:id="rId5"/>
    <p:sldId id="273" r:id="rId6"/>
    <p:sldId id="258" r:id="rId7"/>
    <p:sldId id="260" r:id="rId8"/>
    <p:sldId id="266" r:id="rId9"/>
    <p:sldId id="262" r:id="rId10"/>
    <p:sldId id="269" r:id="rId11"/>
    <p:sldId id="272" r:id="rId12"/>
    <p:sldId id="263" r:id="rId13"/>
    <p:sldId id="270" r:id="rId14"/>
    <p:sldId id="261" r:id="rId15"/>
    <p:sldId id="271" r:id="rId16"/>
    <p:sldId id="25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3FD4A5-F1F0-4246-A62D-BF5F071949F1}" type="datetimeFigureOut">
              <a:rPr lang="pt-BR" smtClean="0"/>
              <a:t>25/08/2016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CF7D7A-691A-4B72-BBAE-877DEC0CF8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354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7D7A-691A-4B72-BBAE-877DEC0CF8E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4227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7D7A-691A-4B72-BBAE-877DEC0CF8E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7658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FCD0-97F1-4A8A-A461-8D1BE5C62546}" type="datetime1">
              <a:rPr lang="en-US" smtClean="0"/>
              <a:t>8/25/2016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A17D-BC4E-47E1-A8C7-97D70AE317DC}" type="datetime1">
              <a:rPr lang="en-US" smtClean="0"/>
              <a:t>8/25/2016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6C65-D594-4C5A-98F8-197DEA049F5C}" type="datetime1">
              <a:rPr lang="en-US" smtClean="0"/>
              <a:t>8/25/2016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8C6E-F5C2-48FA-B41D-CC45F1A558F0}" type="datetime1">
              <a:rPr lang="en-US" smtClean="0"/>
              <a:t>8/25/2016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81C0C-5996-4FCA-AF73-28DFF9669C82}" type="datetime1">
              <a:rPr lang="en-US" smtClean="0"/>
              <a:t>8/25/2016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EF24-02A5-4922-B38A-03631FD56F8B}" type="datetime1">
              <a:rPr lang="en-US" smtClean="0"/>
              <a:t>8/25/2016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DC62-D5D0-4C3D-8814-8AE96A1BD6B9}" type="datetime1">
              <a:rPr lang="en-US" smtClean="0"/>
              <a:t>8/25/2016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D7DE-538A-41D0-A4C0-77D2D2E319B9}" type="datetime1">
              <a:rPr lang="en-US" smtClean="0"/>
              <a:t>8/25/2016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72E3-B87F-4C10-B61B-C2656FBC65A4}" type="datetime1">
              <a:rPr lang="en-US" smtClean="0"/>
              <a:t>8/25/2016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1ACB-AEBA-4994-87E4-A4205881A450}" type="datetime1">
              <a:rPr lang="en-US" smtClean="0"/>
              <a:t>8/25/2016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F394-D056-44D9-9DEC-944346A17A36}" type="datetime1">
              <a:rPr lang="en-US" smtClean="0"/>
              <a:t>8/25/2016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1659A-78C4-401D-B9FA-E17FFC9419BB}" type="datetime1">
              <a:rPr lang="en-US" smtClean="0"/>
              <a:t>8/25/2016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C58A-C3F7-4C50-9F01-735CE4AFD8D2}" type="datetime1">
              <a:rPr lang="en-US" smtClean="0"/>
              <a:t>8/25/2016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F39B-4085-49CE-A5EB-BCD6418E9B00}" type="datetime1">
              <a:rPr lang="en-US" smtClean="0"/>
              <a:t>8/25/2016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E047-DACA-4A22-9C8F-2CCD5C4CE555}" type="datetime1">
              <a:rPr lang="en-US" smtClean="0"/>
              <a:t>8/25/2016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A5DD5-B09A-4F2C-A9C6-C421176CD630}" type="datetime1">
              <a:rPr lang="en-US" smtClean="0"/>
              <a:t>8/25/2016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0E03-0790-4F75-8848-00880ED5F0C9}" type="datetime1">
              <a:rPr lang="en-US" smtClean="0"/>
              <a:t>8/25/2016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24C9684-2E02-44A0-8A7C-88CA58D88A7E}" type="datetime1">
              <a:rPr lang="en-US" smtClean="0"/>
              <a:t>8/25/2016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Detecção de Fraudes – Uma Revisão Sistemática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15377" y="3996266"/>
            <a:ext cx="6987645" cy="2861733"/>
          </a:xfrm>
        </p:spPr>
        <p:txBody>
          <a:bodyPr/>
          <a:lstStyle/>
          <a:p>
            <a:r>
              <a:rPr lang="pt-BR" b="1" dirty="0" smtClean="0"/>
              <a:t>Aluno: </a:t>
            </a:r>
            <a:r>
              <a:rPr lang="pt-BR" dirty="0" smtClean="0"/>
              <a:t>Jean </a:t>
            </a:r>
            <a:r>
              <a:rPr lang="pt-BR" dirty="0" err="1" smtClean="0"/>
              <a:t>Avila</a:t>
            </a:r>
            <a:r>
              <a:rPr lang="pt-BR" dirty="0" smtClean="0"/>
              <a:t> Rangel</a:t>
            </a:r>
          </a:p>
          <a:p>
            <a:r>
              <a:rPr lang="pt-BR" b="1" dirty="0" smtClean="0"/>
              <a:t>Orientadores: </a:t>
            </a:r>
            <a:r>
              <a:rPr lang="pt-BR" dirty="0" smtClean="0"/>
              <a:t>Adolfo Neto e Maria Claudia </a:t>
            </a:r>
            <a:r>
              <a:rPr lang="pt-BR" dirty="0" err="1" smtClean="0"/>
              <a:t>Emer</a:t>
            </a:r>
            <a:endParaRPr lang="pt-BR" b="1" dirty="0" smtClean="0"/>
          </a:p>
          <a:p>
            <a:r>
              <a:rPr lang="pt-BR" b="1" dirty="0" smtClean="0"/>
              <a:t>UNIVERSIDADE TECNOLÓGICA FEDERAL DO PARANÁ (UTFPR)</a:t>
            </a:r>
            <a:endParaRPr lang="pt-BR" b="1" dirty="0"/>
          </a:p>
          <a:p>
            <a:r>
              <a:rPr lang="pt-BR" i="1" dirty="0" smtClean="0"/>
              <a:t>Metodologia de Pesquisa</a:t>
            </a:r>
          </a:p>
          <a:p>
            <a:r>
              <a:rPr lang="pt-BR" i="1" dirty="0" smtClean="0"/>
              <a:t>Curitiba, 2016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Detecção </a:t>
            </a:r>
            <a:r>
              <a:rPr lang="pt-BR" dirty="0" smtClean="0"/>
              <a:t>de Fraudes </a:t>
            </a:r>
            <a:r>
              <a:rPr lang="pt-BR" dirty="0" smtClean="0"/>
              <a:t>– Uma Revisão Sistemática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884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Técnicas utilizadas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Detecção de vizinhos;</a:t>
            </a:r>
          </a:p>
          <a:p>
            <a:r>
              <a:rPr lang="pt-BR" dirty="0" smtClean="0"/>
              <a:t>Detecção de desvio de padrões;</a:t>
            </a:r>
          </a:p>
          <a:p>
            <a:r>
              <a:rPr lang="pt-BR" dirty="0" smtClean="0"/>
              <a:t>Detecção de fraudes;</a:t>
            </a:r>
          </a:p>
          <a:p>
            <a:r>
              <a:rPr lang="pt-BR" dirty="0" smtClean="0"/>
              <a:t>Prevenção de fraudes;</a:t>
            </a:r>
          </a:p>
          <a:p>
            <a:r>
              <a:rPr lang="pt-BR" dirty="0" smtClean="0"/>
              <a:t>Algoritmos em tempo real/off-line;</a:t>
            </a:r>
          </a:p>
          <a:p>
            <a:r>
              <a:rPr lang="pt-BR" dirty="0" smtClean="0"/>
              <a:t>Outros (aprendizado </a:t>
            </a:r>
            <a:r>
              <a:rPr lang="pt-BR" dirty="0"/>
              <a:t>de </a:t>
            </a:r>
            <a:r>
              <a:rPr lang="pt-BR" dirty="0" smtClean="0"/>
              <a:t>máquina, k-</a:t>
            </a:r>
            <a:r>
              <a:rPr lang="pt-BR" dirty="0" err="1" smtClean="0"/>
              <a:t>means</a:t>
            </a:r>
            <a:r>
              <a:rPr lang="pt-BR" dirty="0" smtClean="0"/>
              <a:t>, ruído gaussiano, ...)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Detecção de Fraudes – Uma Revisão Sistemática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291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Problemas a </a:t>
            </a:r>
            <a:r>
              <a:rPr lang="pt-BR" dirty="0"/>
              <a:t>s</a:t>
            </a:r>
            <a:r>
              <a:rPr lang="pt-BR" dirty="0" smtClean="0"/>
              <a:t>erem </a:t>
            </a:r>
            <a:r>
              <a:rPr lang="pt-BR" dirty="0"/>
              <a:t>s</a:t>
            </a:r>
            <a:r>
              <a:rPr lang="pt-BR" dirty="0" smtClean="0"/>
              <a:t>olucionados ou melhorados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Baixa velocidade para sistemas que necessitam processamento em tempo real;</a:t>
            </a:r>
          </a:p>
          <a:p>
            <a:r>
              <a:rPr lang="pt-BR" dirty="0" smtClean="0"/>
              <a:t>Indicação de falsos positivos (usuário normal taxado como fraudulento) ou falsos negativos (fraudador indicado como confiável).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Detecção de Fraudes – Uma Revisão Sistemática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411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Realizar um levantamento no Estado da Arte buscando aproximar do objetivo encontrado;</a:t>
            </a:r>
          </a:p>
          <a:p>
            <a:r>
              <a:rPr lang="pt-BR" dirty="0" smtClean="0"/>
              <a:t>Desenvolver a procura em bases de dados globais na área da informática científica.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Detecção de Fraudes – Uma Revisão Sistemática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990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408903"/>
            <a:ext cx="10018713" cy="1752599"/>
          </a:xfrm>
        </p:spPr>
        <p:txBody>
          <a:bodyPr/>
          <a:lstStyle/>
          <a:p>
            <a:r>
              <a:rPr lang="pt-BR" dirty="0" smtClean="0"/>
              <a:t>Método de Pesquisa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6162" y="905634"/>
            <a:ext cx="6621686" cy="5823578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123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Indicação da revista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Foco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métodos</a:t>
            </a:r>
            <a:r>
              <a:rPr lang="en-US" dirty="0" smtClean="0"/>
              <a:t> e </a:t>
            </a:r>
            <a:r>
              <a:rPr lang="en-US" dirty="0" err="1" smtClean="0"/>
              <a:t>técnicas</a:t>
            </a:r>
            <a:r>
              <a:rPr lang="en-US" dirty="0" smtClean="0"/>
              <a:t> para </a:t>
            </a:r>
            <a:r>
              <a:rPr lang="en-US" dirty="0" err="1" smtClean="0"/>
              <a:t>mineração</a:t>
            </a:r>
            <a:r>
              <a:rPr lang="en-US" dirty="0" smtClean="0"/>
              <a:t> de dados.</a:t>
            </a:r>
          </a:p>
          <a:p>
            <a:pPr marL="0" indent="0">
              <a:buNone/>
            </a:pPr>
            <a:r>
              <a:rPr lang="en-US" b="1" dirty="0" smtClean="0"/>
              <a:t>	Data </a:t>
            </a:r>
            <a:r>
              <a:rPr lang="en-US" b="1" dirty="0"/>
              <a:t>Mining and Knowledge </a:t>
            </a:r>
            <a:r>
              <a:rPr lang="en-US" b="1" dirty="0" smtClean="0"/>
              <a:t>Discovery </a:t>
            </a:r>
            <a:r>
              <a:rPr lang="en-US" dirty="0" smtClean="0"/>
              <a:t>(</a:t>
            </a:r>
            <a:r>
              <a:rPr lang="en-US" dirty="0" err="1" smtClean="0"/>
              <a:t>Qualis</a:t>
            </a:r>
            <a:r>
              <a:rPr lang="en-US" dirty="0" smtClean="0"/>
              <a:t> Capes </a:t>
            </a:r>
            <a:r>
              <a:rPr lang="pt-BR" dirty="0" smtClean="0"/>
              <a:t>B1)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http://link.springer.com/journal/10618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Detecção de Fraudes – Uma Revisão Sistemática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561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719" y="2700337"/>
            <a:ext cx="9867900" cy="3057525"/>
          </a:xfrm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Detecção de Fraudes – Uma Revisão Sistemática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[1] </a:t>
            </a:r>
            <a:r>
              <a:rPr lang="en-US" dirty="0" err="1" smtClean="0"/>
              <a:t>Abdallah</a:t>
            </a:r>
            <a:r>
              <a:rPr lang="en-US" dirty="0" smtClean="0"/>
              <a:t> </a:t>
            </a:r>
            <a:r>
              <a:rPr lang="en-US" dirty="0"/>
              <a:t>A, </a:t>
            </a:r>
            <a:r>
              <a:rPr lang="en-US" dirty="0" err="1"/>
              <a:t>Maarof</a:t>
            </a:r>
            <a:r>
              <a:rPr lang="en-US" dirty="0"/>
              <a:t> MA, </a:t>
            </a:r>
            <a:r>
              <a:rPr lang="en-US" dirty="0" err="1"/>
              <a:t>Zainal</a:t>
            </a:r>
            <a:r>
              <a:rPr lang="en-US" dirty="0"/>
              <a:t> A (2016) Fraud detection system: A </a:t>
            </a:r>
            <a:r>
              <a:rPr lang="en-US" dirty="0" smtClean="0"/>
              <a:t>survey. Journal </a:t>
            </a:r>
            <a:r>
              <a:rPr lang="en-US" dirty="0"/>
              <a:t>of Network </a:t>
            </a:r>
            <a:r>
              <a:rPr lang="en-US" dirty="0" smtClean="0"/>
              <a:t>and Computer </a:t>
            </a:r>
            <a:r>
              <a:rPr lang="en-US" dirty="0"/>
              <a:t>Applications 68:90 – </a:t>
            </a:r>
            <a:r>
              <a:rPr lang="en-US" dirty="0" smtClean="0"/>
              <a:t>113;</a:t>
            </a:r>
          </a:p>
          <a:p>
            <a:r>
              <a:rPr lang="en-US" dirty="0" smtClean="0"/>
              <a:t>[2] Chan </a:t>
            </a:r>
            <a:r>
              <a:rPr lang="en-US" dirty="0"/>
              <a:t>PK, Fan W, </a:t>
            </a:r>
            <a:r>
              <a:rPr lang="en-US" dirty="0" err="1"/>
              <a:t>Prodromidis</a:t>
            </a:r>
            <a:r>
              <a:rPr lang="en-US" dirty="0"/>
              <a:t> AL, </a:t>
            </a:r>
            <a:r>
              <a:rPr lang="en-US" dirty="0" err="1"/>
              <a:t>Stolfo</a:t>
            </a:r>
            <a:r>
              <a:rPr lang="en-US" dirty="0"/>
              <a:t> SJ (1999) Distributed data </a:t>
            </a:r>
            <a:r>
              <a:rPr lang="en-US" dirty="0" smtClean="0"/>
              <a:t>mining in </a:t>
            </a:r>
            <a:r>
              <a:rPr lang="en-US" dirty="0"/>
              <a:t>credit card fraud detection. IEEE Intelligent Systems and their Applications 14(6):</a:t>
            </a:r>
            <a:r>
              <a:rPr lang="en-US" dirty="0" smtClean="0"/>
              <a:t>67–74;</a:t>
            </a:r>
            <a:endParaRPr lang="pt-BR" dirty="0" smtClean="0"/>
          </a:p>
          <a:p>
            <a:r>
              <a:rPr lang="en-US" dirty="0" smtClean="0"/>
              <a:t>[3] </a:t>
            </a:r>
            <a:r>
              <a:rPr lang="en-US" dirty="0" err="1" smtClean="0"/>
              <a:t>Chandola</a:t>
            </a:r>
            <a:r>
              <a:rPr lang="en-US" dirty="0" smtClean="0"/>
              <a:t> </a:t>
            </a:r>
            <a:r>
              <a:rPr lang="en-US" dirty="0"/>
              <a:t>V, Banerjee A, Kumar V (2009) Anomaly detection: A survey. </a:t>
            </a:r>
            <a:r>
              <a:rPr lang="en-US" dirty="0" smtClean="0"/>
              <a:t>ACM </a:t>
            </a:r>
            <a:r>
              <a:rPr lang="en-US" dirty="0" err="1" smtClean="0"/>
              <a:t>Comput</a:t>
            </a:r>
            <a:r>
              <a:rPr lang="en-US" dirty="0" smtClean="0"/>
              <a:t> </a:t>
            </a:r>
            <a:r>
              <a:rPr lang="en-US" dirty="0" err="1"/>
              <a:t>Surv</a:t>
            </a:r>
            <a:r>
              <a:rPr lang="en-US" dirty="0"/>
              <a:t> 41(3):</a:t>
            </a:r>
            <a:r>
              <a:rPr lang="en-US" dirty="0" smtClean="0"/>
              <a:t>15:1–15:58;</a:t>
            </a:r>
          </a:p>
          <a:p>
            <a:r>
              <a:rPr lang="en-US" dirty="0" smtClean="0"/>
              <a:t>[4] Fawcett </a:t>
            </a:r>
            <a:r>
              <a:rPr lang="en-US" dirty="0"/>
              <a:t>T, Provost F (1997) Adaptive fraud detection. Data Mining </a:t>
            </a:r>
            <a:r>
              <a:rPr lang="en-US" dirty="0" smtClean="0"/>
              <a:t>and Knowledge </a:t>
            </a:r>
            <a:r>
              <a:rPr lang="en-US" dirty="0"/>
              <a:t>Discovery 1(3):</a:t>
            </a:r>
            <a:r>
              <a:rPr lang="en-US" dirty="0" smtClean="0"/>
              <a:t>291–316;</a:t>
            </a:r>
            <a:endParaRPr lang="pt-BR" dirty="0" smtClean="0"/>
          </a:p>
          <a:p>
            <a:r>
              <a:rPr lang="en-US" smtClean="0"/>
              <a:t>[5] Seyedhossein</a:t>
            </a:r>
            <a:r>
              <a:rPr lang="en-US" dirty="0" smtClean="0"/>
              <a:t> </a:t>
            </a:r>
            <a:r>
              <a:rPr lang="en-US" dirty="0"/>
              <a:t>L, </a:t>
            </a:r>
            <a:r>
              <a:rPr lang="en-US" dirty="0" err="1"/>
              <a:t>Hashemi</a:t>
            </a:r>
            <a:r>
              <a:rPr lang="en-US" dirty="0"/>
              <a:t> MR (2010) Mining information from credit </a:t>
            </a:r>
            <a:r>
              <a:rPr lang="en-US" dirty="0" smtClean="0"/>
              <a:t>card time </a:t>
            </a:r>
            <a:r>
              <a:rPr lang="en-US" dirty="0"/>
              <a:t>series for timelier </a:t>
            </a:r>
            <a:r>
              <a:rPr lang="en-US" dirty="0" smtClean="0"/>
              <a:t>fraud detection</a:t>
            </a:r>
            <a:r>
              <a:rPr lang="en-US" dirty="0"/>
              <a:t>. In: Telecommunications (IST), </a:t>
            </a:r>
            <a:r>
              <a:rPr lang="en-US" dirty="0" smtClean="0"/>
              <a:t>2010 5th </a:t>
            </a:r>
            <a:r>
              <a:rPr lang="en-US" dirty="0"/>
              <a:t>International Symposium on, pp </a:t>
            </a:r>
            <a:r>
              <a:rPr lang="en-US" dirty="0" smtClean="0"/>
              <a:t>619–624.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Detecção de Fraudes – Uma Revisão Sistemática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108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2077410"/>
            <a:ext cx="10018713" cy="4078310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Tema;</a:t>
            </a:r>
          </a:p>
          <a:p>
            <a:r>
              <a:rPr lang="pt-BR" dirty="0" smtClean="0"/>
              <a:t>Motivação e justificativa;</a:t>
            </a:r>
            <a:endParaRPr lang="pt-BR" dirty="0" smtClean="0"/>
          </a:p>
          <a:p>
            <a:r>
              <a:rPr lang="pt-BR" dirty="0" smtClean="0"/>
              <a:t>Objetivos;</a:t>
            </a:r>
          </a:p>
          <a:p>
            <a:pPr lvl="1"/>
            <a:r>
              <a:rPr lang="pt-BR" dirty="0" smtClean="0"/>
              <a:t>Geral;</a:t>
            </a:r>
          </a:p>
          <a:p>
            <a:pPr lvl="1"/>
            <a:r>
              <a:rPr lang="pt-BR" dirty="0" smtClean="0"/>
              <a:t>Específicos.</a:t>
            </a:r>
          </a:p>
          <a:p>
            <a:r>
              <a:rPr lang="pt-BR" dirty="0"/>
              <a:t>Outras pesquisas relacionadas a detecção de fraudes;</a:t>
            </a:r>
            <a:endParaRPr lang="pt-BR" dirty="0" smtClean="0"/>
          </a:p>
          <a:p>
            <a:r>
              <a:rPr lang="pt-BR" dirty="0" smtClean="0"/>
              <a:t>Metodologia</a:t>
            </a:r>
            <a:r>
              <a:rPr lang="pt-BR" dirty="0" smtClean="0"/>
              <a:t>;</a:t>
            </a:r>
          </a:p>
          <a:p>
            <a:r>
              <a:rPr lang="pt-BR" dirty="0" smtClean="0"/>
              <a:t>Cronograma;</a:t>
            </a:r>
          </a:p>
          <a:p>
            <a:r>
              <a:rPr lang="pt-BR" dirty="0" smtClean="0"/>
              <a:t>Indicação da Revista.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Detecção de Fraudes – Uma Revisão Sistemática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0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Uma atividade fraudulenta se caracteriza pela ação de um ou mais pessoas para ganhar proveito individual de determinada situação [1];</a:t>
            </a:r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 smtClean="0"/>
              <a:t>detecção de fraudes é uma área que visa encontrar falhas ou comportamentos inesperados em </a:t>
            </a:r>
            <a:r>
              <a:rPr lang="pt-BR" dirty="0" smtClean="0"/>
              <a:t>dados [4];</a:t>
            </a:r>
            <a:endParaRPr lang="pt-BR" dirty="0"/>
          </a:p>
          <a:p>
            <a:r>
              <a:rPr lang="pt-BR" dirty="0" smtClean="0"/>
              <a:t>O </a:t>
            </a:r>
            <a:r>
              <a:rPr lang="pt-BR" dirty="0" smtClean="0"/>
              <a:t>estudo da detecção de fraude </a:t>
            </a:r>
            <a:r>
              <a:rPr lang="pt-BR" dirty="0" smtClean="0"/>
              <a:t>pode englobar muitas áreas, como cartões de crédito e sistemas médicos.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Detecção de Fraudes – Uma Revisão Sistemática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233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 e justificativa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Estudar uma área que está em constante acréscimo de importância no Estado da Arte;</a:t>
            </a:r>
            <a:endParaRPr lang="pt-BR" dirty="0"/>
          </a:p>
          <a:p>
            <a:r>
              <a:rPr lang="pt-BR" dirty="0"/>
              <a:t>Há um grande número de revisões sistemáticas na área</a:t>
            </a:r>
            <a:r>
              <a:rPr lang="pt-BR" dirty="0" smtClean="0"/>
              <a:t>;</a:t>
            </a:r>
          </a:p>
          <a:p>
            <a:r>
              <a:rPr lang="pt-BR" dirty="0" smtClean="0"/>
              <a:t>Em trabalhos futuros, pretende-se aplicar ferramentas para detectar fraudes em dados de auditoria e controle de órgãos públicos.</a:t>
            </a:r>
            <a:endParaRPr lang="pt-BR" dirty="0"/>
          </a:p>
          <a:p>
            <a:endParaRPr lang="pt-BR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Detecção de Fraudes – Uma Revisão Sistemática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723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Gráfico de publicações na ACM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/>
          <a:srcRect t="55612" r="64704"/>
          <a:stretch/>
        </p:blipFill>
        <p:spPr>
          <a:xfrm>
            <a:off x="4039140" y="2022989"/>
            <a:ext cx="4909054" cy="464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312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Resultados</a:t>
            </a:r>
            <a:r>
              <a:rPr lang="en-US" b="1" dirty="0" smtClean="0"/>
              <a:t> </a:t>
            </a:r>
            <a:r>
              <a:rPr lang="en-US" b="1" dirty="0" err="1" smtClean="0"/>
              <a:t>em</a:t>
            </a:r>
            <a:r>
              <a:rPr lang="en-US" b="1" dirty="0" smtClean="0"/>
              <a:t> bases </a:t>
            </a:r>
            <a:r>
              <a:rPr lang="en-US" b="1" dirty="0"/>
              <a:t>com as </a:t>
            </a:r>
            <a:r>
              <a:rPr lang="en-US" b="1" dirty="0" err="1" smtClean="0"/>
              <a:t>palavras</a:t>
            </a:r>
            <a:r>
              <a:rPr lang="en-US" b="1" dirty="0" err="1"/>
              <a:t>-</a:t>
            </a:r>
            <a:r>
              <a:rPr lang="en-US" b="1" dirty="0" err="1" smtClean="0"/>
              <a:t>chave</a:t>
            </a:r>
            <a:r>
              <a:rPr lang="en-US" b="1" dirty="0" smtClean="0"/>
              <a:t> </a:t>
            </a:r>
            <a:r>
              <a:rPr lang="en-US" b="1" dirty="0"/>
              <a:t>“Fraud </a:t>
            </a:r>
            <a:r>
              <a:rPr lang="en-US" b="1" dirty="0" smtClean="0"/>
              <a:t>Detection Survey” no </a:t>
            </a:r>
            <a:r>
              <a:rPr lang="en-US" b="1" dirty="0" err="1" smtClean="0"/>
              <a:t>periodo</a:t>
            </a:r>
            <a:r>
              <a:rPr lang="en-US" b="1" dirty="0" smtClean="0"/>
              <a:t> entre 2006 e 2016: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ACM Digital Library </a:t>
            </a:r>
            <a:r>
              <a:rPr lang="en-US" b="1" smtClean="0"/>
              <a:t>– </a:t>
            </a:r>
            <a:r>
              <a:rPr lang="en-US" b="1" smtClean="0"/>
              <a:t>8 </a:t>
            </a:r>
            <a:r>
              <a:rPr lang="en-US" b="1" dirty="0" err="1" smtClean="0"/>
              <a:t>resultados</a:t>
            </a:r>
            <a:r>
              <a:rPr lang="en-US" b="1" dirty="0" smtClean="0"/>
              <a:t>;</a:t>
            </a:r>
            <a:endParaRPr lang="en-US" b="1" dirty="0"/>
          </a:p>
          <a:p>
            <a:r>
              <a:rPr lang="en-US" b="1" dirty="0" err="1" smtClean="0"/>
              <a:t>IEEEXplore</a:t>
            </a:r>
            <a:r>
              <a:rPr lang="en-US" b="1" dirty="0" smtClean="0"/>
              <a:t> – 51 </a:t>
            </a:r>
            <a:r>
              <a:rPr lang="en-US" b="1" dirty="0" err="1" smtClean="0"/>
              <a:t>resultados</a:t>
            </a:r>
            <a:r>
              <a:rPr lang="en-US" b="1" dirty="0" smtClean="0"/>
              <a:t>;</a:t>
            </a:r>
            <a:endParaRPr lang="en-US" b="1" dirty="0"/>
          </a:p>
          <a:p>
            <a:r>
              <a:rPr lang="en-US" b="1" dirty="0" err="1" smtClean="0"/>
              <a:t>ScienceDirect</a:t>
            </a:r>
            <a:r>
              <a:rPr lang="en-US" b="1" dirty="0" smtClean="0"/>
              <a:t> – 14 </a:t>
            </a:r>
            <a:r>
              <a:rPr lang="en-US" b="1" dirty="0" err="1" smtClean="0"/>
              <a:t>resultados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Springer Link – 170 </a:t>
            </a:r>
            <a:r>
              <a:rPr lang="en-US" b="1" dirty="0" err="1" smtClean="0"/>
              <a:t>resultados</a:t>
            </a:r>
            <a:r>
              <a:rPr lang="en-US" b="1" dirty="0" smtClean="0"/>
              <a:t>;</a:t>
            </a:r>
            <a:endParaRPr lang="en-US" b="1" dirty="0"/>
          </a:p>
          <a:p>
            <a:r>
              <a:rPr lang="en-US" dirty="0"/>
              <a:t>Google </a:t>
            </a:r>
            <a:r>
              <a:rPr lang="en-US" dirty="0" smtClean="0"/>
              <a:t>Scholar – 17.600 </a:t>
            </a:r>
            <a:r>
              <a:rPr lang="en-US" dirty="0" err="1" smtClean="0"/>
              <a:t>resultados</a:t>
            </a:r>
            <a:r>
              <a:rPr lang="en-US" dirty="0" smtClean="0"/>
              <a:t>.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Detecção de Fraudes – Uma Revisão Sistemática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165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Geral;</a:t>
            </a:r>
          </a:p>
          <a:p>
            <a:pPr lvl="1"/>
            <a:r>
              <a:rPr lang="pt-BR" dirty="0" smtClean="0"/>
              <a:t>Realizar uma revisão sistemática para encontrar trabalhos relacionados a </a:t>
            </a:r>
            <a:r>
              <a:rPr lang="pt-BR" dirty="0" err="1" smtClean="0"/>
              <a:t>surveys</a:t>
            </a:r>
            <a:r>
              <a:rPr lang="pt-BR" dirty="0" smtClean="0"/>
              <a:t> de detecção de fraudes.</a:t>
            </a:r>
          </a:p>
          <a:p>
            <a:r>
              <a:rPr lang="pt-BR" dirty="0" smtClean="0"/>
              <a:t>Específicos.</a:t>
            </a:r>
          </a:p>
          <a:p>
            <a:pPr lvl="1"/>
            <a:r>
              <a:rPr lang="pt-BR" dirty="0" smtClean="0"/>
              <a:t>Identificar e mapear técnicas de detecções de fraudes no contexto geral e em cartões de crédito;</a:t>
            </a:r>
          </a:p>
          <a:p>
            <a:pPr lvl="1"/>
            <a:r>
              <a:rPr lang="pt-BR" dirty="0" smtClean="0"/>
              <a:t>Determinar quais métodos (algoritmos) computacionais funcionam melhor para determinadas características e então se aprofundar nos casos relacionados ao problema apresentado, verificando se técnicas de detecção de fraudes se encaixam em outros contextos;</a:t>
            </a:r>
          </a:p>
          <a:p>
            <a:pPr lvl="1"/>
            <a:r>
              <a:rPr lang="pt-BR" dirty="0"/>
              <a:t>Conhecer as limitações elencadas pelos autores da área e tentar identificar limitações não reconhecidas anteriormente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Detecção de Fraudes – Uma Revisão Sistemática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556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Objetivos da utilização de sistemas para detectar fraudes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Redução de custos com </a:t>
            </a:r>
            <a:r>
              <a:rPr lang="pt-BR" dirty="0"/>
              <a:t>usuários maliciosos (</a:t>
            </a:r>
            <a:r>
              <a:rPr lang="en-US" dirty="0"/>
              <a:t>SEYEDHOSSEIN, L.; HASHEMI, M. R. 2009)</a:t>
            </a:r>
            <a:r>
              <a:rPr lang="pt-BR" dirty="0" smtClean="0"/>
              <a:t>;</a:t>
            </a:r>
          </a:p>
          <a:p>
            <a:r>
              <a:rPr lang="pt-BR" dirty="0" smtClean="0"/>
              <a:t>Alertas de dados errôneos ou detentores de ruídos;</a:t>
            </a:r>
          </a:p>
          <a:p>
            <a:r>
              <a:rPr lang="pt-BR" dirty="0" smtClean="0"/>
              <a:t>Visualização de possíveis padrões indesejados;</a:t>
            </a:r>
          </a:p>
          <a:p>
            <a:r>
              <a:rPr lang="pt-BR" dirty="0" smtClean="0"/>
              <a:t>Melhor monitoramento das informações.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Detecção de Fraudes – Uma Revisão Sistemática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795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pt-BR" dirty="0" smtClean="0"/>
              <a:t>Outras pesquisas relacionadas a detecção de fraudes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400433"/>
            <a:ext cx="10018713" cy="4831823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Revisões sistemáticas</a:t>
            </a:r>
            <a:r>
              <a:rPr lang="pt-BR" i="1" dirty="0" smtClean="0"/>
              <a:t> </a:t>
            </a:r>
            <a:r>
              <a:rPr lang="pt-BR" dirty="0" smtClean="0"/>
              <a:t>indicando trabalhos com maior incidências nos tópicos (</a:t>
            </a:r>
            <a:r>
              <a:rPr lang="pt-BR" dirty="0"/>
              <a:t>CHANDOLA, V.; BANERJEE, A.; KUMAR, </a:t>
            </a:r>
            <a:r>
              <a:rPr lang="pt-BR" dirty="0" smtClean="0"/>
              <a:t>V. 2009) e (</a:t>
            </a:r>
            <a:r>
              <a:rPr lang="en-US" dirty="0"/>
              <a:t>ABDALLA, A.; AIZAINI, M.; ZAINAL, A. </a:t>
            </a:r>
            <a:r>
              <a:rPr lang="en-US" dirty="0" smtClean="0"/>
              <a:t>2016)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Fraudes em cartões de crédito;</a:t>
            </a:r>
          </a:p>
          <a:p>
            <a:pPr lvl="1"/>
            <a:r>
              <a:rPr lang="pt-BR" dirty="0" smtClean="0"/>
              <a:t>Golpes em seguros de saúde e de automóveis;</a:t>
            </a:r>
          </a:p>
          <a:p>
            <a:pPr lvl="1"/>
            <a:r>
              <a:rPr lang="pt-BR" dirty="0" smtClean="0"/>
              <a:t>Compras online não verossímeis;</a:t>
            </a:r>
          </a:p>
          <a:p>
            <a:pPr lvl="1"/>
            <a:r>
              <a:rPr lang="pt-BR" dirty="0" smtClean="0"/>
              <a:t>Fraudes em sistemas de telecomunicações;</a:t>
            </a:r>
          </a:p>
          <a:p>
            <a:pPr lvl="1"/>
            <a:r>
              <a:rPr lang="pt-BR" dirty="0" smtClean="0"/>
              <a:t>Detecção de expressões faciais/corporais inesperadas;</a:t>
            </a:r>
          </a:p>
          <a:p>
            <a:pPr lvl="1"/>
            <a:r>
              <a:rPr lang="pt-BR" dirty="0" smtClean="0"/>
              <a:t>Correção de </a:t>
            </a:r>
            <a:r>
              <a:rPr lang="pt-BR" dirty="0"/>
              <a:t>i</a:t>
            </a:r>
            <a:r>
              <a:rPr lang="pt-BR" dirty="0" smtClean="0"/>
              <a:t>magens;</a:t>
            </a:r>
          </a:p>
          <a:p>
            <a:pPr lvl="1"/>
            <a:r>
              <a:rPr lang="pt-BR" dirty="0" smtClean="0"/>
              <a:t>Melhoras nos dados de sensores e dispositivos distribuídos;</a:t>
            </a:r>
          </a:p>
          <a:p>
            <a:pPr lvl="1"/>
            <a:r>
              <a:rPr lang="pt-BR" dirty="0" smtClean="0"/>
              <a:t>Interesses industriais (falhas de máquinas ou equipamentos);</a:t>
            </a:r>
          </a:p>
          <a:p>
            <a:pPr lvl="1"/>
            <a:r>
              <a:rPr lang="pt-BR" dirty="0" smtClean="0"/>
              <a:t>Interesses governamentais (ataques terroristas, corrupções).</a:t>
            </a:r>
          </a:p>
          <a:p>
            <a:pPr lvl="1"/>
            <a:endParaRPr lang="pt-BR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Detecção de Fraudes – Uma Revisão Sistemática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1009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1525</TotalTime>
  <Words>863</Words>
  <Application>Microsoft Office PowerPoint</Application>
  <PresentationFormat>Widescreen</PresentationFormat>
  <Paragraphs>112</Paragraphs>
  <Slides>16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Corbel</vt:lpstr>
      <vt:lpstr>Paralaxe</vt:lpstr>
      <vt:lpstr>Detecção de Fraudes – Uma Revisão Sistemática</vt:lpstr>
      <vt:lpstr>Agenda</vt:lpstr>
      <vt:lpstr>Tema</vt:lpstr>
      <vt:lpstr>Motivação e justificativa</vt:lpstr>
      <vt:lpstr>Gráfico de publicações na ACM</vt:lpstr>
      <vt:lpstr>Resultados em bases com as palavras-chave “Fraud Detection Survey” no periodo entre 2006 e 2016:</vt:lpstr>
      <vt:lpstr>Objetivos</vt:lpstr>
      <vt:lpstr>Objetivos da utilização de sistemas para detectar fraudes</vt:lpstr>
      <vt:lpstr>Outras pesquisas relacionadas a detecção de fraudes</vt:lpstr>
      <vt:lpstr>Técnicas utilizadas</vt:lpstr>
      <vt:lpstr>Problemas a serem solucionados ou melhorados</vt:lpstr>
      <vt:lpstr>Metodologia</vt:lpstr>
      <vt:lpstr>Método de Pesquisa</vt:lpstr>
      <vt:lpstr>Indicação da revista</vt:lpstr>
      <vt:lpstr>Cronograma</vt:lpstr>
      <vt:lpstr>Referências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para Detecção de Fraudes – Um Survey</dc:title>
  <dc:creator>Jean Rangel</dc:creator>
  <cp:lastModifiedBy>Jean Rangel</cp:lastModifiedBy>
  <cp:revision>44</cp:revision>
  <dcterms:created xsi:type="dcterms:W3CDTF">2016-06-08T12:52:29Z</dcterms:created>
  <dcterms:modified xsi:type="dcterms:W3CDTF">2016-08-25T12:55:48Z</dcterms:modified>
</cp:coreProperties>
</file>