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73" r:id="rId6"/>
    <p:sldId id="258" r:id="rId7"/>
    <p:sldId id="260" r:id="rId8"/>
    <p:sldId id="266" r:id="rId9"/>
    <p:sldId id="262" r:id="rId10"/>
    <p:sldId id="269" r:id="rId11"/>
    <p:sldId id="272" r:id="rId12"/>
    <p:sldId id="263" r:id="rId13"/>
    <p:sldId id="270" r:id="rId14"/>
    <p:sldId id="261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D4A5-F1F0-4246-A62D-BF5F071949F1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7D7A-691A-4B72-BBAE-877DEC0C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5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5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CD0-97F1-4A8A-A461-8D1BE5C62546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A17D-BC4E-47E1-A8C7-97D70AE317DC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6C65-D594-4C5A-98F8-197DEA049F5C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8C6E-F5C2-48FA-B41D-CC45F1A558F0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1C0C-5996-4FCA-AF73-28DFF9669C82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EF24-02A5-4922-B38A-03631FD56F8B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C62-D5D0-4C3D-8814-8AE96A1BD6B9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D7DE-538A-41D0-A4C0-77D2D2E319B9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2E3-B87F-4C10-B61B-C2656FBC65A4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ACB-AEBA-4994-87E4-A4205881A450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F394-D056-44D9-9DEC-944346A17A36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659A-78C4-401D-B9FA-E17FFC9419BB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C58A-C3F7-4C50-9F01-735CE4AFD8D2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9B-4085-49CE-A5EB-BCD6418E9B00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047-DACA-4A22-9C8F-2CCD5C4CE555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5DD5-B09A-4F2C-A9C6-C421176CD630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E03-0790-4F75-8848-00880ED5F0C9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C9684-2E02-44A0-8A7C-88CA58D88A7E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Detecção de Fraudes em Cartões de Crédito – Uma Revisão Sistemática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3"/>
          </a:xfrm>
        </p:spPr>
        <p:txBody>
          <a:bodyPr/>
          <a:lstStyle/>
          <a:p>
            <a:r>
              <a:rPr lang="pt-BR" dirty="0" smtClean="0"/>
              <a:t>Aluno: Jean </a:t>
            </a:r>
            <a:r>
              <a:rPr lang="pt-BR" dirty="0" err="1" smtClean="0"/>
              <a:t>Avila</a:t>
            </a:r>
            <a:r>
              <a:rPr lang="pt-BR" dirty="0" smtClean="0"/>
              <a:t> Rangel</a:t>
            </a:r>
          </a:p>
          <a:p>
            <a:r>
              <a:rPr lang="pt-BR" dirty="0" smtClean="0"/>
              <a:t>Orientadores: Adolfo Neto e Maria Claudia </a:t>
            </a:r>
            <a:r>
              <a:rPr lang="pt-BR" dirty="0" err="1" smtClean="0"/>
              <a:t>Emer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Metodologia de Pesquisa</a:t>
            </a:r>
          </a:p>
          <a:p>
            <a:r>
              <a:rPr lang="pt-BR" dirty="0" smtClean="0"/>
              <a:t>Curitiba, 2016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Detecção de vizinhos;</a:t>
            </a:r>
          </a:p>
          <a:p>
            <a:r>
              <a:rPr lang="pt-BR" dirty="0" smtClean="0"/>
              <a:t>Detecção de desvio de padrões;</a:t>
            </a:r>
          </a:p>
          <a:p>
            <a:r>
              <a:rPr lang="pt-BR" dirty="0" smtClean="0"/>
              <a:t>Detecção de fraudes;</a:t>
            </a:r>
          </a:p>
          <a:p>
            <a:r>
              <a:rPr lang="pt-BR" dirty="0" smtClean="0"/>
              <a:t>Prevenção de fraudes;</a:t>
            </a:r>
          </a:p>
          <a:p>
            <a:r>
              <a:rPr lang="pt-BR" dirty="0" smtClean="0"/>
              <a:t>Algoritmos em tempo real/off-line;</a:t>
            </a:r>
          </a:p>
          <a:p>
            <a:r>
              <a:rPr lang="pt-BR" dirty="0" smtClean="0"/>
              <a:t>Outros (aprendizado </a:t>
            </a:r>
            <a:r>
              <a:rPr lang="pt-BR" dirty="0"/>
              <a:t>de </a:t>
            </a:r>
            <a:r>
              <a:rPr lang="pt-BR" dirty="0" smtClean="0"/>
              <a:t>máquina, k-</a:t>
            </a:r>
            <a:r>
              <a:rPr lang="pt-BR" dirty="0" err="1" smtClean="0"/>
              <a:t>means</a:t>
            </a:r>
            <a:r>
              <a:rPr lang="pt-BR" dirty="0" smtClean="0"/>
              <a:t>, ruído gaussiano, ...)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a </a:t>
            </a:r>
            <a:r>
              <a:rPr lang="pt-BR" dirty="0"/>
              <a:t>s</a:t>
            </a:r>
            <a:r>
              <a:rPr lang="pt-BR" dirty="0" smtClean="0"/>
              <a:t>erem </a:t>
            </a:r>
            <a:r>
              <a:rPr lang="pt-BR" dirty="0"/>
              <a:t>s</a:t>
            </a:r>
            <a:r>
              <a:rPr lang="pt-BR" dirty="0" smtClean="0"/>
              <a:t>olucionados ou melhorados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 velocidade para sistemas que necessitam processamento em tempo real;</a:t>
            </a:r>
          </a:p>
          <a:p>
            <a:r>
              <a:rPr lang="pt-BR" dirty="0" smtClean="0"/>
              <a:t>Indicação de falsos positivos (usuário normal taxado como fraudulento) ou falsos negativos (fraudador indicado como confiável).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1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 levantamento no Estado da Arte buscando aproximar do objetivo encontrado;</a:t>
            </a:r>
          </a:p>
          <a:p>
            <a:r>
              <a:rPr lang="pt-BR" dirty="0" smtClean="0"/>
              <a:t>Desenvolver a procura em bases de dados globais na área da informática científica;</a:t>
            </a:r>
          </a:p>
          <a:p>
            <a:r>
              <a:rPr lang="pt-BR" dirty="0" smtClean="0"/>
              <a:t>Priorizar por tecnologias de código aberto e linguagens orientadas a objetos.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08903"/>
            <a:ext cx="10018713" cy="1752599"/>
          </a:xfrm>
        </p:spPr>
        <p:txBody>
          <a:bodyPr/>
          <a:lstStyle/>
          <a:p>
            <a:r>
              <a:rPr lang="pt-BR" dirty="0" smtClean="0"/>
              <a:t>Método de Pesquisa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62" y="905634"/>
            <a:ext cx="6621686" cy="582357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da 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 para </a:t>
            </a:r>
            <a:r>
              <a:rPr lang="en-US" dirty="0" err="1" smtClean="0"/>
              <a:t>mineração</a:t>
            </a:r>
            <a:r>
              <a:rPr lang="en-US" dirty="0" smtClean="0"/>
              <a:t> de dados.</a:t>
            </a:r>
          </a:p>
          <a:p>
            <a:pPr marL="0" indent="0">
              <a:buNone/>
            </a:pPr>
            <a:r>
              <a:rPr lang="en-US" b="1" dirty="0" smtClean="0"/>
              <a:t>	Data </a:t>
            </a:r>
            <a:r>
              <a:rPr lang="en-US" b="1" dirty="0"/>
              <a:t>Mining and Knowledge </a:t>
            </a:r>
            <a:r>
              <a:rPr lang="en-US" b="1" dirty="0" smtClean="0"/>
              <a:t>Discovery </a:t>
            </a:r>
            <a:r>
              <a:rPr lang="en-US" dirty="0" smtClean="0"/>
              <a:t>(</a:t>
            </a:r>
            <a:r>
              <a:rPr lang="en-US" dirty="0" err="1" smtClean="0"/>
              <a:t>Qualis</a:t>
            </a:r>
            <a:r>
              <a:rPr lang="en-US" dirty="0" smtClean="0"/>
              <a:t> Capes </a:t>
            </a:r>
            <a:r>
              <a:rPr lang="pt-BR" dirty="0" smtClean="0"/>
              <a:t>B1)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http://link.springer.com/journal/10618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69" y="2607810"/>
            <a:ext cx="9772393" cy="30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Abdallah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err="1"/>
              <a:t>Maarof</a:t>
            </a:r>
            <a:r>
              <a:rPr lang="en-US" dirty="0"/>
              <a:t> MA, </a:t>
            </a:r>
            <a:r>
              <a:rPr lang="en-US" dirty="0" err="1"/>
              <a:t>Zainal</a:t>
            </a:r>
            <a:r>
              <a:rPr lang="en-US" dirty="0"/>
              <a:t> A (2016) Fraud detection system: A </a:t>
            </a:r>
            <a:r>
              <a:rPr lang="en-US" dirty="0" smtClean="0"/>
              <a:t>survey. Journal </a:t>
            </a:r>
            <a:r>
              <a:rPr lang="en-US" dirty="0"/>
              <a:t>of Network </a:t>
            </a:r>
            <a:r>
              <a:rPr lang="en-US" dirty="0" smtClean="0"/>
              <a:t>and Computer </a:t>
            </a:r>
            <a:r>
              <a:rPr lang="en-US" dirty="0"/>
              <a:t>Applications 68:90 – </a:t>
            </a:r>
            <a:r>
              <a:rPr lang="en-US" dirty="0" smtClean="0"/>
              <a:t>113;</a:t>
            </a:r>
          </a:p>
          <a:p>
            <a:r>
              <a:rPr lang="en-US" dirty="0" smtClean="0"/>
              <a:t>[2] Chan </a:t>
            </a:r>
            <a:r>
              <a:rPr lang="en-US" dirty="0"/>
              <a:t>PK, Fan W, </a:t>
            </a:r>
            <a:r>
              <a:rPr lang="en-US" dirty="0" err="1"/>
              <a:t>Prodromidis</a:t>
            </a:r>
            <a:r>
              <a:rPr lang="en-US" dirty="0"/>
              <a:t> AL, </a:t>
            </a:r>
            <a:r>
              <a:rPr lang="en-US" dirty="0" err="1"/>
              <a:t>Stolfo</a:t>
            </a:r>
            <a:r>
              <a:rPr lang="en-US" dirty="0"/>
              <a:t> SJ (1999) Distributed data </a:t>
            </a:r>
            <a:r>
              <a:rPr lang="en-US" dirty="0" smtClean="0"/>
              <a:t>mining in </a:t>
            </a:r>
            <a:r>
              <a:rPr lang="en-US" dirty="0"/>
              <a:t>credit card fraud detection. IEEE Intelligent Systems and their Applications 14(6):</a:t>
            </a:r>
            <a:r>
              <a:rPr lang="en-US" dirty="0" smtClean="0"/>
              <a:t>67–74;</a:t>
            </a:r>
            <a:endParaRPr lang="pt-BR" dirty="0" smtClean="0"/>
          </a:p>
          <a:p>
            <a:r>
              <a:rPr lang="en-US" dirty="0" smtClean="0"/>
              <a:t>[3] </a:t>
            </a:r>
            <a:r>
              <a:rPr lang="en-US" dirty="0" err="1" smtClean="0"/>
              <a:t>Chandola</a:t>
            </a:r>
            <a:r>
              <a:rPr lang="en-US" dirty="0" smtClean="0"/>
              <a:t> </a:t>
            </a:r>
            <a:r>
              <a:rPr lang="en-US" dirty="0"/>
              <a:t>V, Banerjee A, Kumar V (2009) Anomaly detection: A survey. </a:t>
            </a:r>
            <a:r>
              <a:rPr lang="en-US" dirty="0" smtClean="0"/>
              <a:t>ACM </a:t>
            </a:r>
            <a:r>
              <a:rPr lang="en-US" dirty="0" err="1" smtClean="0"/>
              <a:t>Comput</a:t>
            </a:r>
            <a:r>
              <a:rPr lang="en-US" dirty="0" smtClean="0"/>
              <a:t> </a:t>
            </a:r>
            <a:r>
              <a:rPr lang="en-US" dirty="0" err="1"/>
              <a:t>Surv</a:t>
            </a:r>
            <a:r>
              <a:rPr lang="en-US" dirty="0"/>
              <a:t> 41(3):</a:t>
            </a:r>
            <a:r>
              <a:rPr lang="en-US" dirty="0" smtClean="0"/>
              <a:t>15:1–15:58;</a:t>
            </a:r>
          </a:p>
          <a:p>
            <a:r>
              <a:rPr lang="en-US" dirty="0" smtClean="0"/>
              <a:t>[4] Fawcett </a:t>
            </a:r>
            <a:r>
              <a:rPr lang="en-US" dirty="0"/>
              <a:t>T, Provost F (1997) Adaptive fraud detection. Data Mining </a:t>
            </a:r>
            <a:r>
              <a:rPr lang="en-US" dirty="0" smtClean="0"/>
              <a:t>and Knowledge </a:t>
            </a:r>
            <a:r>
              <a:rPr lang="en-US" dirty="0"/>
              <a:t>Discovery 1(3):</a:t>
            </a:r>
            <a:r>
              <a:rPr lang="en-US" dirty="0" smtClean="0"/>
              <a:t>291–316;</a:t>
            </a:r>
            <a:endParaRPr lang="pt-BR" dirty="0" smtClean="0"/>
          </a:p>
          <a:p>
            <a:r>
              <a:rPr lang="en-US" smtClean="0"/>
              <a:t>[5] Seyedhossein</a:t>
            </a:r>
            <a:r>
              <a:rPr lang="en-US" dirty="0" smtClean="0"/>
              <a:t> </a:t>
            </a:r>
            <a:r>
              <a:rPr lang="en-US" dirty="0"/>
              <a:t>L, </a:t>
            </a:r>
            <a:r>
              <a:rPr lang="en-US" dirty="0" err="1"/>
              <a:t>Hashemi</a:t>
            </a:r>
            <a:r>
              <a:rPr lang="en-US" dirty="0"/>
              <a:t> MR (2010) Mining information from credit </a:t>
            </a:r>
            <a:r>
              <a:rPr lang="en-US" dirty="0" smtClean="0"/>
              <a:t>card time </a:t>
            </a:r>
            <a:r>
              <a:rPr lang="en-US" dirty="0"/>
              <a:t>series for timelier </a:t>
            </a:r>
            <a:r>
              <a:rPr lang="en-US" dirty="0" smtClean="0"/>
              <a:t>fraud detection</a:t>
            </a:r>
            <a:r>
              <a:rPr lang="en-US" dirty="0"/>
              <a:t>. In: Telecommunications (IST), </a:t>
            </a:r>
            <a:r>
              <a:rPr lang="en-US" dirty="0" smtClean="0"/>
              <a:t>2010 5th </a:t>
            </a:r>
            <a:r>
              <a:rPr lang="en-US" dirty="0"/>
              <a:t>International Symposium on, pp </a:t>
            </a:r>
            <a:r>
              <a:rPr lang="en-US" dirty="0" smtClean="0"/>
              <a:t>619–624.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Motivação;</a:t>
            </a:r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/>
              <a:t>Outras pesquisas relacionadas a detecção de fraudes;</a:t>
            </a:r>
            <a:endParaRPr lang="pt-BR" dirty="0" smtClean="0"/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Cronograma;</a:t>
            </a:r>
          </a:p>
          <a:p>
            <a:r>
              <a:rPr lang="pt-BR" dirty="0" smtClean="0"/>
              <a:t>Indicação da Revista.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detecção de fraudes é uma área que visa encontrar falhas ou comportamentos inesperados em dados;</a:t>
            </a:r>
            <a:endParaRPr lang="pt-BR" dirty="0"/>
          </a:p>
          <a:p>
            <a:r>
              <a:rPr lang="pt-BR" dirty="0" smtClean="0"/>
              <a:t>A maior parte da literatura e estudos se concentram na área de detecção de fraudes em cartões de crédito;</a:t>
            </a:r>
            <a:endParaRPr lang="pt-BR" dirty="0"/>
          </a:p>
          <a:p>
            <a:r>
              <a:rPr lang="pt-BR" dirty="0" smtClean="0"/>
              <a:t>O estudo da detecção de fraude em cartão de crédito pode englobar muitos tipos de técnicas.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uma área que está em constante acréscimo de importância no Estado da Arte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Conhecer as limitações elencadas pelos autores da área e tentar identificar limitações não reconhecidas anteriormente.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79" y="19050"/>
            <a:ext cx="90963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Resultados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bases </a:t>
            </a:r>
            <a:r>
              <a:rPr lang="en-US" b="1" dirty="0"/>
              <a:t>com as </a:t>
            </a:r>
            <a:r>
              <a:rPr lang="en-US" b="1" dirty="0" err="1" smtClean="0"/>
              <a:t>palavras</a:t>
            </a:r>
            <a:r>
              <a:rPr lang="en-US" b="1" dirty="0" err="1"/>
              <a:t>-</a:t>
            </a:r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/>
              <a:t>“Fraud </a:t>
            </a:r>
            <a:r>
              <a:rPr lang="en-US" b="1" dirty="0" smtClean="0"/>
              <a:t>Detection Credit Card” no </a:t>
            </a:r>
            <a:r>
              <a:rPr lang="en-US" b="1" dirty="0" err="1" smtClean="0"/>
              <a:t>periodo</a:t>
            </a:r>
            <a:r>
              <a:rPr lang="en-US" b="1" dirty="0" smtClean="0"/>
              <a:t> entre 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ACM Digital Library – 13.412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IEEEXplore</a:t>
            </a:r>
            <a:r>
              <a:rPr lang="en-US" b="1" dirty="0" smtClean="0"/>
              <a:t> – 71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ScienceDirect</a:t>
            </a:r>
            <a:r>
              <a:rPr lang="en-US" b="1" dirty="0" smtClean="0"/>
              <a:t> - 709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Springer Link – 1.101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/>
              <a:t>Google </a:t>
            </a:r>
            <a:r>
              <a:rPr lang="en-US" dirty="0" smtClean="0"/>
              <a:t>Scholar – 16.700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Realizar uma revisão sistemática para encontrar trabalhos relacionados a detecção de fraudes em contexto de cartões de crédito.</a:t>
            </a:r>
          </a:p>
          <a:p>
            <a:r>
              <a:rPr lang="pt-BR" dirty="0" smtClean="0"/>
              <a:t>Específicos.</a:t>
            </a:r>
          </a:p>
          <a:p>
            <a:pPr lvl="1"/>
            <a:r>
              <a:rPr lang="pt-BR" dirty="0" smtClean="0"/>
              <a:t>Identificar e mapear técnicas de detecções de fraudes em cartões de crédito;</a:t>
            </a:r>
            <a:endParaRPr lang="pt-BR" dirty="0" smtClean="0"/>
          </a:p>
          <a:p>
            <a:pPr lvl="1"/>
            <a:r>
              <a:rPr lang="pt-BR" dirty="0" smtClean="0"/>
              <a:t>Determinar quais métodos (algoritmos) computacionais funcionam melhor para determinadas características e então se aprofundar nos casos relacionados ao problema </a:t>
            </a:r>
            <a:r>
              <a:rPr lang="pt-BR" dirty="0" smtClean="0"/>
              <a:t>apresentado, verificando se técnicas de detecção de fraudes se encaixam em </a:t>
            </a:r>
            <a:r>
              <a:rPr lang="pt-BR" smtClean="0"/>
              <a:t>outros contextos.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utilização de sistemas para detectar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custos com </a:t>
            </a:r>
            <a:r>
              <a:rPr lang="pt-BR" dirty="0"/>
              <a:t>usuários maliciosos (</a:t>
            </a:r>
            <a:r>
              <a:rPr lang="en-US" dirty="0"/>
              <a:t>SEYEDHOSSEIN, L.; HASHEMI, M. R. 2009)</a:t>
            </a:r>
            <a:r>
              <a:rPr lang="pt-BR" dirty="0" smtClean="0"/>
              <a:t>;</a:t>
            </a:r>
          </a:p>
          <a:p>
            <a:r>
              <a:rPr lang="pt-BR" dirty="0" smtClean="0"/>
              <a:t>Alertas de dados errôneos ou detentores de ruídos;</a:t>
            </a:r>
          </a:p>
          <a:p>
            <a:r>
              <a:rPr lang="pt-BR" dirty="0" smtClean="0"/>
              <a:t>Visualização de possíveis padrões indesejados;</a:t>
            </a:r>
          </a:p>
          <a:p>
            <a:r>
              <a:rPr lang="pt-BR" dirty="0" smtClean="0"/>
              <a:t>Melhor monitoramento das informações.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Outras pesquisas relacionadas a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00433"/>
            <a:ext cx="10018713" cy="483182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Revisões sistemáticas</a:t>
            </a:r>
            <a:r>
              <a:rPr lang="pt-BR" i="1" dirty="0" smtClean="0"/>
              <a:t> </a:t>
            </a:r>
            <a:r>
              <a:rPr lang="pt-BR" dirty="0" smtClean="0"/>
              <a:t>indicando trabalhos com maior incidências nos tópicos (</a:t>
            </a:r>
            <a:r>
              <a:rPr lang="pt-BR" dirty="0"/>
              <a:t>CHANDOLA, V.; BANERJEE, A.; KUMAR, </a:t>
            </a:r>
            <a:r>
              <a:rPr lang="pt-BR" dirty="0" smtClean="0"/>
              <a:t>V. 2009) e (</a:t>
            </a:r>
            <a:r>
              <a:rPr lang="en-US" dirty="0"/>
              <a:t>ABDALLA, A.; AIZAINI, M.; ZAINAL, A. </a:t>
            </a:r>
            <a:r>
              <a:rPr lang="en-US" dirty="0" smtClean="0"/>
              <a:t>2016)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Fraudes em cartões de crédito;</a:t>
            </a:r>
          </a:p>
          <a:p>
            <a:pPr lvl="1"/>
            <a:r>
              <a:rPr lang="pt-BR" dirty="0" smtClean="0"/>
              <a:t>Golpes em seguros de saúde e de automóveis;</a:t>
            </a:r>
          </a:p>
          <a:p>
            <a:pPr lvl="1"/>
            <a:r>
              <a:rPr lang="pt-BR" dirty="0" smtClean="0"/>
              <a:t>Compras online não verossímeis;</a:t>
            </a:r>
          </a:p>
          <a:p>
            <a:pPr lvl="1"/>
            <a:r>
              <a:rPr lang="pt-BR" dirty="0" smtClean="0"/>
              <a:t>Fraudes em sistemas de telecomunicações;</a:t>
            </a:r>
          </a:p>
          <a:p>
            <a:pPr lvl="1"/>
            <a:r>
              <a:rPr lang="pt-BR" dirty="0" smtClean="0"/>
              <a:t>Detecção de expressões faciais/corporais inesperadas;</a:t>
            </a:r>
          </a:p>
          <a:p>
            <a:pPr lvl="1"/>
            <a:r>
              <a:rPr lang="pt-BR" dirty="0" smtClean="0"/>
              <a:t>Correção de </a:t>
            </a:r>
            <a:r>
              <a:rPr lang="pt-BR" dirty="0"/>
              <a:t>i</a:t>
            </a:r>
            <a:r>
              <a:rPr lang="pt-BR" dirty="0" smtClean="0"/>
              <a:t>magens;</a:t>
            </a:r>
          </a:p>
          <a:p>
            <a:pPr lvl="1"/>
            <a:r>
              <a:rPr lang="pt-BR" dirty="0" smtClean="0"/>
              <a:t>Melhoras nos dados de sensores e dispositivos distribuídos;</a:t>
            </a:r>
          </a:p>
          <a:p>
            <a:pPr lvl="1"/>
            <a:r>
              <a:rPr lang="pt-BR" dirty="0" smtClean="0"/>
              <a:t>Interesses industriais (falhas de máquinas ou equipamentos);</a:t>
            </a:r>
          </a:p>
          <a:p>
            <a:pPr lvl="1"/>
            <a:r>
              <a:rPr lang="pt-BR" dirty="0" smtClean="0"/>
              <a:t>Interesses governamentais (ataques terroristas, corrupções).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1487</TotalTime>
  <Words>846</Words>
  <Application>Microsoft Office PowerPoint</Application>
  <PresentationFormat>Widescreen</PresentationFormat>
  <Paragraphs>111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Paralaxe</vt:lpstr>
      <vt:lpstr>Detecção de Fraudes em Cartões de Crédito – Uma Revisão Sistemática</vt:lpstr>
      <vt:lpstr>Agenda</vt:lpstr>
      <vt:lpstr>Tema</vt:lpstr>
      <vt:lpstr>Motivação</vt:lpstr>
      <vt:lpstr>Apresentação do PowerPoint</vt:lpstr>
      <vt:lpstr>Resultados em bases com as palavras-chave “Fraud Detection Credit Card” no periodo entre :</vt:lpstr>
      <vt:lpstr>Objetivos</vt:lpstr>
      <vt:lpstr>Objetivos da utilização de sistemas para detectar fraudes</vt:lpstr>
      <vt:lpstr>Outras pesquisas relacionadas a detecção de fraudes</vt:lpstr>
      <vt:lpstr>Técnicas utilizadas</vt:lpstr>
      <vt:lpstr>Problemas a serem solucionados ou melhorados</vt:lpstr>
      <vt:lpstr>Metodologia</vt:lpstr>
      <vt:lpstr>Método de Pesquisa</vt:lpstr>
      <vt:lpstr>Indicação da revista</vt:lpstr>
      <vt:lpstr>Cronograma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Detecção de Fraudes – Um Survey</dc:title>
  <dc:creator>Jean Rangel</dc:creator>
  <cp:lastModifiedBy>Jean Rangel</cp:lastModifiedBy>
  <cp:revision>38</cp:revision>
  <dcterms:created xsi:type="dcterms:W3CDTF">2016-06-08T12:52:29Z</dcterms:created>
  <dcterms:modified xsi:type="dcterms:W3CDTF">2016-08-04T15:53:06Z</dcterms:modified>
</cp:coreProperties>
</file>