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7" r:id="rId4"/>
    <p:sldId id="288" r:id="rId5"/>
    <p:sldId id="268" r:id="rId6"/>
    <p:sldId id="273" r:id="rId7"/>
    <p:sldId id="258" r:id="rId8"/>
    <p:sldId id="260" r:id="rId9"/>
    <p:sldId id="289" r:id="rId10"/>
    <p:sldId id="263" r:id="rId11"/>
    <p:sldId id="270" r:id="rId12"/>
    <p:sldId id="275" r:id="rId13"/>
    <p:sldId id="276" r:id="rId14"/>
    <p:sldId id="274" r:id="rId15"/>
    <p:sldId id="283" r:id="rId16"/>
    <p:sldId id="278" r:id="rId17"/>
    <p:sldId id="277" r:id="rId18"/>
    <p:sldId id="286" r:id="rId19"/>
    <p:sldId id="282" r:id="rId20"/>
    <p:sldId id="266" r:id="rId21"/>
    <p:sldId id="269" r:id="rId22"/>
    <p:sldId id="280" r:id="rId23"/>
    <p:sldId id="279" r:id="rId24"/>
    <p:sldId id="284" r:id="rId25"/>
    <p:sldId id="294" r:id="rId26"/>
    <p:sldId id="285" r:id="rId27"/>
    <p:sldId id="281" r:id="rId28"/>
    <p:sldId id="291" r:id="rId29"/>
    <p:sldId id="292" r:id="rId30"/>
    <p:sldId id="293" r:id="rId31"/>
    <p:sldId id="25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D4A5-F1F0-4246-A62D-BF5F071949F1}" type="datetimeFigureOut">
              <a:rPr lang="pt-BR" smtClean="0"/>
              <a:t>18/12/2016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7D7A-691A-4B72-BBAE-877DEC0CF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5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2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5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98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AB6-2FCB-4512-8EB9-90F9A0C36DF7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073-848E-488F-947B-624831CD4940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8FE1-88F1-440C-93BD-1661DB5D6E2C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9549-6194-4D34-B1AB-C41966D96924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50E2-C3D2-4C23-B9DF-6A4463F72D78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091C-6166-4767-9022-054E9DD777DE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0B0-25A0-4F2B-AC62-93AFF6B07E5B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051C-2710-427F-B96E-BDD48BAA3D4B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113-65EC-4844-A73D-023060F88030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E6B8-5575-4A2D-BD38-66808586ED9E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5DD-55B8-421F-9AF3-69E71F9409E4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FCA5-4A43-4072-ACD2-187BC8A28201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6B8F-2C34-46E7-B93B-183135181179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1B02-A52F-4CDA-9D74-C67AF4BB7E37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55F5-804C-4753-A6C9-20E465DACDF9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2FFC-C621-49AF-A1B5-C7BFC0C44CA1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F7A3-AFF8-47D7-8EEF-7DA582525452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639D58-3558-437F-8C4E-4E5FFD731DA0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Detecção de Fraudes – Uma Revisão Sistemática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3"/>
          </a:xfrm>
        </p:spPr>
        <p:txBody>
          <a:bodyPr/>
          <a:lstStyle/>
          <a:p>
            <a:r>
              <a:rPr lang="pt-BR" b="1" dirty="0" smtClean="0"/>
              <a:t>Aluno: </a:t>
            </a:r>
            <a:r>
              <a:rPr lang="pt-BR" dirty="0" smtClean="0"/>
              <a:t>Jean </a:t>
            </a:r>
            <a:r>
              <a:rPr lang="pt-BR" dirty="0" err="1" smtClean="0"/>
              <a:t>Avila</a:t>
            </a:r>
            <a:r>
              <a:rPr lang="pt-BR" dirty="0" smtClean="0"/>
              <a:t> Rangel</a:t>
            </a:r>
          </a:p>
          <a:p>
            <a:r>
              <a:rPr lang="pt-BR" b="1" dirty="0" smtClean="0"/>
              <a:t>Orientadores: </a:t>
            </a:r>
            <a:r>
              <a:rPr lang="pt-BR" dirty="0" smtClean="0"/>
              <a:t>Adolfo Neto e Maria Claudia </a:t>
            </a:r>
            <a:r>
              <a:rPr lang="pt-BR" dirty="0" err="1" smtClean="0"/>
              <a:t>Emer</a:t>
            </a:r>
            <a:endParaRPr lang="pt-BR" b="1" dirty="0" smtClean="0"/>
          </a:p>
          <a:p>
            <a:r>
              <a:rPr lang="pt-BR" b="1" dirty="0" smtClean="0"/>
              <a:t>UNIVERSIDADE TECNOLÓGICA FEDERAL DO PARANÁ (UTFPR)</a:t>
            </a:r>
            <a:endParaRPr lang="pt-BR" b="1" dirty="0"/>
          </a:p>
          <a:p>
            <a:r>
              <a:rPr lang="pt-BR" i="1" dirty="0" smtClean="0"/>
              <a:t>Seminário 1</a:t>
            </a:r>
          </a:p>
          <a:p>
            <a:r>
              <a:rPr lang="pt-BR" i="1" dirty="0" smtClean="0"/>
              <a:t>Curitiba, 2016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88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um levantamento no estado da arte buscando aproximar do objetivo </a:t>
            </a:r>
            <a:r>
              <a:rPr lang="pt-BR" dirty="0"/>
              <a:t>encontrado </a:t>
            </a:r>
            <a:r>
              <a:rPr lang="pt-BR" dirty="0" smtClean="0"/>
              <a:t>[7];</a:t>
            </a:r>
          </a:p>
          <a:p>
            <a:r>
              <a:rPr lang="pt-BR" dirty="0" smtClean="0"/>
              <a:t>Desenvolver a procura em bases de dados globais na área da informática científica.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9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408903"/>
            <a:ext cx="10018713" cy="1752599"/>
          </a:xfrm>
        </p:spPr>
        <p:txBody>
          <a:bodyPr/>
          <a:lstStyle/>
          <a:p>
            <a:r>
              <a:rPr lang="pt-BR" dirty="0" smtClean="0"/>
              <a:t>Método de Pesquisa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62" y="905634"/>
            <a:ext cx="6621686" cy="582357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2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para exclusão de artigos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Foram considerados somente trabalho com relevância científica, na língua inglesa e no período de 2006 a 2016;</a:t>
            </a:r>
          </a:p>
          <a:p>
            <a:r>
              <a:rPr lang="pt-BR" dirty="0" smtClean="0"/>
              <a:t>Após a leitura do título, resumo e artigo completo, foram excluídos os artigos que possuíam como tema central:</a:t>
            </a:r>
          </a:p>
          <a:p>
            <a:pPr lvl="1"/>
            <a:r>
              <a:rPr lang="pt-BR" dirty="0" smtClean="0"/>
              <a:t>Imagens</a:t>
            </a:r>
            <a:r>
              <a:rPr lang="pt-BR" dirty="0"/>
              <a:t>, vídeos ou impressões físicas</a:t>
            </a:r>
            <a:r>
              <a:rPr lang="pt-BR" dirty="0" smtClean="0"/>
              <a:t>;</a:t>
            </a:r>
            <a:r>
              <a:rPr lang="pt-BR" dirty="0"/>
              <a:t>	</a:t>
            </a:r>
          </a:p>
          <a:p>
            <a:pPr lvl="1"/>
            <a:r>
              <a:rPr lang="pt-BR" dirty="0" smtClean="0"/>
              <a:t>Contextos </a:t>
            </a:r>
            <a:r>
              <a:rPr lang="pt-BR" dirty="0"/>
              <a:t>biológicos, como análises de DNA e moléculas;</a:t>
            </a:r>
          </a:p>
          <a:p>
            <a:pPr lvl="1"/>
            <a:r>
              <a:rPr lang="pt-BR" dirty="0" smtClean="0"/>
              <a:t>Componentes </a:t>
            </a:r>
            <a:r>
              <a:rPr lang="pt-BR" dirty="0"/>
              <a:t>eletrônicos; 	</a:t>
            </a:r>
          </a:p>
          <a:p>
            <a:pPr lvl="1"/>
            <a:r>
              <a:rPr lang="pt-BR" dirty="0" smtClean="0"/>
              <a:t>Dispositivos </a:t>
            </a:r>
            <a:r>
              <a:rPr lang="pt-BR" dirty="0"/>
              <a:t>de segurança eletrônica relacionados a vírus, </a:t>
            </a:r>
            <a:r>
              <a:rPr lang="pt-BR" dirty="0" smtClean="0"/>
              <a:t>firewalls e ataques cibernéticos.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Foram desconsideradas as utilizações das palavras chave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fraud </a:t>
            </a:r>
            <a:r>
              <a:rPr lang="en-US" dirty="0"/>
              <a:t>detection </a:t>
            </a:r>
            <a:r>
              <a:rPr lang="en-US" b="1" dirty="0"/>
              <a:t>AND</a:t>
            </a:r>
            <a:r>
              <a:rPr lang="en-US" dirty="0"/>
              <a:t> state of art </a:t>
            </a:r>
            <a:r>
              <a:rPr lang="en-US" b="1" dirty="0"/>
              <a:t>OR</a:t>
            </a:r>
            <a:r>
              <a:rPr lang="en-US" dirty="0"/>
              <a:t> systematic review </a:t>
            </a:r>
            <a:r>
              <a:rPr lang="en-US" b="1" dirty="0"/>
              <a:t>OR</a:t>
            </a:r>
            <a:r>
              <a:rPr lang="en-US" dirty="0"/>
              <a:t> meta </a:t>
            </a:r>
            <a:r>
              <a:rPr lang="en-US" dirty="0" smtClean="0"/>
              <a:t>analysis;</a:t>
            </a:r>
            <a:endParaRPr lang="en-US" dirty="0"/>
          </a:p>
          <a:p>
            <a:r>
              <a:rPr lang="en-US" dirty="0" smtClean="0"/>
              <a:t>anomaly </a:t>
            </a:r>
            <a:r>
              <a:rPr lang="en-US" dirty="0"/>
              <a:t>detection </a:t>
            </a:r>
            <a:r>
              <a:rPr lang="en-US" b="1" dirty="0"/>
              <a:t>AND</a:t>
            </a:r>
            <a:r>
              <a:rPr lang="en-US" dirty="0"/>
              <a:t> survey </a:t>
            </a:r>
            <a:r>
              <a:rPr lang="en-US" b="1" dirty="0"/>
              <a:t>OR</a:t>
            </a:r>
            <a:r>
              <a:rPr lang="en-US" dirty="0"/>
              <a:t> state of art </a:t>
            </a:r>
            <a:r>
              <a:rPr lang="en-US" b="1" dirty="0"/>
              <a:t>OR</a:t>
            </a:r>
            <a:r>
              <a:rPr lang="en-US" dirty="0"/>
              <a:t> systematic review </a:t>
            </a:r>
            <a:r>
              <a:rPr lang="en-US" b="1" dirty="0"/>
              <a:t>OR</a:t>
            </a:r>
            <a:r>
              <a:rPr lang="en-US" dirty="0"/>
              <a:t> meta </a:t>
            </a:r>
            <a:r>
              <a:rPr lang="en-US" dirty="0" smtClean="0"/>
              <a:t>analysis;</a:t>
            </a:r>
            <a:endParaRPr lang="en-US" dirty="0"/>
          </a:p>
          <a:p>
            <a:r>
              <a:rPr lang="en-US" dirty="0" smtClean="0"/>
              <a:t>outlier </a:t>
            </a:r>
            <a:r>
              <a:rPr lang="en-US" dirty="0"/>
              <a:t>detection </a:t>
            </a:r>
            <a:r>
              <a:rPr lang="en-US" b="1" dirty="0"/>
              <a:t>AND</a:t>
            </a:r>
            <a:r>
              <a:rPr lang="en-US" dirty="0"/>
              <a:t> survey </a:t>
            </a:r>
            <a:r>
              <a:rPr lang="en-US" b="1" dirty="0"/>
              <a:t>OR</a:t>
            </a:r>
            <a:r>
              <a:rPr lang="en-US" dirty="0"/>
              <a:t> state of art </a:t>
            </a:r>
            <a:r>
              <a:rPr lang="en-US" b="1" dirty="0"/>
              <a:t>OR</a:t>
            </a:r>
            <a:r>
              <a:rPr lang="en-US" dirty="0"/>
              <a:t> systematic review </a:t>
            </a:r>
            <a:r>
              <a:rPr lang="en-US" b="1" dirty="0"/>
              <a:t>OR</a:t>
            </a:r>
            <a:r>
              <a:rPr lang="en-US" dirty="0"/>
              <a:t> meta </a:t>
            </a:r>
            <a:r>
              <a:rPr lang="en-US" dirty="0" smtClean="0"/>
              <a:t>analysis; </a:t>
            </a:r>
            <a:r>
              <a:rPr lang="en-US" dirty="0"/>
              <a:t>	</a:t>
            </a:r>
          </a:p>
          <a:p>
            <a:r>
              <a:rPr lang="en-US" dirty="0" smtClean="0"/>
              <a:t>deception </a:t>
            </a:r>
            <a:r>
              <a:rPr lang="en-US" dirty="0"/>
              <a:t>detection </a:t>
            </a:r>
            <a:r>
              <a:rPr lang="en-US" b="1" dirty="0"/>
              <a:t>AND</a:t>
            </a:r>
            <a:r>
              <a:rPr lang="en-US" dirty="0"/>
              <a:t> survey </a:t>
            </a:r>
            <a:r>
              <a:rPr lang="en-US" b="1" dirty="0"/>
              <a:t>OR</a:t>
            </a:r>
            <a:r>
              <a:rPr lang="en-US" dirty="0"/>
              <a:t> state of art </a:t>
            </a:r>
            <a:r>
              <a:rPr lang="en-US" b="1" dirty="0"/>
              <a:t>OR</a:t>
            </a:r>
            <a:r>
              <a:rPr lang="en-US" dirty="0"/>
              <a:t> systematic review </a:t>
            </a:r>
            <a:r>
              <a:rPr lang="en-US" b="1" dirty="0"/>
              <a:t>OR</a:t>
            </a:r>
            <a:r>
              <a:rPr lang="en-US" dirty="0"/>
              <a:t> meta </a:t>
            </a:r>
            <a:r>
              <a:rPr lang="en-US" dirty="0" smtClean="0"/>
              <a:t>analysis.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1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39" y="2586807"/>
            <a:ext cx="6086475" cy="1704975"/>
          </a:xfrm>
          <a:prstGeom prst="rect">
            <a:avLst/>
          </a:prstGeo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05"/>
            <a:ext cx="5846961" cy="6658377"/>
          </a:xfrm>
        </p:spPr>
      </p:pic>
    </p:spTree>
    <p:extLst>
      <p:ext uri="{BB962C8B-B14F-4D97-AF65-F5344CB8AC3E}">
        <p14:creationId xmlns:p14="http://schemas.microsoft.com/office/powerpoint/2010/main" val="304754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Quais </a:t>
            </a:r>
            <a:r>
              <a:rPr lang="pt-BR" dirty="0"/>
              <a:t>são as áreas de detecção de fraudes mais estudadas na literatura</a:t>
            </a:r>
            <a:r>
              <a:rPr lang="pt-BR" dirty="0" smtClean="0"/>
              <a:t>?</a:t>
            </a:r>
          </a:p>
          <a:p>
            <a:r>
              <a:rPr lang="pt-BR" dirty="0" smtClean="0"/>
              <a:t>Como a literatura categoriza as técnicas de detecção de fraudes?</a:t>
            </a:r>
          </a:p>
          <a:p>
            <a:r>
              <a:rPr lang="pt-BR" dirty="0" smtClean="0"/>
              <a:t>Quais </a:t>
            </a:r>
            <a:r>
              <a:rPr lang="pt-BR" dirty="0"/>
              <a:t>foram os problemas mais relatados pelos autores</a:t>
            </a:r>
            <a:r>
              <a:rPr lang="pt-BR" dirty="0" smtClean="0"/>
              <a:t>?</a:t>
            </a:r>
            <a:endParaRPr lang="pt-BR" dirty="0"/>
          </a:p>
          <a:p>
            <a:r>
              <a:rPr lang="pt-BR" dirty="0" smtClean="0"/>
              <a:t>Como </a:t>
            </a:r>
            <a:r>
              <a:rPr lang="pt-BR" dirty="0"/>
              <a:t>os autores testaram e validaram suas pesquisas</a:t>
            </a:r>
            <a:r>
              <a:rPr lang="pt-BR" dirty="0" smtClean="0"/>
              <a:t>?</a:t>
            </a:r>
            <a:endParaRPr lang="pt-BR" dirty="0"/>
          </a:p>
          <a:p>
            <a:r>
              <a:rPr lang="pt-BR" dirty="0" smtClean="0"/>
              <a:t>Em </a:t>
            </a:r>
            <a:r>
              <a:rPr lang="pt-BR" dirty="0"/>
              <a:t>qual área há pouca abordagem no estudo de detecção de fraudes</a:t>
            </a:r>
            <a:r>
              <a:rPr lang="pt-BR" dirty="0" smtClean="0"/>
              <a:t>?</a:t>
            </a:r>
            <a:endParaRPr lang="pt-BR" dirty="0"/>
          </a:p>
          <a:p>
            <a:r>
              <a:rPr lang="pt-BR" dirty="0" smtClean="0"/>
              <a:t>Há </a:t>
            </a:r>
            <a:r>
              <a:rPr lang="pt-BR" dirty="0"/>
              <a:t>espaço para futuras pesquisas na área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7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77410"/>
            <a:ext cx="10018713" cy="40783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Tema;</a:t>
            </a:r>
          </a:p>
          <a:p>
            <a:r>
              <a:rPr lang="pt-BR" dirty="0"/>
              <a:t>Motivação e justificativa;</a:t>
            </a:r>
          </a:p>
          <a:p>
            <a:r>
              <a:rPr lang="pt-BR" dirty="0"/>
              <a:t>Objetivos;</a:t>
            </a:r>
          </a:p>
          <a:p>
            <a:pPr lvl="1"/>
            <a:r>
              <a:rPr lang="pt-BR" dirty="0"/>
              <a:t>Geral;</a:t>
            </a:r>
          </a:p>
          <a:p>
            <a:pPr lvl="1"/>
            <a:r>
              <a:rPr lang="pt-BR" dirty="0"/>
              <a:t>Específicos.</a:t>
            </a:r>
          </a:p>
          <a:p>
            <a:r>
              <a:rPr lang="pt-BR" dirty="0"/>
              <a:t>Metodologia;</a:t>
            </a:r>
          </a:p>
          <a:p>
            <a:r>
              <a:rPr lang="pt-BR" b="1" dirty="0"/>
              <a:t>Referencial teórico e estado da arte;</a:t>
            </a:r>
          </a:p>
          <a:p>
            <a:pPr lvl="1"/>
            <a:r>
              <a:rPr lang="pt-BR" b="1" dirty="0"/>
              <a:t>Áreas de detecção de fraudes;</a:t>
            </a:r>
          </a:p>
          <a:p>
            <a:pPr lvl="1"/>
            <a:r>
              <a:rPr lang="pt-BR" b="1" dirty="0"/>
              <a:t>Técnicas </a:t>
            </a:r>
            <a:r>
              <a:rPr lang="pt-BR" b="1" dirty="0" smtClean="0"/>
              <a:t>para </a:t>
            </a:r>
            <a:r>
              <a:rPr lang="pt-BR" b="1" dirty="0"/>
              <a:t>detecção de fraudes.</a:t>
            </a:r>
          </a:p>
          <a:p>
            <a:r>
              <a:rPr lang="pt-BR" dirty="0"/>
              <a:t>Conclusão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Áreas mais abordadas em detecção de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6365" y="4305030"/>
            <a:ext cx="10018713" cy="3124201"/>
          </a:xfrm>
        </p:spPr>
        <p:txBody>
          <a:bodyPr/>
          <a:lstStyle/>
          <a:p>
            <a:r>
              <a:rPr lang="pt-BR" dirty="0" smtClean="0"/>
              <a:t>Fonte: Abdallah et al (2016)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66" y="2076711"/>
            <a:ext cx="6251018" cy="3467095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7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Áreas mais abordadas em detecção de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167137"/>
            <a:ext cx="10018713" cy="3124201"/>
          </a:xfrm>
        </p:spPr>
        <p:txBody>
          <a:bodyPr/>
          <a:lstStyle/>
          <a:p>
            <a:r>
              <a:rPr lang="en-US" dirty="0" err="1" smtClean="0"/>
              <a:t>Pejic</a:t>
            </a:r>
            <a:r>
              <a:rPr lang="en-US" dirty="0" smtClean="0"/>
              <a:t>-Bach </a:t>
            </a:r>
            <a:r>
              <a:rPr lang="en-US" dirty="0"/>
              <a:t>M (2010) </a:t>
            </a:r>
            <a:r>
              <a:rPr lang="pt-BR" dirty="0" smtClean="0"/>
              <a:t>[9] analisou artigos sobre detecção de fraudes desde 1956 e notou a maior concentração em sistemas financeiros, sistemas de telecomunicação e seguradoras;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Detecção de Fraudes – Uma Revisão </a:t>
            </a:r>
            <a:r>
              <a:rPr lang="pt-BR" dirty="0" err="1" smtClean="0"/>
              <a:t>Sistemátic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2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76212"/>
            <a:ext cx="91821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6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77410"/>
            <a:ext cx="10018713" cy="407831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Tema;</a:t>
            </a:r>
          </a:p>
          <a:p>
            <a:r>
              <a:rPr lang="pt-BR" dirty="0" smtClean="0"/>
              <a:t>Motivação e justificativa;</a:t>
            </a:r>
          </a:p>
          <a:p>
            <a:r>
              <a:rPr lang="pt-BR" dirty="0" smtClean="0"/>
              <a:t>Objetivos;</a:t>
            </a:r>
          </a:p>
          <a:p>
            <a:pPr lvl="1"/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Específicos.</a:t>
            </a:r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Referencial teórico e estado da arte;</a:t>
            </a:r>
          </a:p>
          <a:p>
            <a:pPr lvl="1"/>
            <a:r>
              <a:rPr lang="pt-BR" dirty="0" smtClean="0"/>
              <a:t>Áreas de detecção de fraudes;</a:t>
            </a:r>
          </a:p>
          <a:p>
            <a:pPr lvl="1"/>
            <a:r>
              <a:rPr lang="pt-BR" dirty="0" smtClean="0"/>
              <a:t>Técnicas de detecção de fraudes.</a:t>
            </a:r>
          </a:p>
          <a:p>
            <a:r>
              <a:rPr lang="pt-BR" dirty="0" smtClean="0"/>
              <a:t>Conclusão.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FE23-FB2F-4AE3-A752-FD665248E1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 da utilização de sistemas para detectar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custos com </a:t>
            </a:r>
            <a:r>
              <a:rPr lang="pt-BR" dirty="0"/>
              <a:t>usuários maliciosos </a:t>
            </a:r>
            <a:r>
              <a:rPr lang="pt-BR" dirty="0" smtClean="0"/>
              <a:t>[11];</a:t>
            </a:r>
          </a:p>
          <a:p>
            <a:r>
              <a:rPr lang="pt-BR" dirty="0" smtClean="0"/>
              <a:t>Alertas de dados errôneos ou detentores de ruídos;</a:t>
            </a:r>
          </a:p>
          <a:p>
            <a:r>
              <a:rPr lang="pt-BR" dirty="0" smtClean="0"/>
              <a:t>Visualização de possíveis padrões indesejados;</a:t>
            </a:r>
          </a:p>
          <a:p>
            <a:r>
              <a:rPr lang="pt-BR" dirty="0" smtClean="0"/>
              <a:t>Melhor monitoramento das informações.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para detecção de fraudes mais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supervisionado baseado em aprendizado (classificação):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/>
              <a:t>: redes </a:t>
            </a:r>
            <a:r>
              <a:rPr lang="pt-BR" dirty="0" smtClean="0"/>
              <a:t>neurais;</a:t>
            </a:r>
          </a:p>
          <a:p>
            <a:r>
              <a:rPr lang="pt-BR" dirty="0" smtClean="0"/>
              <a:t>Método não supervisionado (</a:t>
            </a:r>
            <a:r>
              <a:rPr lang="pt-BR" dirty="0" err="1" smtClean="0"/>
              <a:t>clusterização</a:t>
            </a:r>
            <a:r>
              <a:rPr lang="pt-BR" dirty="0" smtClean="0"/>
              <a:t> ou classificação):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i="1" dirty="0" smtClean="0"/>
              <a:t>K-</a:t>
            </a:r>
            <a:r>
              <a:rPr lang="pt-BR" i="1" dirty="0" err="1" smtClean="0"/>
              <a:t>Means</a:t>
            </a:r>
            <a:r>
              <a:rPr lang="pt-BR" dirty="0" smtClean="0"/>
              <a:t>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9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anomalias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Indivíduo fora do padrão;</a:t>
            </a:r>
          </a:p>
          <a:p>
            <a:r>
              <a:rPr lang="pt-BR" dirty="0" smtClean="0"/>
              <a:t>Indivíduo fora do padrão por contexto;</a:t>
            </a:r>
          </a:p>
          <a:p>
            <a:r>
              <a:rPr lang="pt-BR" dirty="0" smtClean="0"/>
              <a:t>Grupo fora do padrão.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8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Categorias e técnicas utilizadas em métodos supervisionados e não-supervisionados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91" y="2323070"/>
            <a:ext cx="6769350" cy="42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10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Quantia de dados fraudulentos em uma base real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6365" y="4305030"/>
            <a:ext cx="10018713" cy="3124201"/>
          </a:xfrm>
        </p:spPr>
        <p:txBody>
          <a:bodyPr/>
          <a:lstStyle/>
          <a:p>
            <a:r>
              <a:rPr lang="pt-BR" dirty="0" smtClean="0"/>
              <a:t>Fonte: Abdallah et al (2016)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Detecção de Fraudes – Uma Revisão Sistemática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2" y="2130859"/>
            <a:ext cx="53530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31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treinamento para métodos supervisionados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02" y="2226704"/>
            <a:ext cx="5639643" cy="3362728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326365" y="4305030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Fonte: Allan e </a:t>
            </a:r>
            <a:r>
              <a:rPr lang="pt-BR" dirty="0" err="1" smtClean="0"/>
              <a:t>Zhan</a:t>
            </a:r>
            <a:r>
              <a:rPr lang="pt-BR" dirty="0" smtClean="0"/>
              <a:t> (2010)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72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55362"/>
            <a:ext cx="10018713" cy="1752599"/>
          </a:xfrm>
        </p:spPr>
        <p:txBody>
          <a:bodyPr/>
          <a:lstStyle/>
          <a:p>
            <a:r>
              <a:rPr lang="pt-BR" dirty="0" smtClean="0"/>
              <a:t>Dados reais e dados fictícios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12" y="1367129"/>
            <a:ext cx="5439108" cy="4214826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326365" y="4305030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Fonte: Ahmed et al (2015)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4880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Conclusão: </a:t>
            </a:r>
            <a:r>
              <a:rPr lang="pt-BR" dirty="0"/>
              <a:t>r</a:t>
            </a:r>
            <a:r>
              <a:rPr lang="pt-BR" dirty="0" smtClean="0"/>
              <a:t>espostas para as questões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são as áreas de detecção de fraudes mais estudadas na literatura?</a:t>
            </a:r>
          </a:p>
          <a:p>
            <a:r>
              <a:rPr lang="pt-BR" dirty="0"/>
              <a:t>Como a literatura categoriza as técnicas de detecção de fraudes?</a:t>
            </a:r>
          </a:p>
          <a:p>
            <a:r>
              <a:rPr lang="pt-BR" dirty="0"/>
              <a:t>Quais foram os problemas mais relatados pelos autores?</a:t>
            </a:r>
          </a:p>
          <a:p>
            <a:r>
              <a:rPr lang="pt-BR" dirty="0"/>
              <a:t>Como os autores testaram e validaram suas pesquisas?</a:t>
            </a:r>
          </a:p>
          <a:p>
            <a:r>
              <a:rPr lang="pt-BR" dirty="0"/>
              <a:t>Em qual área há pouca abordagem no estudo de detecção de fraudes?</a:t>
            </a:r>
          </a:p>
          <a:p>
            <a:r>
              <a:rPr lang="pt-BR" dirty="0"/>
              <a:t>Há espaço para futuras pesquisas na área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32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Serenata </a:t>
            </a:r>
            <a:r>
              <a:rPr lang="pt-BR" dirty="0"/>
              <a:t>de </a:t>
            </a:r>
            <a:r>
              <a:rPr lang="pt-BR" dirty="0" smtClean="0"/>
              <a:t>Amor - https</a:t>
            </a:r>
            <a:r>
              <a:rPr lang="pt-BR" dirty="0"/>
              <a:t>://serenata.datasciencebr.com</a:t>
            </a:r>
            <a:r>
              <a:rPr lang="pt-BR" dirty="0" smtClean="0"/>
              <a:t>/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91" y="2438399"/>
            <a:ext cx="92773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46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Serenata de Amor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95" y="2180558"/>
            <a:ext cx="10199237" cy="46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Uma atividade fraudulenta se caracteriza pela ação de um ou mais pessoas para ganhar proveito individual de determinada situação [1];</a:t>
            </a:r>
          </a:p>
          <a:p>
            <a:r>
              <a:rPr lang="pt-BR" dirty="0" smtClean="0"/>
              <a:t>A detecção de fraudes é uma área que visa encontrar falhas ou comportamentos inesperados em dados [4];</a:t>
            </a:r>
            <a:endParaRPr lang="pt-BR" dirty="0"/>
          </a:p>
          <a:p>
            <a:r>
              <a:rPr lang="pt-BR" dirty="0" smtClean="0"/>
              <a:t>O estudo da detecção de fraude pode englobar muitas áreas, como cartões de crédito e sistemas médicos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A um método computacional muito utilizado para detectar fraudes é a </a:t>
            </a:r>
            <a:r>
              <a:rPr lang="pt-BR" b="1" dirty="0" smtClean="0"/>
              <a:t>mineração de dados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3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Serenata de Amor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20" y="2199781"/>
            <a:ext cx="9931694" cy="50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54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90163"/>
            <a:ext cx="10018713" cy="52288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Abdallah </a:t>
            </a:r>
            <a:r>
              <a:rPr lang="en-US" dirty="0"/>
              <a:t>A, </a:t>
            </a:r>
            <a:r>
              <a:rPr lang="en-US" dirty="0" err="1"/>
              <a:t>Maarof</a:t>
            </a:r>
            <a:r>
              <a:rPr lang="en-US" dirty="0"/>
              <a:t> </a:t>
            </a:r>
            <a:r>
              <a:rPr lang="en-US" dirty="0" smtClean="0"/>
              <a:t>M, </a:t>
            </a:r>
            <a:r>
              <a:rPr lang="en-US" dirty="0"/>
              <a:t>Zainal A (2016) Fraud detection system: A </a:t>
            </a:r>
            <a:r>
              <a:rPr lang="en-US" dirty="0" smtClean="0"/>
              <a:t>survey. Journal </a:t>
            </a:r>
            <a:r>
              <a:rPr lang="en-US" dirty="0"/>
              <a:t>of Network </a:t>
            </a:r>
            <a:r>
              <a:rPr lang="en-US" dirty="0" smtClean="0"/>
              <a:t>and Computer </a:t>
            </a:r>
            <a:r>
              <a:rPr lang="en-US" dirty="0"/>
              <a:t>Applications 68:90 – </a:t>
            </a:r>
            <a:r>
              <a:rPr lang="en-US" dirty="0" smtClean="0"/>
              <a:t>113;</a:t>
            </a:r>
          </a:p>
          <a:p>
            <a:r>
              <a:rPr lang="en-US" dirty="0" smtClean="0"/>
              <a:t>Ahmed M, Mahmood A, Islam M </a:t>
            </a:r>
            <a:r>
              <a:rPr lang="en-US" dirty="0"/>
              <a:t>(2015</a:t>
            </a:r>
            <a:r>
              <a:rPr lang="en-US" dirty="0" smtClean="0"/>
              <a:t>) </a:t>
            </a:r>
            <a:r>
              <a:rPr lang="en-US" dirty="0"/>
              <a:t>A survey of anomaly </a:t>
            </a:r>
            <a:r>
              <a:rPr lang="en-US" dirty="0" smtClean="0"/>
              <a:t>detection </a:t>
            </a:r>
            <a:r>
              <a:rPr lang="pt-BR" dirty="0" err="1" smtClean="0"/>
              <a:t>techniques</a:t>
            </a:r>
            <a:r>
              <a:rPr lang="pt-BR" dirty="0" smtClean="0"/>
              <a:t> </a:t>
            </a:r>
            <a:r>
              <a:rPr lang="pt-BR" dirty="0"/>
              <a:t>in financial </a:t>
            </a:r>
            <a:r>
              <a:rPr lang="pt-BR" dirty="0" err="1"/>
              <a:t>domain</a:t>
            </a:r>
            <a:r>
              <a:rPr lang="pt-BR" dirty="0"/>
              <a:t>. Future </a:t>
            </a:r>
            <a:r>
              <a:rPr lang="pt-BR" dirty="0" err="1"/>
              <a:t>Generation</a:t>
            </a:r>
            <a:r>
              <a:rPr lang="pt-BR" dirty="0"/>
              <a:t> Computer Systems, 55:278–288</a:t>
            </a:r>
            <a:r>
              <a:rPr lang="pt-BR" dirty="0" smtClean="0"/>
              <a:t>.</a:t>
            </a:r>
          </a:p>
          <a:p>
            <a:r>
              <a:rPr lang="en-US" dirty="0" smtClean="0"/>
              <a:t>Allan T, Zhan J </a:t>
            </a:r>
            <a:r>
              <a:rPr lang="en-US" dirty="0"/>
              <a:t>(2010</a:t>
            </a:r>
            <a:r>
              <a:rPr lang="en-US" dirty="0" smtClean="0"/>
              <a:t>) </a:t>
            </a:r>
            <a:r>
              <a:rPr lang="en-US" dirty="0"/>
              <a:t>Towards fraud detection methodologies. 2010 5th </a:t>
            </a:r>
            <a:r>
              <a:rPr lang="en-US" dirty="0" smtClean="0"/>
              <a:t>International Conference </a:t>
            </a:r>
            <a:r>
              <a:rPr lang="en-US" dirty="0"/>
              <a:t>on Future Information Technology, </a:t>
            </a:r>
            <a:r>
              <a:rPr lang="en-US" dirty="0" err="1"/>
              <a:t>FutureTech</a:t>
            </a:r>
            <a:r>
              <a:rPr lang="en-US" dirty="0"/>
              <a:t> 2010 - Proceedings.</a:t>
            </a:r>
            <a:endParaRPr lang="en-US" dirty="0" smtClean="0"/>
          </a:p>
          <a:p>
            <a:r>
              <a:rPr lang="en-US" dirty="0" smtClean="0"/>
              <a:t>Chan </a:t>
            </a:r>
            <a:r>
              <a:rPr lang="en-US" dirty="0"/>
              <a:t>PK, Fan W, </a:t>
            </a:r>
            <a:r>
              <a:rPr lang="en-US" dirty="0" err="1"/>
              <a:t>Prodromidis</a:t>
            </a:r>
            <a:r>
              <a:rPr lang="en-US" dirty="0"/>
              <a:t> AL, </a:t>
            </a:r>
            <a:r>
              <a:rPr lang="en-US" dirty="0" err="1"/>
              <a:t>Stolfo</a:t>
            </a:r>
            <a:r>
              <a:rPr lang="en-US" dirty="0"/>
              <a:t> SJ (1999) Distributed data </a:t>
            </a:r>
            <a:r>
              <a:rPr lang="en-US" dirty="0" smtClean="0"/>
              <a:t>mining in </a:t>
            </a:r>
            <a:r>
              <a:rPr lang="en-US" dirty="0"/>
              <a:t>credit card fraud detection. IEEE Intelligent Systems and their Applications 14(6):</a:t>
            </a:r>
            <a:r>
              <a:rPr lang="en-US" dirty="0" smtClean="0"/>
              <a:t>67–74;</a:t>
            </a:r>
            <a:endParaRPr lang="pt-BR" dirty="0" smtClean="0"/>
          </a:p>
          <a:p>
            <a:r>
              <a:rPr lang="en-US" dirty="0" err="1" smtClean="0"/>
              <a:t>Chandola</a:t>
            </a:r>
            <a:r>
              <a:rPr lang="en-US" dirty="0" smtClean="0"/>
              <a:t> </a:t>
            </a:r>
            <a:r>
              <a:rPr lang="en-US" dirty="0"/>
              <a:t>V, Banerjee A, Kumar V (2009) Anomaly detection: A survey. </a:t>
            </a:r>
            <a:r>
              <a:rPr lang="en-US" dirty="0" smtClean="0"/>
              <a:t>ACM </a:t>
            </a:r>
            <a:r>
              <a:rPr lang="en-US" dirty="0" err="1" smtClean="0"/>
              <a:t>Comput</a:t>
            </a:r>
            <a:r>
              <a:rPr lang="en-US" dirty="0" smtClean="0"/>
              <a:t> </a:t>
            </a:r>
            <a:r>
              <a:rPr lang="en-US" dirty="0" err="1"/>
              <a:t>Surv</a:t>
            </a:r>
            <a:r>
              <a:rPr lang="en-US" dirty="0"/>
              <a:t> 41(3):</a:t>
            </a:r>
            <a:r>
              <a:rPr lang="en-US" dirty="0" smtClean="0"/>
              <a:t>15:1–15:58;</a:t>
            </a:r>
          </a:p>
          <a:p>
            <a:r>
              <a:rPr lang="pt-BR" dirty="0" err="1" smtClean="0"/>
              <a:t>Fayyad</a:t>
            </a:r>
            <a:r>
              <a:rPr lang="pt-BR" dirty="0" smtClean="0"/>
              <a:t> U, </a:t>
            </a:r>
            <a:r>
              <a:rPr lang="pt-BR" dirty="0" err="1" smtClean="0"/>
              <a:t>Piatetsky</a:t>
            </a:r>
            <a:r>
              <a:rPr lang="pt-BR" dirty="0" smtClean="0"/>
              <a:t>-Shapiro G, </a:t>
            </a:r>
            <a:r>
              <a:rPr lang="pt-BR" dirty="0" err="1" smtClean="0"/>
              <a:t>Smyth</a:t>
            </a:r>
            <a:r>
              <a:rPr lang="pt-BR" dirty="0" smtClean="0"/>
              <a:t> P (1996) </a:t>
            </a:r>
            <a:r>
              <a:rPr lang="pt-BR" dirty="0" err="1"/>
              <a:t>From</a:t>
            </a:r>
            <a:r>
              <a:rPr lang="pt-BR" dirty="0"/>
              <a:t> data mining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knowledge</a:t>
            </a:r>
            <a:r>
              <a:rPr lang="pt-BR" dirty="0"/>
              <a:t> </a:t>
            </a:r>
            <a:r>
              <a:rPr lang="pt-BR" dirty="0" err="1"/>
              <a:t>discovery</a:t>
            </a:r>
            <a:r>
              <a:rPr lang="pt-BR" dirty="0"/>
              <a:t> in </a:t>
            </a:r>
            <a:r>
              <a:rPr lang="pt-BR" dirty="0" err="1"/>
              <a:t>databases</a:t>
            </a:r>
            <a:r>
              <a:rPr lang="pt-BR" dirty="0"/>
              <a:t>. AI magazine, v. 17, n. 3, p. </a:t>
            </a:r>
            <a:r>
              <a:rPr lang="pt-BR" dirty="0" smtClean="0"/>
              <a:t>37;</a:t>
            </a:r>
            <a:endParaRPr lang="en-US" dirty="0" smtClean="0"/>
          </a:p>
          <a:p>
            <a:r>
              <a:rPr lang="en-US" dirty="0" smtClean="0"/>
              <a:t>Fawcett </a:t>
            </a:r>
            <a:r>
              <a:rPr lang="en-US" dirty="0"/>
              <a:t>T, Provost F (1997) Adaptive fraud detection. Data Mining </a:t>
            </a:r>
            <a:r>
              <a:rPr lang="en-US" dirty="0" smtClean="0"/>
              <a:t>and Knowledge </a:t>
            </a:r>
            <a:r>
              <a:rPr lang="en-US" dirty="0"/>
              <a:t>Discovery 1(3):</a:t>
            </a:r>
            <a:r>
              <a:rPr lang="en-US" dirty="0" smtClean="0"/>
              <a:t>291–316;</a:t>
            </a:r>
          </a:p>
          <a:p>
            <a:r>
              <a:rPr lang="en-US" dirty="0" err="1" smtClean="0"/>
              <a:t>Kitchenham</a:t>
            </a:r>
            <a:r>
              <a:rPr lang="en-US" dirty="0" smtClean="0"/>
              <a:t> </a:t>
            </a:r>
            <a:r>
              <a:rPr lang="en-US" dirty="0"/>
              <a:t>B (2004) Procedures for performing systematic reviews. </a:t>
            </a:r>
            <a:r>
              <a:rPr lang="en-US" dirty="0" err="1"/>
              <a:t>Keele</a:t>
            </a:r>
            <a:r>
              <a:rPr lang="en-US" dirty="0"/>
              <a:t>, UK, </a:t>
            </a:r>
            <a:r>
              <a:rPr lang="en-US" dirty="0" err="1"/>
              <a:t>Keele</a:t>
            </a:r>
            <a:r>
              <a:rPr lang="en-US" dirty="0"/>
              <a:t> </a:t>
            </a:r>
            <a:r>
              <a:rPr lang="en-US" dirty="0" smtClean="0"/>
              <a:t>University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Pejic</a:t>
            </a:r>
            <a:r>
              <a:rPr lang="en-US" dirty="0" smtClean="0"/>
              <a:t>-Bach M (2010) Invited </a:t>
            </a:r>
            <a:r>
              <a:rPr lang="en-US" dirty="0"/>
              <a:t>Paper: Profiling Intelligent Systems Applications in Fraud Detection and Prevention: Survey of Research Articles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i="1" dirty="0"/>
              <a:t>2010 International Conference on Intelligent Systems, Modelling and Simulation</a:t>
            </a:r>
            <a:r>
              <a:rPr lang="en-US" dirty="0"/>
              <a:t>, </a:t>
            </a:r>
            <a:r>
              <a:rPr lang="en-US" dirty="0" smtClean="0"/>
              <a:t>Liverpool, </a:t>
            </a:r>
            <a:r>
              <a:rPr lang="en-US" dirty="0"/>
              <a:t>pp. </a:t>
            </a:r>
            <a:r>
              <a:rPr lang="en-US" dirty="0" smtClean="0"/>
              <a:t>80-85;</a:t>
            </a:r>
            <a:endParaRPr lang="pt-BR" dirty="0" smtClean="0"/>
          </a:p>
          <a:p>
            <a:r>
              <a:rPr lang="en-US" dirty="0" err="1" smtClean="0"/>
              <a:t>Seyedhossein</a:t>
            </a:r>
            <a:r>
              <a:rPr lang="en-US" dirty="0" smtClean="0"/>
              <a:t> </a:t>
            </a:r>
            <a:r>
              <a:rPr lang="en-US" dirty="0"/>
              <a:t>L, </a:t>
            </a:r>
            <a:r>
              <a:rPr lang="en-US" dirty="0" err="1"/>
              <a:t>Hashemi</a:t>
            </a:r>
            <a:r>
              <a:rPr lang="en-US" dirty="0"/>
              <a:t> MR (2010) Mining information from credit </a:t>
            </a:r>
            <a:r>
              <a:rPr lang="en-US" dirty="0" smtClean="0"/>
              <a:t>card time </a:t>
            </a:r>
            <a:r>
              <a:rPr lang="en-US" dirty="0"/>
              <a:t>series for timelier </a:t>
            </a:r>
            <a:r>
              <a:rPr lang="en-US" dirty="0" smtClean="0"/>
              <a:t>fraud detection</a:t>
            </a:r>
            <a:r>
              <a:rPr lang="en-US" dirty="0"/>
              <a:t>. In: Telecommunications (IST), </a:t>
            </a:r>
            <a:r>
              <a:rPr lang="en-US" dirty="0" smtClean="0"/>
              <a:t>2010 5th </a:t>
            </a:r>
            <a:r>
              <a:rPr lang="en-US" dirty="0"/>
              <a:t>International Symposium on, pp </a:t>
            </a:r>
            <a:r>
              <a:rPr lang="en-US" dirty="0" smtClean="0"/>
              <a:t>619–624.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0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87008" cy="5225143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Data Mining - </a:t>
            </a:r>
            <a:r>
              <a:rPr lang="pt-BR" dirty="0" err="1" smtClean="0"/>
              <a:t>Fayyad</a:t>
            </a:r>
            <a:r>
              <a:rPr lang="pt-BR" dirty="0" smtClean="0"/>
              <a:t> et al., 1996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 e 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Estudar uma área que está em constante acréscimo de importância no estado da arte;</a:t>
            </a:r>
            <a:endParaRPr lang="pt-BR" dirty="0"/>
          </a:p>
          <a:p>
            <a:r>
              <a:rPr lang="pt-BR" dirty="0"/>
              <a:t>Há um grande número de revisões sistemáticas na área</a:t>
            </a:r>
            <a:r>
              <a:rPr lang="pt-BR" dirty="0" smtClean="0"/>
              <a:t>;</a:t>
            </a:r>
          </a:p>
          <a:p>
            <a:r>
              <a:rPr lang="pt-BR" dirty="0" smtClean="0"/>
              <a:t>Em trabalhos futuros, pretende-se aplicar ferramentas para detectar fraudes em dados de auditoria e controle de órgãos públicos.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2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publicações na ACM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t="55612" r="64704"/>
          <a:stretch/>
        </p:blipFill>
        <p:spPr>
          <a:xfrm>
            <a:off x="4039140" y="2022989"/>
            <a:ext cx="4909054" cy="46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1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Resultados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bases </a:t>
            </a:r>
            <a:r>
              <a:rPr lang="en-US" b="1" dirty="0"/>
              <a:t>com as </a:t>
            </a:r>
            <a:r>
              <a:rPr lang="en-US" b="1" dirty="0" err="1" smtClean="0"/>
              <a:t>palavras</a:t>
            </a:r>
            <a:r>
              <a:rPr lang="en-US" b="1" dirty="0" err="1"/>
              <a:t>-</a:t>
            </a:r>
            <a:r>
              <a:rPr lang="en-US" b="1" dirty="0" err="1" smtClean="0"/>
              <a:t>chave</a:t>
            </a:r>
            <a:r>
              <a:rPr lang="en-US" b="1" dirty="0" smtClean="0"/>
              <a:t> </a:t>
            </a:r>
            <a:r>
              <a:rPr lang="en-US" b="1" dirty="0"/>
              <a:t>“Fraud </a:t>
            </a:r>
            <a:r>
              <a:rPr lang="en-US" b="1" dirty="0" smtClean="0"/>
              <a:t>Detection Survey” no </a:t>
            </a:r>
            <a:r>
              <a:rPr lang="en-US" b="1" dirty="0" err="1" smtClean="0"/>
              <a:t>periodo</a:t>
            </a:r>
            <a:r>
              <a:rPr lang="en-US" b="1" dirty="0" smtClean="0"/>
              <a:t> entre 2006 e 2016: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ACM Digital Library – 8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IEEEXplore</a:t>
            </a:r>
            <a:r>
              <a:rPr lang="en-US" b="1" dirty="0" smtClean="0"/>
              <a:t> – 51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ScienceDirect</a:t>
            </a:r>
            <a:r>
              <a:rPr lang="en-US" b="1" dirty="0" smtClean="0"/>
              <a:t> – 14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Springer Link – 170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dirty="0"/>
              <a:t>Google </a:t>
            </a:r>
            <a:r>
              <a:rPr lang="en-US" dirty="0" smtClean="0"/>
              <a:t>Scholar – 17.600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6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O objetivo geral deste trabalho é realizar uma revisão sistemática para identificar e categorizar técnicas e ferramentas para detecção de fraudes dentro de áreas distintas.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Específicos.</a:t>
            </a:r>
          </a:p>
          <a:p>
            <a:pPr lvl="1"/>
            <a:r>
              <a:rPr lang="pt-BR" dirty="0"/>
              <a:t>Descobrir a importância das áreas de mineração de dados e aprendizado de máquina e suas utilizações em detecções de fraudes</a:t>
            </a:r>
          </a:p>
          <a:p>
            <a:pPr lvl="1"/>
            <a:r>
              <a:rPr lang="pt-BR" dirty="0"/>
              <a:t>Examinar se os estudos realizados em detecção de fraudes possuem abertura para áreas pouco ou não abordadas. Caso haja necessidade, o trabalho poderá categorizar possíveis trabalhos futuros em lacunas no assunto;	</a:t>
            </a:r>
          </a:p>
          <a:p>
            <a:pPr lvl="1"/>
            <a:r>
              <a:rPr lang="pt-BR" dirty="0"/>
              <a:t>Elencar como os autores validaram suas pesquisas nas áreas de detecção de fraudes;</a:t>
            </a:r>
          </a:p>
          <a:p>
            <a:pPr lvl="1"/>
            <a:r>
              <a:rPr lang="pt-BR" dirty="0"/>
              <a:t>Categorizar quais tecnologias foram as mais utilizadas para cada contexto.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85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2015</TotalTime>
  <Words>1213</Words>
  <Application>Microsoft Office PowerPoint</Application>
  <PresentationFormat>Widescreen</PresentationFormat>
  <Paragraphs>179</Paragraphs>
  <Slides>31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Corbel</vt:lpstr>
      <vt:lpstr>Paralaxe</vt:lpstr>
      <vt:lpstr>Detecção de Fraudes – Uma Revisão Sistemática</vt:lpstr>
      <vt:lpstr>Agenda</vt:lpstr>
      <vt:lpstr>Tema</vt:lpstr>
      <vt:lpstr>Apresentação do PowerPoint</vt:lpstr>
      <vt:lpstr>Motivação e justificativa</vt:lpstr>
      <vt:lpstr>Gráfico de publicações na ACM</vt:lpstr>
      <vt:lpstr>Resultados em bases com as palavras-chave “Fraud Detection Survey” no periodo entre 2006 e 2016:</vt:lpstr>
      <vt:lpstr>Objetivos</vt:lpstr>
      <vt:lpstr>Objetivos</vt:lpstr>
      <vt:lpstr>Metodologia</vt:lpstr>
      <vt:lpstr>Método de Pesquisa</vt:lpstr>
      <vt:lpstr>Critérios para exclusão de artigos</vt:lpstr>
      <vt:lpstr>Foram desconsideradas as utilizações das palavras chave</vt:lpstr>
      <vt:lpstr>Apresentação do PowerPoint</vt:lpstr>
      <vt:lpstr>Questões de pesquisa</vt:lpstr>
      <vt:lpstr>Agenda</vt:lpstr>
      <vt:lpstr>Áreas mais abordadas em detecção de fraudes</vt:lpstr>
      <vt:lpstr>Áreas mais abordadas em detecção de fraudes</vt:lpstr>
      <vt:lpstr>Apresentação do PowerPoint</vt:lpstr>
      <vt:lpstr>Objetivos da utilização de sistemas para detectar fraudes</vt:lpstr>
      <vt:lpstr>Técnicas para detecção de fraudes mais utilizadas</vt:lpstr>
      <vt:lpstr>Tipos de anomalias</vt:lpstr>
      <vt:lpstr>Categorias e técnicas utilizadas em métodos supervisionados e não-supervisionados</vt:lpstr>
      <vt:lpstr>Quantia de dados fraudulentos em uma base real</vt:lpstr>
      <vt:lpstr>Conjunto de treinamento para métodos supervisionados</vt:lpstr>
      <vt:lpstr>Dados reais e dados fictícios</vt:lpstr>
      <vt:lpstr>Conclusão: respostas para as questões de pesquisa</vt:lpstr>
      <vt:lpstr>Operação Serenata de Amor - https://serenata.datasciencebr.com/</vt:lpstr>
      <vt:lpstr>Operação Serenata de Amor</vt:lpstr>
      <vt:lpstr>Operação Serenata de Amor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Fraudes: Uma Revisão Sistemática</dc:title>
  <dc:creator>Jean Rangel</dc:creator>
  <cp:lastModifiedBy>Jean Rangel</cp:lastModifiedBy>
  <cp:revision>73</cp:revision>
  <dcterms:created xsi:type="dcterms:W3CDTF">2016-06-08T12:52:29Z</dcterms:created>
  <dcterms:modified xsi:type="dcterms:W3CDTF">2016-12-18T18:59:03Z</dcterms:modified>
</cp:coreProperties>
</file>