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9" r:id="rId6"/>
    <p:sldId id="257" r:id="rId7"/>
    <p:sldId id="258" r:id="rId8"/>
    <p:sldId id="270" r:id="rId9"/>
    <p:sldId id="272" r:id="rId10"/>
    <p:sldId id="271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04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7C932E-FFF0-2B49-B847-D318DD210E5B}" type="doc">
      <dgm:prSet loTypeId="urn:microsoft.com/office/officeart/2005/8/layout/hLis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F312D1-CD26-7042-B04A-6FAB814D9D46}">
      <dgm:prSet/>
      <dgm:spPr/>
      <dgm:t>
        <a:bodyPr/>
        <a:lstStyle/>
        <a:p>
          <a:pPr rtl="0"/>
          <a:r>
            <a:rPr lang="tr-TR" dirty="0" err="1" smtClean="0"/>
            <a:t>Distinguish</a:t>
          </a:r>
          <a:r>
            <a:rPr lang="tr-TR" dirty="0" smtClean="0"/>
            <a:t> </a:t>
          </a:r>
          <a:r>
            <a:rPr lang="tr-TR" dirty="0" err="1" smtClean="0"/>
            <a:t>categorical</a:t>
          </a:r>
          <a:r>
            <a:rPr lang="tr-TR" dirty="0" smtClean="0"/>
            <a:t> </a:t>
          </a:r>
          <a:r>
            <a:rPr lang="tr-TR" dirty="0" err="1" smtClean="0"/>
            <a:t>from</a:t>
          </a:r>
          <a:r>
            <a:rPr lang="tr-TR" dirty="0" smtClean="0"/>
            <a:t> </a:t>
          </a:r>
          <a:r>
            <a:rPr lang="tr-TR" dirty="0" err="1" smtClean="0"/>
            <a:t>continuous</a:t>
          </a:r>
          <a:r>
            <a:rPr lang="tr-TR" dirty="0" smtClean="0"/>
            <a:t> </a:t>
          </a:r>
          <a:r>
            <a:rPr lang="tr-TR" dirty="0" err="1" smtClean="0"/>
            <a:t>variables</a:t>
          </a:r>
          <a:r>
            <a:rPr lang="tr-TR" dirty="0" smtClean="0"/>
            <a:t> </a:t>
          </a:r>
          <a:r>
            <a:rPr lang="tr-TR" dirty="0" err="1" smtClean="0"/>
            <a:t>for</a:t>
          </a:r>
          <a:r>
            <a:rPr lang="tr-TR" dirty="0" smtClean="0"/>
            <a:t> </a:t>
          </a:r>
          <a:r>
            <a:rPr lang="tr-TR" dirty="0" err="1" smtClean="0"/>
            <a:t>the</a:t>
          </a:r>
          <a:r>
            <a:rPr lang="tr-TR" dirty="0" smtClean="0"/>
            <a:t> </a:t>
          </a:r>
          <a:r>
            <a:rPr lang="tr-TR" dirty="0" err="1" smtClean="0"/>
            <a:t>Logistic</a:t>
          </a:r>
          <a:r>
            <a:rPr lang="tr-TR" dirty="0" smtClean="0"/>
            <a:t> </a:t>
          </a:r>
          <a:r>
            <a:rPr lang="tr-TR" dirty="0" err="1" smtClean="0"/>
            <a:t>Regression</a:t>
          </a:r>
          <a:endParaRPr lang="tr-TR" dirty="0"/>
        </a:p>
      </dgm:t>
    </dgm:pt>
    <dgm:pt modelId="{5CB0BA53-D385-2B45-A0E3-946F7CA6BDDA}" type="parTrans" cxnId="{1F6027F3-030B-E545-9405-48DB5C5F8AC1}">
      <dgm:prSet/>
      <dgm:spPr/>
      <dgm:t>
        <a:bodyPr/>
        <a:lstStyle/>
        <a:p>
          <a:endParaRPr lang="en-US"/>
        </a:p>
      </dgm:t>
    </dgm:pt>
    <dgm:pt modelId="{19EB82AA-C6E2-6441-9B3F-59FDF56FBAF4}" type="sibTrans" cxnId="{1F6027F3-030B-E545-9405-48DB5C5F8AC1}">
      <dgm:prSet/>
      <dgm:spPr/>
      <dgm:t>
        <a:bodyPr/>
        <a:lstStyle/>
        <a:p>
          <a:endParaRPr lang="en-US"/>
        </a:p>
      </dgm:t>
    </dgm:pt>
    <dgm:pt modelId="{A707D957-7CA5-CF48-AA0E-64D178FDA0B5}">
      <dgm:prSet/>
      <dgm:spPr/>
      <dgm:t>
        <a:bodyPr/>
        <a:lstStyle/>
        <a:p>
          <a:pPr rtl="0">
            <a:lnSpc>
              <a:spcPct val="90000"/>
            </a:lnSpc>
          </a:pPr>
          <a:r>
            <a:rPr lang="en-US" dirty="0" smtClean="0"/>
            <a:t>Variables with 20 or less unique values among all 76020 observations were assumed to be categorical variables</a:t>
          </a:r>
          <a:endParaRPr lang="tr-TR" dirty="0"/>
        </a:p>
      </dgm:t>
    </dgm:pt>
    <dgm:pt modelId="{3A5E5D85-7A2F-484C-B739-1FF1204C6610}" type="parTrans" cxnId="{7B721145-2BB7-DD4E-B0EE-A315427C1ED4}">
      <dgm:prSet/>
      <dgm:spPr/>
      <dgm:t>
        <a:bodyPr/>
        <a:lstStyle/>
        <a:p>
          <a:endParaRPr lang="en-US"/>
        </a:p>
      </dgm:t>
    </dgm:pt>
    <dgm:pt modelId="{858A9DB3-9C34-7445-A32A-74F742CA91AB}" type="sibTrans" cxnId="{7B721145-2BB7-DD4E-B0EE-A315427C1ED4}">
      <dgm:prSet/>
      <dgm:spPr/>
      <dgm:t>
        <a:bodyPr/>
        <a:lstStyle/>
        <a:p>
          <a:endParaRPr lang="en-US"/>
        </a:p>
      </dgm:t>
    </dgm:pt>
    <dgm:pt modelId="{C693737B-4985-6F4C-A8DC-02E3A3D4ED2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tr-TR" dirty="0" smtClean="0"/>
            <a:t>Test </a:t>
          </a:r>
          <a:r>
            <a:rPr lang="tr-TR" dirty="0" err="1" smtClean="0"/>
            <a:t>the</a:t>
          </a:r>
          <a:r>
            <a:rPr lang="tr-TR" dirty="0" smtClean="0"/>
            <a:t> </a:t>
          </a:r>
          <a:r>
            <a:rPr lang="tr-TR" dirty="0" err="1" smtClean="0"/>
            <a:t>sensitivity</a:t>
          </a:r>
          <a:r>
            <a:rPr lang="tr-TR" dirty="0" smtClean="0"/>
            <a:t> of </a:t>
          </a:r>
          <a:r>
            <a:rPr lang="tr-TR" dirty="0" err="1" smtClean="0"/>
            <a:t>logistic</a:t>
          </a:r>
          <a:r>
            <a:rPr lang="tr-TR" dirty="0" smtClean="0"/>
            <a:t> </a:t>
          </a:r>
          <a:r>
            <a:rPr lang="tr-TR" dirty="0" err="1" smtClean="0"/>
            <a:t>regression</a:t>
          </a:r>
          <a:r>
            <a:rPr lang="tr-TR" dirty="0" smtClean="0"/>
            <a:t> </a:t>
          </a:r>
          <a:r>
            <a:rPr lang="tr-TR" dirty="0" err="1" smtClean="0"/>
            <a:t>classification</a:t>
          </a:r>
          <a:r>
            <a:rPr lang="tr-TR" dirty="0" smtClean="0"/>
            <a:t> </a:t>
          </a:r>
          <a:r>
            <a:rPr lang="tr-TR" dirty="0" err="1" smtClean="0"/>
            <a:t>accuracy</a:t>
          </a:r>
          <a:r>
            <a:rPr lang="tr-TR" dirty="0" smtClean="0"/>
            <a:t> </a:t>
          </a:r>
          <a:r>
            <a:rPr lang="tr-TR" dirty="0" err="1" smtClean="0"/>
            <a:t>to</a:t>
          </a:r>
          <a:r>
            <a:rPr lang="tr-TR" dirty="0" smtClean="0"/>
            <a:t> </a:t>
          </a:r>
          <a:r>
            <a:rPr lang="tr-TR" dirty="0" err="1" smtClean="0"/>
            <a:t>the</a:t>
          </a:r>
          <a:r>
            <a:rPr lang="tr-TR" dirty="0" smtClean="0"/>
            <a:t> </a:t>
          </a:r>
          <a:r>
            <a:rPr lang="tr-TR" dirty="0" err="1" smtClean="0"/>
            <a:t>threshold</a:t>
          </a:r>
          <a:r>
            <a:rPr lang="tr-TR" dirty="0" smtClean="0"/>
            <a:t> minimum </a:t>
          </a:r>
          <a:r>
            <a:rPr lang="tr-TR" dirty="0" err="1" smtClean="0"/>
            <a:t>number</a:t>
          </a:r>
          <a:r>
            <a:rPr lang="tr-TR" dirty="0" smtClean="0"/>
            <a:t> of </a:t>
          </a:r>
          <a:r>
            <a:rPr lang="tr-TR" dirty="0" err="1" smtClean="0"/>
            <a:t>unique</a:t>
          </a:r>
          <a:r>
            <a:rPr lang="tr-TR" dirty="0" smtClean="0"/>
            <a:t> </a:t>
          </a:r>
          <a:r>
            <a:rPr lang="tr-TR" dirty="0" err="1" smtClean="0"/>
            <a:t>values</a:t>
          </a:r>
          <a:r>
            <a:rPr lang="tr-TR" dirty="0" smtClean="0"/>
            <a:t> </a:t>
          </a:r>
          <a:r>
            <a:rPr lang="tr-TR" dirty="0" err="1" smtClean="0"/>
            <a:t>fornumerical</a:t>
          </a:r>
          <a:r>
            <a:rPr lang="tr-TR" dirty="0" smtClean="0"/>
            <a:t> </a:t>
          </a:r>
          <a:r>
            <a:rPr lang="tr-TR" dirty="0" err="1" smtClean="0"/>
            <a:t>variables</a:t>
          </a:r>
          <a:endParaRPr lang="tr-TR" dirty="0"/>
        </a:p>
      </dgm:t>
    </dgm:pt>
    <dgm:pt modelId="{CB5770F9-D13F-0740-9060-5938ECFF7077}" type="parTrans" cxnId="{B90031F8-383F-8D44-83E8-672CACC306AC}">
      <dgm:prSet/>
      <dgm:spPr/>
      <dgm:t>
        <a:bodyPr/>
        <a:lstStyle/>
        <a:p>
          <a:endParaRPr lang="en-US"/>
        </a:p>
      </dgm:t>
    </dgm:pt>
    <dgm:pt modelId="{016B7BB1-1FD1-BE4E-AC70-1816A7C7503D}" type="sibTrans" cxnId="{B90031F8-383F-8D44-83E8-672CACC306AC}">
      <dgm:prSet/>
      <dgm:spPr/>
      <dgm:t>
        <a:bodyPr/>
        <a:lstStyle/>
        <a:p>
          <a:endParaRPr lang="en-US"/>
        </a:p>
      </dgm:t>
    </dgm:pt>
    <dgm:pt modelId="{566709E6-DEB9-CB49-88D2-3CE6E007CCA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tr-TR" dirty="0" smtClean="0">
              <a:sym typeface="Wingdings"/>
            </a:rPr>
            <a:t> </a:t>
          </a:r>
          <a:r>
            <a:rPr lang="tr-TR" dirty="0" err="1" smtClean="0">
              <a:sym typeface="Wingdings"/>
            </a:rPr>
            <a:t>Difference</a:t>
          </a:r>
          <a:r>
            <a:rPr lang="tr-TR" dirty="0" smtClean="0">
              <a:sym typeface="Wingdings"/>
            </a:rPr>
            <a:t> in </a:t>
          </a:r>
          <a:r>
            <a:rPr lang="tr-TR" dirty="0" err="1" smtClean="0">
              <a:sym typeface="Wingdings"/>
            </a:rPr>
            <a:t>Area</a:t>
          </a:r>
          <a:r>
            <a:rPr lang="tr-TR" dirty="0" smtClean="0">
              <a:sym typeface="Wingdings"/>
            </a:rPr>
            <a:t> Under </a:t>
          </a:r>
          <a:r>
            <a:rPr lang="tr-TR" dirty="0" err="1" smtClean="0">
              <a:sym typeface="Wingdings"/>
            </a:rPr>
            <a:t>the</a:t>
          </a:r>
          <a:r>
            <a:rPr lang="tr-TR" dirty="0" smtClean="0">
              <a:sym typeface="Wingdings"/>
            </a:rPr>
            <a:t> ROC </a:t>
          </a:r>
          <a:r>
            <a:rPr lang="tr-TR" dirty="0" err="1" smtClean="0">
              <a:sym typeface="Wingdings"/>
            </a:rPr>
            <a:t>Curve</a:t>
          </a:r>
          <a:r>
            <a:rPr lang="tr-TR" dirty="0" smtClean="0">
              <a:sym typeface="Wingdings"/>
            </a:rPr>
            <a:t> (AUC) </a:t>
          </a:r>
          <a:r>
            <a:rPr lang="tr-TR" dirty="0" err="1" smtClean="0">
              <a:sym typeface="Wingdings"/>
            </a:rPr>
            <a:t>was</a:t>
          </a:r>
          <a:r>
            <a:rPr lang="tr-TR" dirty="0" smtClean="0">
              <a:sym typeface="Wingdings"/>
            </a:rPr>
            <a:t> &lt;0.003 </a:t>
          </a:r>
          <a:r>
            <a:rPr lang="tr-TR" dirty="0" err="1" smtClean="0">
              <a:sym typeface="Wingdings"/>
            </a:rPr>
            <a:t>when</a:t>
          </a:r>
          <a:r>
            <a:rPr lang="tr-TR" dirty="0" smtClean="0">
              <a:sym typeface="Wingdings"/>
            </a:rPr>
            <a:t> </a:t>
          </a:r>
          <a:r>
            <a:rPr lang="tr-TR" dirty="0" err="1" smtClean="0">
              <a:sym typeface="Wingdings"/>
            </a:rPr>
            <a:t>using</a:t>
          </a:r>
          <a:r>
            <a:rPr lang="tr-TR" dirty="0" smtClean="0">
              <a:sym typeface="Wingdings"/>
            </a:rPr>
            <a:t> a </a:t>
          </a:r>
          <a:r>
            <a:rPr lang="tr-TR" dirty="0" err="1" smtClean="0">
              <a:sym typeface="Wingdings"/>
            </a:rPr>
            <a:t>threhold</a:t>
          </a:r>
          <a:r>
            <a:rPr lang="tr-TR" dirty="0" smtClean="0">
              <a:sym typeface="Wingdings"/>
            </a:rPr>
            <a:t> of 10, 20 </a:t>
          </a:r>
          <a:r>
            <a:rPr lang="tr-TR" dirty="0" err="1" smtClean="0">
              <a:sym typeface="Wingdings"/>
            </a:rPr>
            <a:t>and</a:t>
          </a:r>
          <a:r>
            <a:rPr lang="tr-TR" dirty="0" smtClean="0">
              <a:sym typeface="Wingdings"/>
            </a:rPr>
            <a:t> 30 </a:t>
          </a:r>
          <a:r>
            <a:rPr lang="tr-TR" dirty="0" err="1" smtClean="0">
              <a:sym typeface="Wingdings"/>
            </a:rPr>
            <a:t>unique</a:t>
          </a:r>
          <a:r>
            <a:rPr lang="tr-TR" dirty="0" smtClean="0">
              <a:sym typeface="Wingdings"/>
            </a:rPr>
            <a:t> </a:t>
          </a:r>
          <a:r>
            <a:rPr lang="tr-TR" dirty="0" err="1" smtClean="0">
              <a:sym typeface="Wingdings"/>
            </a:rPr>
            <a:t>values</a:t>
          </a:r>
          <a:endParaRPr lang="tr-TR" dirty="0"/>
        </a:p>
      </dgm:t>
    </dgm:pt>
    <dgm:pt modelId="{91A09468-E1D8-744D-A508-DEF17FA826C8}" type="parTrans" cxnId="{12DB0F81-3821-4E4F-BDBD-6F8E0E735F7E}">
      <dgm:prSet/>
      <dgm:spPr/>
      <dgm:t>
        <a:bodyPr/>
        <a:lstStyle/>
        <a:p>
          <a:endParaRPr lang="en-US"/>
        </a:p>
      </dgm:t>
    </dgm:pt>
    <dgm:pt modelId="{9895035A-39EF-F94C-B205-99DC00174495}" type="sibTrans" cxnId="{12DB0F81-3821-4E4F-BDBD-6F8E0E735F7E}">
      <dgm:prSet/>
      <dgm:spPr/>
      <dgm:t>
        <a:bodyPr/>
        <a:lstStyle/>
        <a:p>
          <a:endParaRPr lang="en-US"/>
        </a:p>
      </dgm:t>
    </dgm:pt>
    <dgm:pt modelId="{73BA7C97-1DCD-7340-A417-27144C19F24A}" type="pres">
      <dgm:prSet presAssocID="{F47C932E-FFF0-2B49-B847-D318DD210E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2B4FE4-8C6C-C24F-89E4-248AD0F13A73}" type="pres">
      <dgm:prSet presAssocID="{F8F312D1-CD26-7042-B04A-6FAB814D9D46}" presName="composite" presStyleCnt="0"/>
      <dgm:spPr/>
    </dgm:pt>
    <dgm:pt modelId="{D4EFF1ED-296B-4E44-9F72-87580B54145B}" type="pres">
      <dgm:prSet presAssocID="{F8F312D1-CD26-7042-B04A-6FAB814D9D4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F8645-8671-3F43-9459-70CEA2506450}" type="pres">
      <dgm:prSet presAssocID="{F8F312D1-CD26-7042-B04A-6FAB814D9D4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DB0F81-3821-4E4F-BDBD-6F8E0E735F7E}" srcId="{F8F312D1-CD26-7042-B04A-6FAB814D9D46}" destId="{566709E6-DEB9-CB49-88D2-3CE6E007CCA8}" srcOrd="2" destOrd="0" parTransId="{91A09468-E1D8-744D-A508-DEF17FA826C8}" sibTransId="{9895035A-39EF-F94C-B205-99DC00174495}"/>
    <dgm:cxn modelId="{1DDBAD9E-C3F9-8943-826A-86253564FB6C}" type="presOf" srcId="{A707D957-7CA5-CF48-AA0E-64D178FDA0B5}" destId="{D68F8645-8671-3F43-9459-70CEA2506450}" srcOrd="0" destOrd="0" presId="urn:microsoft.com/office/officeart/2005/8/layout/hList1"/>
    <dgm:cxn modelId="{8737BAB1-C253-8148-8D0E-3ECA81BAF342}" type="presOf" srcId="{F47C932E-FFF0-2B49-B847-D318DD210E5B}" destId="{73BA7C97-1DCD-7340-A417-27144C19F24A}" srcOrd="0" destOrd="0" presId="urn:microsoft.com/office/officeart/2005/8/layout/hList1"/>
    <dgm:cxn modelId="{7B721145-2BB7-DD4E-B0EE-A315427C1ED4}" srcId="{F8F312D1-CD26-7042-B04A-6FAB814D9D46}" destId="{A707D957-7CA5-CF48-AA0E-64D178FDA0B5}" srcOrd="0" destOrd="0" parTransId="{3A5E5D85-7A2F-484C-B739-1FF1204C6610}" sibTransId="{858A9DB3-9C34-7445-A32A-74F742CA91AB}"/>
    <dgm:cxn modelId="{127D7EEC-86D8-F54F-8C8C-47845CBF23B1}" type="presOf" srcId="{F8F312D1-CD26-7042-B04A-6FAB814D9D46}" destId="{D4EFF1ED-296B-4E44-9F72-87580B54145B}" srcOrd="0" destOrd="0" presId="urn:microsoft.com/office/officeart/2005/8/layout/hList1"/>
    <dgm:cxn modelId="{B90031F8-383F-8D44-83E8-672CACC306AC}" srcId="{F8F312D1-CD26-7042-B04A-6FAB814D9D46}" destId="{C693737B-4985-6F4C-A8DC-02E3A3D4ED27}" srcOrd="1" destOrd="0" parTransId="{CB5770F9-D13F-0740-9060-5938ECFF7077}" sibTransId="{016B7BB1-1FD1-BE4E-AC70-1816A7C7503D}"/>
    <dgm:cxn modelId="{58C2AA5C-87C3-1B4F-B3AC-D0A2E5AFBDE9}" type="presOf" srcId="{C693737B-4985-6F4C-A8DC-02E3A3D4ED27}" destId="{D68F8645-8671-3F43-9459-70CEA2506450}" srcOrd="0" destOrd="1" presId="urn:microsoft.com/office/officeart/2005/8/layout/hList1"/>
    <dgm:cxn modelId="{1F6027F3-030B-E545-9405-48DB5C5F8AC1}" srcId="{F47C932E-FFF0-2B49-B847-D318DD210E5B}" destId="{F8F312D1-CD26-7042-B04A-6FAB814D9D46}" srcOrd="0" destOrd="0" parTransId="{5CB0BA53-D385-2B45-A0E3-946F7CA6BDDA}" sibTransId="{19EB82AA-C6E2-6441-9B3F-59FDF56FBAF4}"/>
    <dgm:cxn modelId="{14FB9C4E-DDE8-9341-B04D-91B9A3F4810F}" type="presOf" srcId="{566709E6-DEB9-CB49-88D2-3CE6E007CCA8}" destId="{D68F8645-8671-3F43-9459-70CEA2506450}" srcOrd="0" destOrd="2" presId="urn:microsoft.com/office/officeart/2005/8/layout/hList1"/>
    <dgm:cxn modelId="{EEA9654C-A89C-5340-B2AF-FFB0CD5CF39B}" type="presParOf" srcId="{73BA7C97-1DCD-7340-A417-27144C19F24A}" destId="{3E2B4FE4-8C6C-C24F-89E4-248AD0F13A73}" srcOrd="0" destOrd="0" presId="urn:microsoft.com/office/officeart/2005/8/layout/hList1"/>
    <dgm:cxn modelId="{BDE61992-B660-D243-9743-1DDD906F63F6}" type="presParOf" srcId="{3E2B4FE4-8C6C-C24F-89E4-248AD0F13A73}" destId="{D4EFF1ED-296B-4E44-9F72-87580B54145B}" srcOrd="0" destOrd="0" presId="urn:microsoft.com/office/officeart/2005/8/layout/hList1"/>
    <dgm:cxn modelId="{C57DBA68-71A3-8F4D-8722-BD85132DFC4C}" type="presParOf" srcId="{3E2B4FE4-8C6C-C24F-89E4-248AD0F13A73}" destId="{D68F8645-8671-3F43-9459-70CEA250645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65D56-A322-584F-9710-1C91FE831579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50AE5-CDDD-2F4D-8F4D-9048A7CCD941}">
      <dgm:prSet/>
      <dgm:spPr/>
      <dgm:t>
        <a:bodyPr/>
        <a:lstStyle/>
        <a:p>
          <a:pPr rtl="0"/>
          <a:r>
            <a:rPr lang="en-US" dirty="0" smtClean="0"/>
            <a:t>Logistic Regression</a:t>
          </a:r>
          <a:endParaRPr lang="en-US" dirty="0"/>
        </a:p>
      </dgm:t>
    </dgm:pt>
    <dgm:pt modelId="{E3D378F2-EF1E-DD46-83B8-9BE9B9D645CE}" type="parTrans" cxnId="{F04AC762-EC59-A84B-A3B2-D3297AB53D22}">
      <dgm:prSet/>
      <dgm:spPr/>
      <dgm:t>
        <a:bodyPr/>
        <a:lstStyle/>
        <a:p>
          <a:endParaRPr lang="en-US"/>
        </a:p>
      </dgm:t>
    </dgm:pt>
    <dgm:pt modelId="{A2019A87-B913-8648-BA34-3B7B49D6AE26}" type="sibTrans" cxnId="{F04AC762-EC59-A84B-A3B2-D3297AB53D22}">
      <dgm:prSet/>
      <dgm:spPr/>
      <dgm:t>
        <a:bodyPr/>
        <a:lstStyle/>
        <a:p>
          <a:endParaRPr lang="en-US"/>
        </a:p>
      </dgm:t>
    </dgm:pt>
    <dgm:pt modelId="{B2EBB787-913F-1A42-AAB8-0D032305EB72}">
      <dgm:prSet/>
      <dgm:spPr/>
      <dgm:t>
        <a:bodyPr/>
        <a:lstStyle/>
        <a:p>
          <a:pPr rtl="0"/>
          <a:r>
            <a:rPr lang="en-US" dirty="0" smtClean="0"/>
            <a:t>Required feature transformation: distinguishing categorical from numeric variables, and scaling features</a:t>
          </a:r>
          <a:endParaRPr lang="en-US" dirty="0"/>
        </a:p>
      </dgm:t>
    </dgm:pt>
    <dgm:pt modelId="{469CCC28-3A46-B946-9630-ED17F43863A1}" type="parTrans" cxnId="{C14EF274-7A8E-DB4D-8379-E00B72B3BE04}">
      <dgm:prSet/>
      <dgm:spPr/>
      <dgm:t>
        <a:bodyPr/>
        <a:lstStyle/>
        <a:p>
          <a:endParaRPr lang="en-US"/>
        </a:p>
      </dgm:t>
    </dgm:pt>
    <dgm:pt modelId="{3CDAF5CA-5C0C-EE41-9C51-53F9E24A77E0}" type="sibTrans" cxnId="{C14EF274-7A8E-DB4D-8379-E00B72B3BE04}">
      <dgm:prSet/>
      <dgm:spPr/>
      <dgm:t>
        <a:bodyPr/>
        <a:lstStyle/>
        <a:p>
          <a:endParaRPr lang="en-US"/>
        </a:p>
      </dgm:t>
    </dgm:pt>
    <dgm:pt modelId="{CA7A7636-503F-224C-87FB-CD825A1D3713}">
      <dgm:prSet/>
      <dgm:spPr/>
      <dgm:t>
        <a:bodyPr/>
        <a:lstStyle/>
        <a:p>
          <a:pPr rtl="0"/>
          <a:r>
            <a:rPr lang="en-US" dirty="0" smtClean="0"/>
            <a:t>Regression tree ensemble </a:t>
          </a:r>
          <a:r>
            <a:rPr lang="en-US" dirty="0" smtClean="0"/>
            <a:t>methods</a:t>
          </a:r>
          <a:endParaRPr lang="en-US" dirty="0"/>
        </a:p>
      </dgm:t>
    </dgm:pt>
    <dgm:pt modelId="{7FA4A103-EC90-614F-AED8-ED2350B38756}" type="parTrans" cxnId="{2EEA985E-9619-7140-A2F9-2547E9FA8D4C}">
      <dgm:prSet/>
      <dgm:spPr/>
      <dgm:t>
        <a:bodyPr/>
        <a:lstStyle/>
        <a:p>
          <a:endParaRPr lang="en-US"/>
        </a:p>
      </dgm:t>
    </dgm:pt>
    <dgm:pt modelId="{F2A262B4-D971-DD4E-9E76-CE8452549D75}" type="sibTrans" cxnId="{2EEA985E-9619-7140-A2F9-2547E9FA8D4C}">
      <dgm:prSet/>
      <dgm:spPr/>
      <dgm:t>
        <a:bodyPr/>
        <a:lstStyle/>
        <a:p>
          <a:endParaRPr lang="en-US"/>
        </a:p>
      </dgm:t>
    </dgm:pt>
    <dgm:pt modelId="{EC2CC42E-7758-8546-9F72-8B02D1F62C4E}">
      <dgm:prSet/>
      <dgm:spPr/>
      <dgm:t>
        <a:bodyPr/>
        <a:lstStyle/>
        <a:p>
          <a:pPr rtl="0"/>
          <a:r>
            <a:rPr lang="en-US" dirty="0" smtClean="0"/>
            <a:t>Random Forest</a:t>
          </a:r>
          <a:endParaRPr lang="en-US" dirty="0"/>
        </a:p>
      </dgm:t>
    </dgm:pt>
    <dgm:pt modelId="{BE705D74-0FA4-2B46-96D7-89B91C1FBA00}" type="parTrans" cxnId="{D78144C3-5E1B-DE45-984C-5D7B7A0E7166}">
      <dgm:prSet/>
      <dgm:spPr/>
      <dgm:t>
        <a:bodyPr/>
        <a:lstStyle/>
        <a:p>
          <a:endParaRPr lang="en-US"/>
        </a:p>
      </dgm:t>
    </dgm:pt>
    <dgm:pt modelId="{66F661D9-EC04-2B42-9D84-166D3524F1EA}" type="sibTrans" cxnId="{D78144C3-5E1B-DE45-984C-5D7B7A0E7166}">
      <dgm:prSet/>
      <dgm:spPr/>
      <dgm:t>
        <a:bodyPr/>
        <a:lstStyle/>
        <a:p>
          <a:endParaRPr lang="en-US"/>
        </a:p>
      </dgm:t>
    </dgm:pt>
    <dgm:pt modelId="{323435B9-7DE8-6546-9874-8C9B5AB50603}">
      <dgm:prSet/>
      <dgm:spPr/>
      <dgm:t>
        <a:bodyPr/>
        <a:lstStyle/>
        <a:p>
          <a:pPr rtl="0"/>
          <a:r>
            <a:rPr lang="en-US" dirty="0" smtClean="0"/>
            <a:t>Gradient Boost</a:t>
          </a:r>
          <a:endParaRPr lang="en-US" dirty="0"/>
        </a:p>
      </dgm:t>
    </dgm:pt>
    <dgm:pt modelId="{61F840A2-FA7C-7B41-8A7C-BF2FABC82194}" type="parTrans" cxnId="{CDB6FBB6-09F7-5749-8C0D-B2EA5D30776F}">
      <dgm:prSet/>
      <dgm:spPr/>
      <dgm:t>
        <a:bodyPr/>
        <a:lstStyle/>
        <a:p>
          <a:endParaRPr lang="en-US"/>
        </a:p>
      </dgm:t>
    </dgm:pt>
    <dgm:pt modelId="{00634D10-7D9B-A545-8DE0-5EB9CC907D46}" type="sibTrans" cxnId="{CDB6FBB6-09F7-5749-8C0D-B2EA5D30776F}">
      <dgm:prSet/>
      <dgm:spPr/>
      <dgm:t>
        <a:bodyPr/>
        <a:lstStyle/>
        <a:p>
          <a:endParaRPr lang="en-US"/>
        </a:p>
      </dgm:t>
    </dgm:pt>
    <dgm:pt modelId="{F71B52A1-47BF-E140-B4E1-44FCBEA688E7}">
      <dgm:prSet/>
      <dgm:spPr/>
      <dgm:t>
        <a:bodyPr/>
        <a:lstStyle/>
        <a:p>
          <a:pPr rtl="0"/>
          <a:r>
            <a:rPr lang="en-US" dirty="0" smtClean="0"/>
            <a:t>Naïve Bayes</a:t>
          </a:r>
          <a:endParaRPr lang="en-US" dirty="0"/>
        </a:p>
      </dgm:t>
    </dgm:pt>
    <dgm:pt modelId="{E368DAD8-F6B0-6A4F-B030-836CC3107015}" type="parTrans" cxnId="{10CDB64D-9D20-6E48-8037-98201A92425D}">
      <dgm:prSet/>
      <dgm:spPr/>
      <dgm:t>
        <a:bodyPr/>
        <a:lstStyle/>
        <a:p>
          <a:endParaRPr lang="en-US"/>
        </a:p>
      </dgm:t>
    </dgm:pt>
    <dgm:pt modelId="{74862774-1CA4-F343-8D59-490D2F8EEFDE}" type="sibTrans" cxnId="{10CDB64D-9D20-6E48-8037-98201A92425D}">
      <dgm:prSet/>
      <dgm:spPr/>
      <dgm:t>
        <a:bodyPr/>
        <a:lstStyle/>
        <a:p>
          <a:endParaRPr lang="en-US"/>
        </a:p>
      </dgm:t>
    </dgm:pt>
    <dgm:pt modelId="{1EC54D19-FD68-6447-955D-E0B1A3773135}">
      <dgm:prSet/>
      <dgm:spPr/>
      <dgm:t>
        <a:bodyPr/>
        <a:lstStyle/>
        <a:p>
          <a:pPr rtl="0"/>
          <a:r>
            <a:rPr lang="en-US" dirty="0" smtClean="0"/>
            <a:t>Bernoulli Naïve Bayes</a:t>
          </a:r>
          <a:endParaRPr lang="en-US" dirty="0"/>
        </a:p>
      </dgm:t>
    </dgm:pt>
    <dgm:pt modelId="{9E4AE1C9-C75C-6247-B0C6-BE432F4B146E}" type="parTrans" cxnId="{756C6364-6FD1-8D42-882C-68CD15E628D3}">
      <dgm:prSet/>
      <dgm:spPr/>
      <dgm:t>
        <a:bodyPr/>
        <a:lstStyle/>
        <a:p>
          <a:endParaRPr lang="en-US"/>
        </a:p>
      </dgm:t>
    </dgm:pt>
    <dgm:pt modelId="{782C5615-EDC5-3F45-BA19-91969F0E3641}" type="sibTrans" cxnId="{756C6364-6FD1-8D42-882C-68CD15E628D3}">
      <dgm:prSet/>
      <dgm:spPr/>
      <dgm:t>
        <a:bodyPr/>
        <a:lstStyle/>
        <a:p>
          <a:endParaRPr lang="en-US"/>
        </a:p>
      </dgm:t>
    </dgm:pt>
    <dgm:pt modelId="{114A3EE4-4784-484D-9AA4-9FF1D971F3A1}">
      <dgm:prSet/>
      <dgm:spPr/>
      <dgm:t>
        <a:bodyPr/>
        <a:lstStyle/>
        <a:p>
          <a:pPr rtl="0"/>
          <a:r>
            <a:rPr lang="en-US" dirty="0" smtClean="0"/>
            <a:t>Extreme Gradient Boost (</a:t>
          </a:r>
          <a:r>
            <a:rPr lang="en-US" dirty="0" err="1" smtClean="0"/>
            <a:t>XGBoost</a:t>
          </a:r>
          <a:r>
            <a:rPr lang="en-US" dirty="0" smtClean="0"/>
            <a:t>)</a:t>
          </a:r>
          <a:endParaRPr lang="en-US" dirty="0"/>
        </a:p>
      </dgm:t>
    </dgm:pt>
    <dgm:pt modelId="{7930BBE8-5DA8-9D4D-87E7-FC56324757BA}" type="parTrans" cxnId="{56C32FF1-2D12-DD43-AEEB-E17C650C1A60}">
      <dgm:prSet/>
      <dgm:spPr/>
    </dgm:pt>
    <dgm:pt modelId="{A53AC0A8-B04D-BC43-A02E-EBD1CC5F4AD8}" type="sibTrans" cxnId="{56C32FF1-2D12-DD43-AEEB-E17C650C1A60}">
      <dgm:prSet/>
      <dgm:spPr/>
    </dgm:pt>
    <dgm:pt modelId="{BF5C07C1-3403-5F42-AB19-AA780A8F4671}" type="pres">
      <dgm:prSet presAssocID="{B2665D56-A322-584F-9710-1C91FE83157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664238-25CB-224A-998B-3AA6FAD1EAA4}" type="pres">
      <dgm:prSet presAssocID="{4E350AE5-CDDD-2F4D-8F4D-9048A7CCD941}" presName="parentLin" presStyleCnt="0"/>
      <dgm:spPr/>
    </dgm:pt>
    <dgm:pt modelId="{ACA6F004-D157-2949-9E8A-8D2CE29197D7}" type="pres">
      <dgm:prSet presAssocID="{4E350AE5-CDDD-2F4D-8F4D-9048A7CCD94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0BC57A6-EBA0-D543-AE43-B03301ECA47B}" type="pres">
      <dgm:prSet presAssocID="{4E350AE5-CDDD-2F4D-8F4D-9048A7CCD94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0AA1F-CB1F-E046-8C04-97D57B6B8A4B}" type="pres">
      <dgm:prSet presAssocID="{4E350AE5-CDDD-2F4D-8F4D-9048A7CCD941}" presName="negativeSpace" presStyleCnt="0"/>
      <dgm:spPr/>
    </dgm:pt>
    <dgm:pt modelId="{5983A9B5-B592-7744-B67B-4205EC23C8F3}" type="pres">
      <dgm:prSet presAssocID="{4E350AE5-CDDD-2F4D-8F4D-9048A7CCD94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3BE61-96B7-DF46-866F-9244D909DB95}" type="pres">
      <dgm:prSet presAssocID="{A2019A87-B913-8648-BA34-3B7B49D6AE26}" presName="spaceBetweenRectangles" presStyleCnt="0"/>
      <dgm:spPr/>
    </dgm:pt>
    <dgm:pt modelId="{0937761D-8519-4249-A964-1FAF28EC4751}" type="pres">
      <dgm:prSet presAssocID="{CA7A7636-503F-224C-87FB-CD825A1D3713}" presName="parentLin" presStyleCnt="0"/>
      <dgm:spPr/>
    </dgm:pt>
    <dgm:pt modelId="{D3AF7519-B018-684A-9CA1-DECD459E7B8B}" type="pres">
      <dgm:prSet presAssocID="{CA7A7636-503F-224C-87FB-CD825A1D371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C0D53E8-A955-3F46-9F87-8BEF6413E8D3}" type="pres">
      <dgm:prSet presAssocID="{CA7A7636-503F-224C-87FB-CD825A1D371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792B8C-5C41-2340-8B9C-CA67FD0E30D9}" type="pres">
      <dgm:prSet presAssocID="{CA7A7636-503F-224C-87FB-CD825A1D3713}" presName="negativeSpace" presStyleCnt="0"/>
      <dgm:spPr/>
    </dgm:pt>
    <dgm:pt modelId="{1F8477FB-FF33-104C-9E8D-639C5CB621F5}" type="pres">
      <dgm:prSet presAssocID="{CA7A7636-503F-224C-87FB-CD825A1D371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B3280-9DD3-6946-A8EC-1C8A7828D3E8}" type="pres">
      <dgm:prSet presAssocID="{F2A262B4-D971-DD4E-9E76-CE8452549D75}" presName="spaceBetweenRectangles" presStyleCnt="0"/>
      <dgm:spPr/>
    </dgm:pt>
    <dgm:pt modelId="{56AF9D57-7D5B-F24B-AFC5-46F7BB4C528B}" type="pres">
      <dgm:prSet presAssocID="{F71B52A1-47BF-E140-B4E1-44FCBEA688E7}" presName="parentLin" presStyleCnt="0"/>
      <dgm:spPr/>
    </dgm:pt>
    <dgm:pt modelId="{34168BF4-31DF-D94F-923F-2D452C3FAA2B}" type="pres">
      <dgm:prSet presAssocID="{F71B52A1-47BF-E140-B4E1-44FCBEA688E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0CE6D66-E8C3-414F-B6A5-74B4BB0BD0BC}" type="pres">
      <dgm:prSet presAssocID="{F71B52A1-47BF-E140-B4E1-44FCBEA688E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34196-673E-BE4A-8823-1CF394B7DCB1}" type="pres">
      <dgm:prSet presAssocID="{F71B52A1-47BF-E140-B4E1-44FCBEA688E7}" presName="negativeSpace" presStyleCnt="0"/>
      <dgm:spPr/>
    </dgm:pt>
    <dgm:pt modelId="{601B1B02-4EA8-CF44-B5B7-67298AA40CD7}" type="pres">
      <dgm:prSet presAssocID="{F71B52A1-47BF-E140-B4E1-44FCBEA688E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8144C3-5E1B-DE45-984C-5D7B7A0E7166}" srcId="{CA7A7636-503F-224C-87FB-CD825A1D3713}" destId="{EC2CC42E-7758-8546-9F72-8B02D1F62C4E}" srcOrd="0" destOrd="0" parTransId="{BE705D74-0FA4-2B46-96D7-89B91C1FBA00}" sibTransId="{66F661D9-EC04-2B42-9D84-166D3524F1EA}"/>
    <dgm:cxn modelId="{10CDB64D-9D20-6E48-8037-98201A92425D}" srcId="{B2665D56-A322-584F-9710-1C91FE831579}" destId="{F71B52A1-47BF-E140-B4E1-44FCBEA688E7}" srcOrd="2" destOrd="0" parTransId="{E368DAD8-F6B0-6A4F-B030-836CC3107015}" sibTransId="{74862774-1CA4-F343-8D59-490D2F8EEFDE}"/>
    <dgm:cxn modelId="{F04AC762-EC59-A84B-A3B2-D3297AB53D22}" srcId="{B2665D56-A322-584F-9710-1C91FE831579}" destId="{4E350AE5-CDDD-2F4D-8F4D-9048A7CCD941}" srcOrd="0" destOrd="0" parTransId="{E3D378F2-EF1E-DD46-83B8-9BE9B9D645CE}" sibTransId="{A2019A87-B913-8648-BA34-3B7B49D6AE26}"/>
    <dgm:cxn modelId="{536A9B8C-0DAA-E246-A506-ED0F2BC7196A}" type="presOf" srcId="{CA7A7636-503F-224C-87FB-CD825A1D3713}" destId="{D3AF7519-B018-684A-9CA1-DECD459E7B8B}" srcOrd="0" destOrd="0" presId="urn:microsoft.com/office/officeart/2005/8/layout/list1"/>
    <dgm:cxn modelId="{197B05F8-C61E-E149-86D7-5714E4247527}" type="presOf" srcId="{F71B52A1-47BF-E140-B4E1-44FCBEA688E7}" destId="{D0CE6D66-E8C3-414F-B6A5-74B4BB0BD0BC}" srcOrd="1" destOrd="0" presId="urn:microsoft.com/office/officeart/2005/8/layout/list1"/>
    <dgm:cxn modelId="{C14EF274-7A8E-DB4D-8379-E00B72B3BE04}" srcId="{4E350AE5-CDDD-2F4D-8F4D-9048A7CCD941}" destId="{B2EBB787-913F-1A42-AAB8-0D032305EB72}" srcOrd="0" destOrd="0" parTransId="{469CCC28-3A46-B946-9630-ED17F43863A1}" sibTransId="{3CDAF5CA-5C0C-EE41-9C51-53F9E24A77E0}"/>
    <dgm:cxn modelId="{DD70C7AB-0A52-7846-B4AB-14629CA374B1}" type="presOf" srcId="{B2665D56-A322-584F-9710-1C91FE831579}" destId="{BF5C07C1-3403-5F42-AB19-AA780A8F4671}" srcOrd="0" destOrd="0" presId="urn:microsoft.com/office/officeart/2005/8/layout/list1"/>
    <dgm:cxn modelId="{65AFB387-320A-3E44-9593-7B981A403676}" type="presOf" srcId="{B2EBB787-913F-1A42-AAB8-0D032305EB72}" destId="{5983A9B5-B592-7744-B67B-4205EC23C8F3}" srcOrd="0" destOrd="0" presId="urn:microsoft.com/office/officeart/2005/8/layout/list1"/>
    <dgm:cxn modelId="{C5740561-1CEB-5345-BE4D-947AE45D31A5}" type="presOf" srcId="{323435B9-7DE8-6546-9874-8C9B5AB50603}" destId="{1F8477FB-FF33-104C-9E8D-639C5CB621F5}" srcOrd="0" destOrd="1" presId="urn:microsoft.com/office/officeart/2005/8/layout/list1"/>
    <dgm:cxn modelId="{56C32FF1-2D12-DD43-AEEB-E17C650C1A60}" srcId="{CA7A7636-503F-224C-87FB-CD825A1D3713}" destId="{114A3EE4-4784-484D-9AA4-9FF1D971F3A1}" srcOrd="2" destOrd="0" parTransId="{7930BBE8-5DA8-9D4D-87E7-FC56324757BA}" sibTransId="{A53AC0A8-B04D-BC43-A02E-EBD1CC5F4AD8}"/>
    <dgm:cxn modelId="{2CF6092C-F3CB-0840-BF3B-F5363AB12747}" type="presOf" srcId="{1EC54D19-FD68-6447-955D-E0B1A3773135}" destId="{601B1B02-4EA8-CF44-B5B7-67298AA40CD7}" srcOrd="0" destOrd="0" presId="urn:microsoft.com/office/officeart/2005/8/layout/list1"/>
    <dgm:cxn modelId="{784D10F6-D1DF-F946-B322-9EF5AC64E897}" type="presOf" srcId="{CA7A7636-503F-224C-87FB-CD825A1D3713}" destId="{0C0D53E8-A955-3F46-9F87-8BEF6413E8D3}" srcOrd="1" destOrd="0" presId="urn:microsoft.com/office/officeart/2005/8/layout/list1"/>
    <dgm:cxn modelId="{756C6364-6FD1-8D42-882C-68CD15E628D3}" srcId="{F71B52A1-47BF-E140-B4E1-44FCBEA688E7}" destId="{1EC54D19-FD68-6447-955D-E0B1A3773135}" srcOrd="0" destOrd="0" parTransId="{9E4AE1C9-C75C-6247-B0C6-BE432F4B146E}" sibTransId="{782C5615-EDC5-3F45-BA19-91969F0E3641}"/>
    <dgm:cxn modelId="{CDB6FBB6-09F7-5749-8C0D-B2EA5D30776F}" srcId="{CA7A7636-503F-224C-87FB-CD825A1D3713}" destId="{323435B9-7DE8-6546-9874-8C9B5AB50603}" srcOrd="1" destOrd="0" parTransId="{61F840A2-FA7C-7B41-8A7C-BF2FABC82194}" sibTransId="{00634D10-7D9B-A545-8DE0-5EB9CC907D46}"/>
    <dgm:cxn modelId="{FA2D58F0-32B4-3244-A348-B3B9A82F67CA}" type="presOf" srcId="{4E350AE5-CDDD-2F4D-8F4D-9048A7CCD941}" destId="{ACA6F004-D157-2949-9E8A-8D2CE29197D7}" srcOrd="0" destOrd="0" presId="urn:microsoft.com/office/officeart/2005/8/layout/list1"/>
    <dgm:cxn modelId="{2EEA985E-9619-7140-A2F9-2547E9FA8D4C}" srcId="{B2665D56-A322-584F-9710-1C91FE831579}" destId="{CA7A7636-503F-224C-87FB-CD825A1D3713}" srcOrd="1" destOrd="0" parTransId="{7FA4A103-EC90-614F-AED8-ED2350B38756}" sibTransId="{F2A262B4-D971-DD4E-9E76-CE8452549D75}"/>
    <dgm:cxn modelId="{259A0930-7DE6-5849-96BE-D8A406A1EE87}" type="presOf" srcId="{EC2CC42E-7758-8546-9F72-8B02D1F62C4E}" destId="{1F8477FB-FF33-104C-9E8D-639C5CB621F5}" srcOrd="0" destOrd="0" presId="urn:microsoft.com/office/officeart/2005/8/layout/list1"/>
    <dgm:cxn modelId="{738FF8BF-CE64-5E43-9873-296101080983}" type="presOf" srcId="{F71B52A1-47BF-E140-B4E1-44FCBEA688E7}" destId="{34168BF4-31DF-D94F-923F-2D452C3FAA2B}" srcOrd="0" destOrd="0" presId="urn:microsoft.com/office/officeart/2005/8/layout/list1"/>
    <dgm:cxn modelId="{56B98BBC-02C1-3E41-B39E-6B822158C52F}" type="presOf" srcId="{114A3EE4-4784-484D-9AA4-9FF1D971F3A1}" destId="{1F8477FB-FF33-104C-9E8D-639C5CB621F5}" srcOrd="0" destOrd="2" presId="urn:microsoft.com/office/officeart/2005/8/layout/list1"/>
    <dgm:cxn modelId="{86B86F24-5A8E-7144-9019-1C1C5EA00F2B}" type="presOf" srcId="{4E350AE5-CDDD-2F4D-8F4D-9048A7CCD941}" destId="{F0BC57A6-EBA0-D543-AE43-B03301ECA47B}" srcOrd="1" destOrd="0" presId="urn:microsoft.com/office/officeart/2005/8/layout/list1"/>
    <dgm:cxn modelId="{1B4F5CFB-5321-CE4D-B9EC-FBD14C552A08}" type="presParOf" srcId="{BF5C07C1-3403-5F42-AB19-AA780A8F4671}" destId="{FC664238-25CB-224A-998B-3AA6FAD1EAA4}" srcOrd="0" destOrd="0" presId="urn:microsoft.com/office/officeart/2005/8/layout/list1"/>
    <dgm:cxn modelId="{03AFA6FB-1B97-2B4F-B9DA-D0100776EE54}" type="presParOf" srcId="{FC664238-25CB-224A-998B-3AA6FAD1EAA4}" destId="{ACA6F004-D157-2949-9E8A-8D2CE29197D7}" srcOrd="0" destOrd="0" presId="urn:microsoft.com/office/officeart/2005/8/layout/list1"/>
    <dgm:cxn modelId="{D7446B34-DF28-4945-88FA-5A436664A18B}" type="presParOf" srcId="{FC664238-25CB-224A-998B-3AA6FAD1EAA4}" destId="{F0BC57A6-EBA0-D543-AE43-B03301ECA47B}" srcOrd="1" destOrd="0" presId="urn:microsoft.com/office/officeart/2005/8/layout/list1"/>
    <dgm:cxn modelId="{2660156F-C93C-A042-81D6-3DDE2AEA49FF}" type="presParOf" srcId="{BF5C07C1-3403-5F42-AB19-AA780A8F4671}" destId="{64F0AA1F-CB1F-E046-8C04-97D57B6B8A4B}" srcOrd="1" destOrd="0" presId="urn:microsoft.com/office/officeart/2005/8/layout/list1"/>
    <dgm:cxn modelId="{7ECC7B2D-BD81-D549-AEB3-C18FE0EB7CDB}" type="presParOf" srcId="{BF5C07C1-3403-5F42-AB19-AA780A8F4671}" destId="{5983A9B5-B592-7744-B67B-4205EC23C8F3}" srcOrd="2" destOrd="0" presId="urn:microsoft.com/office/officeart/2005/8/layout/list1"/>
    <dgm:cxn modelId="{9A41C4D5-5D14-5C4B-BD88-9DEE3548945E}" type="presParOf" srcId="{BF5C07C1-3403-5F42-AB19-AA780A8F4671}" destId="{C323BE61-96B7-DF46-866F-9244D909DB95}" srcOrd="3" destOrd="0" presId="urn:microsoft.com/office/officeart/2005/8/layout/list1"/>
    <dgm:cxn modelId="{7D436BCF-B6C2-804E-A919-A7251D72B362}" type="presParOf" srcId="{BF5C07C1-3403-5F42-AB19-AA780A8F4671}" destId="{0937761D-8519-4249-A964-1FAF28EC4751}" srcOrd="4" destOrd="0" presId="urn:microsoft.com/office/officeart/2005/8/layout/list1"/>
    <dgm:cxn modelId="{8D77A31F-C817-6240-98BF-F7AF53BABFFE}" type="presParOf" srcId="{0937761D-8519-4249-A964-1FAF28EC4751}" destId="{D3AF7519-B018-684A-9CA1-DECD459E7B8B}" srcOrd="0" destOrd="0" presId="urn:microsoft.com/office/officeart/2005/8/layout/list1"/>
    <dgm:cxn modelId="{D868E0C3-023F-E34A-9222-A6FD76426424}" type="presParOf" srcId="{0937761D-8519-4249-A964-1FAF28EC4751}" destId="{0C0D53E8-A955-3F46-9F87-8BEF6413E8D3}" srcOrd="1" destOrd="0" presId="urn:microsoft.com/office/officeart/2005/8/layout/list1"/>
    <dgm:cxn modelId="{EE824019-5E36-8340-BDA6-0304F5C6F8B3}" type="presParOf" srcId="{BF5C07C1-3403-5F42-AB19-AA780A8F4671}" destId="{B6792B8C-5C41-2340-8B9C-CA67FD0E30D9}" srcOrd="5" destOrd="0" presId="urn:microsoft.com/office/officeart/2005/8/layout/list1"/>
    <dgm:cxn modelId="{0E98553F-3BC3-4547-A7A2-B1813310050C}" type="presParOf" srcId="{BF5C07C1-3403-5F42-AB19-AA780A8F4671}" destId="{1F8477FB-FF33-104C-9E8D-639C5CB621F5}" srcOrd="6" destOrd="0" presId="urn:microsoft.com/office/officeart/2005/8/layout/list1"/>
    <dgm:cxn modelId="{166E6B8A-30C5-B744-A019-8AB657209580}" type="presParOf" srcId="{BF5C07C1-3403-5F42-AB19-AA780A8F4671}" destId="{4D9B3280-9DD3-6946-A8EC-1C8A7828D3E8}" srcOrd="7" destOrd="0" presId="urn:microsoft.com/office/officeart/2005/8/layout/list1"/>
    <dgm:cxn modelId="{4E4A6BD5-DD8F-5F4D-A39B-D6EB02CDEEB9}" type="presParOf" srcId="{BF5C07C1-3403-5F42-AB19-AA780A8F4671}" destId="{56AF9D57-7D5B-F24B-AFC5-46F7BB4C528B}" srcOrd="8" destOrd="0" presId="urn:microsoft.com/office/officeart/2005/8/layout/list1"/>
    <dgm:cxn modelId="{4793D329-62C7-4141-B529-04213873CB76}" type="presParOf" srcId="{56AF9D57-7D5B-F24B-AFC5-46F7BB4C528B}" destId="{34168BF4-31DF-D94F-923F-2D452C3FAA2B}" srcOrd="0" destOrd="0" presId="urn:microsoft.com/office/officeart/2005/8/layout/list1"/>
    <dgm:cxn modelId="{5F2DC8B2-6B40-A741-B615-8531F49082B7}" type="presParOf" srcId="{56AF9D57-7D5B-F24B-AFC5-46F7BB4C528B}" destId="{D0CE6D66-E8C3-414F-B6A5-74B4BB0BD0BC}" srcOrd="1" destOrd="0" presId="urn:microsoft.com/office/officeart/2005/8/layout/list1"/>
    <dgm:cxn modelId="{289180BC-DBC3-A44F-A661-26B52A88F6DD}" type="presParOf" srcId="{BF5C07C1-3403-5F42-AB19-AA780A8F4671}" destId="{21534196-673E-BE4A-8823-1CF394B7DCB1}" srcOrd="9" destOrd="0" presId="urn:microsoft.com/office/officeart/2005/8/layout/list1"/>
    <dgm:cxn modelId="{E6F0DF80-F244-664E-9712-F619174F45B6}" type="presParOf" srcId="{BF5C07C1-3403-5F42-AB19-AA780A8F4671}" destId="{601B1B02-4EA8-CF44-B5B7-67298AA40CD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FF1ED-296B-4E44-9F72-87580B54145B}">
      <dsp:nvSpPr>
        <dsp:cNvPr id="0" name=""/>
        <dsp:cNvSpPr/>
      </dsp:nvSpPr>
      <dsp:spPr>
        <a:xfrm>
          <a:off x="0" y="12311"/>
          <a:ext cx="8229600" cy="101330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700" kern="1200" dirty="0" err="1" smtClean="0"/>
            <a:t>Distinguish</a:t>
          </a:r>
          <a:r>
            <a:rPr lang="tr-TR" sz="2700" kern="1200" dirty="0" smtClean="0"/>
            <a:t> </a:t>
          </a:r>
          <a:r>
            <a:rPr lang="tr-TR" sz="2700" kern="1200" dirty="0" err="1" smtClean="0"/>
            <a:t>categorical</a:t>
          </a:r>
          <a:r>
            <a:rPr lang="tr-TR" sz="2700" kern="1200" dirty="0" smtClean="0"/>
            <a:t> </a:t>
          </a:r>
          <a:r>
            <a:rPr lang="tr-TR" sz="2700" kern="1200" dirty="0" err="1" smtClean="0"/>
            <a:t>from</a:t>
          </a:r>
          <a:r>
            <a:rPr lang="tr-TR" sz="2700" kern="1200" dirty="0" smtClean="0"/>
            <a:t> </a:t>
          </a:r>
          <a:r>
            <a:rPr lang="tr-TR" sz="2700" kern="1200" dirty="0" err="1" smtClean="0"/>
            <a:t>continuous</a:t>
          </a:r>
          <a:r>
            <a:rPr lang="tr-TR" sz="2700" kern="1200" dirty="0" smtClean="0"/>
            <a:t> </a:t>
          </a:r>
          <a:r>
            <a:rPr lang="tr-TR" sz="2700" kern="1200" dirty="0" err="1" smtClean="0"/>
            <a:t>variables</a:t>
          </a:r>
          <a:r>
            <a:rPr lang="tr-TR" sz="2700" kern="1200" dirty="0" smtClean="0"/>
            <a:t> </a:t>
          </a:r>
          <a:r>
            <a:rPr lang="tr-TR" sz="2700" kern="1200" dirty="0" err="1" smtClean="0"/>
            <a:t>for</a:t>
          </a:r>
          <a:r>
            <a:rPr lang="tr-TR" sz="2700" kern="1200" dirty="0" smtClean="0"/>
            <a:t> </a:t>
          </a:r>
          <a:r>
            <a:rPr lang="tr-TR" sz="2700" kern="1200" dirty="0" err="1" smtClean="0"/>
            <a:t>the</a:t>
          </a:r>
          <a:r>
            <a:rPr lang="tr-TR" sz="2700" kern="1200" dirty="0" smtClean="0"/>
            <a:t> </a:t>
          </a:r>
          <a:r>
            <a:rPr lang="tr-TR" sz="2700" kern="1200" dirty="0" err="1" smtClean="0"/>
            <a:t>Logistic</a:t>
          </a:r>
          <a:r>
            <a:rPr lang="tr-TR" sz="2700" kern="1200" dirty="0" smtClean="0"/>
            <a:t> </a:t>
          </a:r>
          <a:r>
            <a:rPr lang="tr-TR" sz="2700" kern="1200" dirty="0" err="1" smtClean="0"/>
            <a:t>Regression</a:t>
          </a:r>
          <a:endParaRPr lang="tr-TR" sz="2700" kern="1200" dirty="0"/>
        </a:p>
      </dsp:txBody>
      <dsp:txXfrm>
        <a:off x="0" y="12311"/>
        <a:ext cx="8229600" cy="1013309"/>
      </dsp:txXfrm>
    </dsp:sp>
    <dsp:sp modelId="{D68F8645-8671-3F43-9459-70CEA2506450}">
      <dsp:nvSpPr>
        <dsp:cNvPr id="0" name=""/>
        <dsp:cNvSpPr/>
      </dsp:nvSpPr>
      <dsp:spPr>
        <a:xfrm>
          <a:off x="0" y="1025620"/>
          <a:ext cx="8229600" cy="4076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Variables with 20 or less unique values among all 76020 observations were assumed to be categorical variables</a:t>
          </a:r>
          <a:endParaRPr lang="tr-TR" sz="2700" kern="1200" dirty="0"/>
        </a:p>
        <a:p>
          <a:pPr marL="228600" lvl="1" indent="-228600" algn="l" defTabSz="120015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700" kern="1200" dirty="0" smtClean="0"/>
            <a:t>Test </a:t>
          </a:r>
          <a:r>
            <a:rPr lang="tr-TR" sz="2700" kern="1200" dirty="0" err="1" smtClean="0"/>
            <a:t>the</a:t>
          </a:r>
          <a:r>
            <a:rPr lang="tr-TR" sz="2700" kern="1200" dirty="0" smtClean="0"/>
            <a:t> </a:t>
          </a:r>
          <a:r>
            <a:rPr lang="tr-TR" sz="2700" kern="1200" dirty="0" err="1" smtClean="0"/>
            <a:t>sensitivity</a:t>
          </a:r>
          <a:r>
            <a:rPr lang="tr-TR" sz="2700" kern="1200" dirty="0" smtClean="0"/>
            <a:t> of </a:t>
          </a:r>
          <a:r>
            <a:rPr lang="tr-TR" sz="2700" kern="1200" dirty="0" err="1" smtClean="0"/>
            <a:t>logistic</a:t>
          </a:r>
          <a:r>
            <a:rPr lang="tr-TR" sz="2700" kern="1200" dirty="0" smtClean="0"/>
            <a:t> </a:t>
          </a:r>
          <a:r>
            <a:rPr lang="tr-TR" sz="2700" kern="1200" dirty="0" err="1" smtClean="0"/>
            <a:t>regression</a:t>
          </a:r>
          <a:r>
            <a:rPr lang="tr-TR" sz="2700" kern="1200" dirty="0" smtClean="0"/>
            <a:t> </a:t>
          </a:r>
          <a:r>
            <a:rPr lang="tr-TR" sz="2700" kern="1200" dirty="0" err="1" smtClean="0"/>
            <a:t>classification</a:t>
          </a:r>
          <a:r>
            <a:rPr lang="tr-TR" sz="2700" kern="1200" dirty="0" smtClean="0"/>
            <a:t> </a:t>
          </a:r>
          <a:r>
            <a:rPr lang="tr-TR" sz="2700" kern="1200" dirty="0" err="1" smtClean="0"/>
            <a:t>accuracy</a:t>
          </a:r>
          <a:r>
            <a:rPr lang="tr-TR" sz="2700" kern="1200" dirty="0" smtClean="0"/>
            <a:t> </a:t>
          </a:r>
          <a:r>
            <a:rPr lang="tr-TR" sz="2700" kern="1200" dirty="0" err="1" smtClean="0"/>
            <a:t>to</a:t>
          </a:r>
          <a:r>
            <a:rPr lang="tr-TR" sz="2700" kern="1200" dirty="0" smtClean="0"/>
            <a:t> </a:t>
          </a:r>
          <a:r>
            <a:rPr lang="tr-TR" sz="2700" kern="1200" dirty="0" err="1" smtClean="0"/>
            <a:t>the</a:t>
          </a:r>
          <a:r>
            <a:rPr lang="tr-TR" sz="2700" kern="1200" dirty="0" smtClean="0"/>
            <a:t> </a:t>
          </a:r>
          <a:r>
            <a:rPr lang="tr-TR" sz="2700" kern="1200" dirty="0" err="1" smtClean="0"/>
            <a:t>threshold</a:t>
          </a:r>
          <a:r>
            <a:rPr lang="tr-TR" sz="2700" kern="1200" dirty="0" smtClean="0"/>
            <a:t> minimum </a:t>
          </a:r>
          <a:r>
            <a:rPr lang="tr-TR" sz="2700" kern="1200" dirty="0" err="1" smtClean="0"/>
            <a:t>number</a:t>
          </a:r>
          <a:r>
            <a:rPr lang="tr-TR" sz="2700" kern="1200" dirty="0" smtClean="0"/>
            <a:t> of </a:t>
          </a:r>
          <a:r>
            <a:rPr lang="tr-TR" sz="2700" kern="1200" dirty="0" err="1" smtClean="0"/>
            <a:t>unique</a:t>
          </a:r>
          <a:r>
            <a:rPr lang="tr-TR" sz="2700" kern="1200" dirty="0" smtClean="0"/>
            <a:t> </a:t>
          </a:r>
          <a:r>
            <a:rPr lang="tr-TR" sz="2700" kern="1200" dirty="0" err="1" smtClean="0"/>
            <a:t>values</a:t>
          </a:r>
          <a:r>
            <a:rPr lang="tr-TR" sz="2700" kern="1200" dirty="0" smtClean="0"/>
            <a:t> </a:t>
          </a:r>
          <a:r>
            <a:rPr lang="tr-TR" sz="2700" kern="1200" dirty="0" err="1" smtClean="0"/>
            <a:t>fornumerical</a:t>
          </a:r>
          <a:r>
            <a:rPr lang="tr-TR" sz="2700" kern="1200" dirty="0" smtClean="0"/>
            <a:t> </a:t>
          </a:r>
          <a:r>
            <a:rPr lang="tr-TR" sz="2700" kern="1200" dirty="0" err="1" smtClean="0"/>
            <a:t>variables</a:t>
          </a:r>
          <a:endParaRPr lang="tr-TR" sz="2700" kern="1200" dirty="0"/>
        </a:p>
        <a:p>
          <a:pPr marL="228600" lvl="1" indent="-228600" algn="l" defTabSz="120015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700" kern="1200" dirty="0" smtClean="0">
              <a:sym typeface="Wingdings"/>
            </a:rPr>
            <a:t> </a:t>
          </a:r>
          <a:r>
            <a:rPr lang="tr-TR" sz="2700" kern="1200" dirty="0" err="1" smtClean="0">
              <a:sym typeface="Wingdings"/>
            </a:rPr>
            <a:t>Difference</a:t>
          </a:r>
          <a:r>
            <a:rPr lang="tr-TR" sz="2700" kern="1200" dirty="0" smtClean="0">
              <a:sym typeface="Wingdings"/>
            </a:rPr>
            <a:t> in </a:t>
          </a:r>
          <a:r>
            <a:rPr lang="tr-TR" sz="2700" kern="1200" dirty="0" err="1" smtClean="0">
              <a:sym typeface="Wingdings"/>
            </a:rPr>
            <a:t>Area</a:t>
          </a:r>
          <a:r>
            <a:rPr lang="tr-TR" sz="2700" kern="1200" dirty="0" smtClean="0">
              <a:sym typeface="Wingdings"/>
            </a:rPr>
            <a:t> Under </a:t>
          </a:r>
          <a:r>
            <a:rPr lang="tr-TR" sz="2700" kern="1200" dirty="0" err="1" smtClean="0">
              <a:sym typeface="Wingdings"/>
            </a:rPr>
            <a:t>the</a:t>
          </a:r>
          <a:r>
            <a:rPr lang="tr-TR" sz="2700" kern="1200" dirty="0" smtClean="0">
              <a:sym typeface="Wingdings"/>
            </a:rPr>
            <a:t> ROC </a:t>
          </a:r>
          <a:r>
            <a:rPr lang="tr-TR" sz="2700" kern="1200" dirty="0" err="1" smtClean="0">
              <a:sym typeface="Wingdings"/>
            </a:rPr>
            <a:t>Curve</a:t>
          </a:r>
          <a:r>
            <a:rPr lang="tr-TR" sz="2700" kern="1200" dirty="0" smtClean="0">
              <a:sym typeface="Wingdings"/>
            </a:rPr>
            <a:t> (AUC) </a:t>
          </a:r>
          <a:r>
            <a:rPr lang="tr-TR" sz="2700" kern="1200" dirty="0" err="1" smtClean="0">
              <a:sym typeface="Wingdings"/>
            </a:rPr>
            <a:t>was</a:t>
          </a:r>
          <a:r>
            <a:rPr lang="tr-TR" sz="2700" kern="1200" dirty="0" smtClean="0">
              <a:sym typeface="Wingdings"/>
            </a:rPr>
            <a:t> &lt;0.003 </a:t>
          </a:r>
          <a:r>
            <a:rPr lang="tr-TR" sz="2700" kern="1200" dirty="0" err="1" smtClean="0">
              <a:sym typeface="Wingdings"/>
            </a:rPr>
            <a:t>when</a:t>
          </a:r>
          <a:r>
            <a:rPr lang="tr-TR" sz="2700" kern="1200" dirty="0" smtClean="0">
              <a:sym typeface="Wingdings"/>
            </a:rPr>
            <a:t> </a:t>
          </a:r>
          <a:r>
            <a:rPr lang="tr-TR" sz="2700" kern="1200" dirty="0" err="1" smtClean="0">
              <a:sym typeface="Wingdings"/>
            </a:rPr>
            <a:t>using</a:t>
          </a:r>
          <a:r>
            <a:rPr lang="tr-TR" sz="2700" kern="1200" dirty="0" smtClean="0">
              <a:sym typeface="Wingdings"/>
            </a:rPr>
            <a:t> a </a:t>
          </a:r>
          <a:r>
            <a:rPr lang="tr-TR" sz="2700" kern="1200" dirty="0" err="1" smtClean="0">
              <a:sym typeface="Wingdings"/>
            </a:rPr>
            <a:t>threhold</a:t>
          </a:r>
          <a:r>
            <a:rPr lang="tr-TR" sz="2700" kern="1200" dirty="0" smtClean="0">
              <a:sym typeface="Wingdings"/>
            </a:rPr>
            <a:t> of 10, 20 </a:t>
          </a:r>
          <a:r>
            <a:rPr lang="tr-TR" sz="2700" kern="1200" dirty="0" err="1" smtClean="0">
              <a:sym typeface="Wingdings"/>
            </a:rPr>
            <a:t>and</a:t>
          </a:r>
          <a:r>
            <a:rPr lang="tr-TR" sz="2700" kern="1200" dirty="0" smtClean="0">
              <a:sym typeface="Wingdings"/>
            </a:rPr>
            <a:t> 30 </a:t>
          </a:r>
          <a:r>
            <a:rPr lang="tr-TR" sz="2700" kern="1200" dirty="0" err="1" smtClean="0">
              <a:sym typeface="Wingdings"/>
            </a:rPr>
            <a:t>unique</a:t>
          </a:r>
          <a:r>
            <a:rPr lang="tr-TR" sz="2700" kern="1200" dirty="0" smtClean="0">
              <a:sym typeface="Wingdings"/>
            </a:rPr>
            <a:t> </a:t>
          </a:r>
          <a:r>
            <a:rPr lang="tr-TR" sz="2700" kern="1200" dirty="0" err="1" smtClean="0">
              <a:sym typeface="Wingdings"/>
            </a:rPr>
            <a:t>values</a:t>
          </a:r>
          <a:endParaRPr lang="tr-TR" sz="2700" kern="1200" dirty="0"/>
        </a:p>
      </dsp:txBody>
      <dsp:txXfrm>
        <a:off x="0" y="1025620"/>
        <a:ext cx="8229600" cy="4076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3A9B5-B592-7744-B67B-4205EC23C8F3}">
      <dsp:nvSpPr>
        <dsp:cNvPr id="0" name=""/>
        <dsp:cNvSpPr/>
      </dsp:nvSpPr>
      <dsp:spPr>
        <a:xfrm>
          <a:off x="0" y="342584"/>
          <a:ext cx="82296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79044" rIns="638708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Required feature transformation: distinguishing categorical from numeric variables, and scaling features</a:t>
          </a:r>
          <a:endParaRPr lang="en-US" sz="2300" kern="1200" dirty="0"/>
        </a:p>
      </dsp:txBody>
      <dsp:txXfrm>
        <a:off x="0" y="342584"/>
        <a:ext cx="8229600" cy="1304100"/>
      </dsp:txXfrm>
    </dsp:sp>
    <dsp:sp modelId="{F0BC57A6-EBA0-D543-AE43-B03301ECA47B}">
      <dsp:nvSpPr>
        <dsp:cNvPr id="0" name=""/>
        <dsp:cNvSpPr/>
      </dsp:nvSpPr>
      <dsp:spPr>
        <a:xfrm>
          <a:off x="411480" y="3104"/>
          <a:ext cx="576072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Logistic Regression</a:t>
          </a:r>
          <a:endParaRPr lang="en-US" sz="2300" kern="1200" dirty="0"/>
        </a:p>
      </dsp:txBody>
      <dsp:txXfrm>
        <a:off x="444624" y="36248"/>
        <a:ext cx="5694432" cy="612672"/>
      </dsp:txXfrm>
    </dsp:sp>
    <dsp:sp modelId="{1F8477FB-FF33-104C-9E8D-639C5CB621F5}">
      <dsp:nvSpPr>
        <dsp:cNvPr id="0" name=""/>
        <dsp:cNvSpPr/>
      </dsp:nvSpPr>
      <dsp:spPr>
        <a:xfrm>
          <a:off x="0" y="2110365"/>
          <a:ext cx="8229600" cy="1702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79044" rIns="638708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Random Forest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Gradient Boost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Extreme Gradient Boost (</a:t>
          </a:r>
          <a:r>
            <a:rPr lang="en-US" sz="2300" kern="1200" dirty="0" err="1" smtClean="0"/>
            <a:t>XGBoost</a:t>
          </a:r>
          <a:r>
            <a:rPr lang="en-US" sz="2300" kern="1200" dirty="0" smtClean="0"/>
            <a:t>)</a:t>
          </a:r>
          <a:endParaRPr lang="en-US" sz="2300" kern="1200" dirty="0"/>
        </a:p>
      </dsp:txBody>
      <dsp:txXfrm>
        <a:off x="0" y="2110365"/>
        <a:ext cx="8229600" cy="1702575"/>
      </dsp:txXfrm>
    </dsp:sp>
    <dsp:sp modelId="{0C0D53E8-A955-3F46-9F87-8BEF6413E8D3}">
      <dsp:nvSpPr>
        <dsp:cNvPr id="0" name=""/>
        <dsp:cNvSpPr/>
      </dsp:nvSpPr>
      <dsp:spPr>
        <a:xfrm>
          <a:off x="411480" y="1770885"/>
          <a:ext cx="576072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Regression tree ensemble </a:t>
          </a:r>
          <a:r>
            <a:rPr lang="en-US" sz="2300" kern="1200" dirty="0" smtClean="0"/>
            <a:t>methods</a:t>
          </a:r>
          <a:endParaRPr lang="en-US" sz="2300" kern="1200" dirty="0"/>
        </a:p>
      </dsp:txBody>
      <dsp:txXfrm>
        <a:off x="444624" y="1804029"/>
        <a:ext cx="5694432" cy="612672"/>
      </dsp:txXfrm>
    </dsp:sp>
    <dsp:sp modelId="{601B1B02-4EA8-CF44-B5B7-67298AA40CD7}">
      <dsp:nvSpPr>
        <dsp:cNvPr id="0" name=""/>
        <dsp:cNvSpPr/>
      </dsp:nvSpPr>
      <dsp:spPr>
        <a:xfrm>
          <a:off x="0" y="4276620"/>
          <a:ext cx="8229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79044" rIns="638708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Bernoulli Naïve Bayes</a:t>
          </a:r>
          <a:endParaRPr lang="en-US" sz="2300" kern="1200" dirty="0"/>
        </a:p>
      </dsp:txBody>
      <dsp:txXfrm>
        <a:off x="0" y="4276620"/>
        <a:ext cx="8229600" cy="978075"/>
      </dsp:txXfrm>
    </dsp:sp>
    <dsp:sp modelId="{D0CE6D66-E8C3-414F-B6A5-74B4BB0BD0BC}">
      <dsp:nvSpPr>
        <dsp:cNvPr id="0" name=""/>
        <dsp:cNvSpPr/>
      </dsp:nvSpPr>
      <dsp:spPr>
        <a:xfrm>
          <a:off x="411480" y="3937140"/>
          <a:ext cx="576072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Naïve Bayes</a:t>
          </a:r>
          <a:endParaRPr lang="en-US" sz="2300" kern="1200" dirty="0"/>
        </a:p>
      </dsp:txBody>
      <dsp:txXfrm>
        <a:off x="444624" y="3970284"/>
        <a:ext cx="56944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4A0FA-44DB-374C-A5A5-33AB049E2268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F321F-AFF1-5646-AB46-0D95F5E0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Increase spaces between bullets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321F-AFF1-5646-AB46-0D95F5E00E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9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screen shot of an amazon review</a:t>
            </a:r>
          </a:p>
          <a:p>
            <a:r>
              <a:rPr lang="en-US" baseline="0" dirty="0" smtClean="0"/>
              <a:t>Explain two sets of variables, meta and word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321F-AFF1-5646-AB46-0D95F5E00E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0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321F-AFF1-5646-AB46-0D95F5E00E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6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screen shot of an amazon review</a:t>
            </a:r>
          </a:p>
          <a:p>
            <a:r>
              <a:rPr lang="en-US" baseline="0" dirty="0" smtClean="0"/>
              <a:t>Explain two sets of variables, meta and word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321F-AFF1-5646-AB46-0D95F5E00E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0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F321F-AFF1-5646-AB46-0D95F5E00E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7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0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9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6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4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5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BA33-EE32-EC46-A7E6-BDC621AB995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3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5BA33-EE32-EC46-A7E6-BDC621AB995A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5830-0039-134D-96E5-94BF6391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7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 </a:t>
            </a:r>
            <a:r>
              <a:rPr lang="en-US" dirty="0" smtClean="0"/>
              <a:t>Santander Customer Satisfactions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 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51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 of </a:t>
            </a:r>
            <a:r>
              <a:rPr lang="en-US" dirty="0" err="1"/>
              <a:t>XGBoost</a:t>
            </a:r>
            <a:r>
              <a:rPr lang="en-US" dirty="0"/>
              <a:t> classifier at probability threshold 0.13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980717"/>
              </p:ext>
            </p:extLst>
          </p:nvPr>
        </p:nvGraphicFramePr>
        <p:xfrm>
          <a:off x="725373" y="2679699"/>
          <a:ext cx="12968051" cy="344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5638800" imgH="1498600" progId="Word.Document.12">
                  <p:embed/>
                </p:oleObj>
              </mc:Choice>
              <mc:Fallback>
                <p:oleObj name="Document" r:id="rId3" imgW="5638800" imgH="1498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5373" y="2679699"/>
                        <a:ext cx="12968051" cy="3446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15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simple logistic regression predicts dissatisfied customers of Santander’s at a reasonable performance </a:t>
            </a:r>
            <a:r>
              <a:rPr lang="en-US" dirty="0" smtClean="0"/>
              <a:t>level (0.79 Average AUC), </a:t>
            </a:r>
            <a:r>
              <a:rPr lang="en-US" dirty="0"/>
              <a:t>outperforming Naïve Bayes and Random Forest models.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extreme gradient ensemble classifier, </a:t>
            </a:r>
            <a:r>
              <a:rPr lang="en-US" dirty="0" err="1"/>
              <a:t>XGBoost</a:t>
            </a:r>
            <a:r>
              <a:rPr lang="en-US" dirty="0"/>
              <a:t>, has a better performance </a:t>
            </a:r>
            <a:r>
              <a:rPr lang="en-US" dirty="0" smtClean="0"/>
              <a:t>overall in </a:t>
            </a:r>
            <a:r>
              <a:rPr lang="en-US" dirty="0"/>
              <a:t>terms of </a:t>
            </a:r>
            <a:r>
              <a:rPr lang="en-US" dirty="0" smtClean="0"/>
              <a:t>AUC (0.83) </a:t>
            </a:r>
            <a:r>
              <a:rPr lang="en-US" dirty="0"/>
              <a:t>and F1-</a:t>
            </a:r>
            <a:r>
              <a:rPr lang="en-US" dirty="0" smtClean="0"/>
              <a:t>score (0.26), and recall (48%). </a:t>
            </a:r>
          </a:p>
          <a:p>
            <a:r>
              <a:rPr lang="en-US" dirty="0" smtClean="0"/>
              <a:t>For </a:t>
            </a:r>
            <a:r>
              <a:rPr lang="en-US" dirty="0"/>
              <a:t>Santander, recall is more important than precision or other measures, because the number of False Positives is less alarming than the number of False Negatives.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686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Client: Santander Bank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/>
              <a:t>Goal: </a:t>
            </a:r>
            <a:r>
              <a:rPr lang="en-US" dirty="0" smtClean="0"/>
              <a:t>Predict whether customers were satisfied or dissatisfied with the services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Method: Use </a:t>
            </a:r>
            <a:r>
              <a:rPr lang="en-US" dirty="0" smtClean="0"/>
              <a:t>an </a:t>
            </a:r>
            <a:r>
              <a:rPr lang="en-US" dirty="0" err="1" smtClean="0"/>
              <a:t>anonymized</a:t>
            </a:r>
            <a:r>
              <a:rPr lang="en-US" dirty="0" smtClean="0"/>
              <a:t> Santander customer survey dataset to classify dissatisfied from satisfied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3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76020 observations and 370 predictive features</a:t>
            </a:r>
            <a:r>
              <a:rPr lang="en-US" dirty="0"/>
              <a:t> </a:t>
            </a:r>
            <a:r>
              <a:rPr lang="en-US" dirty="0" smtClean="0"/>
              <a:t>Scrape </a:t>
            </a:r>
            <a:r>
              <a:rPr lang="en-US" dirty="0" smtClean="0"/>
              <a:t>Amazon book reviews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customer </a:t>
            </a:r>
            <a:r>
              <a:rPr lang="en-US" dirty="0"/>
              <a:t>satisfaction </a:t>
            </a:r>
            <a:r>
              <a:rPr lang="en-US" dirty="0" smtClean="0"/>
              <a:t>is a binary variable: 1 </a:t>
            </a:r>
            <a:r>
              <a:rPr lang="en-US" dirty="0"/>
              <a:t>for </a:t>
            </a:r>
            <a:r>
              <a:rPr lang="en-US" dirty="0" smtClean="0"/>
              <a:t>dissatisfied customers </a:t>
            </a:r>
            <a:r>
              <a:rPr lang="en-US" dirty="0"/>
              <a:t>and 0 for satisfied </a:t>
            </a:r>
            <a:r>
              <a:rPr lang="en-US" dirty="0" smtClean="0"/>
              <a:t>customers</a:t>
            </a:r>
          </a:p>
          <a:p>
            <a:pPr>
              <a:lnSpc>
                <a:spcPct val="140000"/>
              </a:lnSpc>
            </a:pPr>
            <a:r>
              <a:rPr lang="en-US" dirty="0"/>
              <a:t>3008 out of 76020 customers are dissatisfied, or only 4%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2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95585"/>
              </p:ext>
            </p:extLst>
          </p:nvPr>
        </p:nvGraphicFramePr>
        <p:xfrm>
          <a:off x="457200" y="1600200"/>
          <a:ext cx="8229600" cy="511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77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Selection and Data Transformation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 smtClean="0"/>
              <a:t>Principal Component Analysis (PCA) and cross-validate to optimize the number of components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Scale features with a min-max methods, or dividing by the difference between max and min values for each feature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Chi-squared feature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5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572022"/>
              </p:ext>
            </p:extLst>
          </p:nvPr>
        </p:nvGraphicFramePr>
        <p:xfrm>
          <a:off x="457200" y="16002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993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 </a:t>
            </a:r>
            <a:r>
              <a:rPr lang="en-US" dirty="0" smtClean="0"/>
              <a:t>from 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952"/>
            <a:ext cx="8014596" cy="6964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Area under the ROC curve for the testing set of various model and feature selection combinations</a:t>
            </a:r>
            <a:r>
              <a:rPr lang="en-US" dirty="0"/>
              <a:t>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763199"/>
              </p:ext>
            </p:extLst>
          </p:nvPr>
        </p:nvGraphicFramePr>
        <p:xfrm>
          <a:off x="12329" y="2029569"/>
          <a:ext cx="8879877" cy="454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5638800" imgH="2717800" progId="Word.Document.12">
                  <p:embed/>
                </p:oleObj>
              </mc:Choice>
              <mc:Fallback>
                <p:oleObj name="Document" r:id="rId4" imgW="5638800" imgH="271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29" y="2029569"/>
                        <a:ext cx="8879877" cy="454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959187" y="3904382"/>
            <a:ext cx="783675" cy="810599"/>
          </a:xfrm>
          <a:prstGeom prst="roundRect">
            <a:avLst/>
          </a:prstGeom>
          <a:noFill/>
          <a:ln w="57150" cmpd="sng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4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ROC curves computed from 5-fold cross validation of </a:t>
            </a:r>
            <a:r>
              <a:rPr lang="en-US" dirty="0" err="1"/>
              <a:t>XGBoost</a:t>
            </a:r>
            <a:r>
              <a:rPr lang="en-US" dirty="0"/>
              <a:t> model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obe:Users:yizhao:Desktop:XGBoost_RO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80514"/>
            <a:ext cx="9241959" cy="5277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08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04" r="204"/>
          <a:stretch/>
        </p:blipFill>
        <p:spPr bwMode="auto">
          <a:xfrm>
            <a:off x="-733006" y="839916"/>
            <a:ext cx="9877006" cy="61937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618" y="26111"/>
            <a:ext cx="8686800" cy="1309558"/>
          </a:xfrm>
        </p:spPr>
        <p:txBody>
          <a:bodyPr>
            <a:noAutofit/>
          </a:bodyPr>
          <a:lstStyle/>
          <a:p>
            <a:r>
              <a:rPr lang="en-US" sz="3200" dirty="0"/>
              <a:t>Precision, recall and F1-score of </a:t>
            </a:r>
            <a:r>
              <a:rPr lang="en-US" sz="3200" dirty="0" err="1"/>
              <a:t>XGBoost</a:t>
            </a:r>
            <a:r>
              <a:rPr lang="en-US" sz="3200" dirty="0"/>
              <a:t> classifier at a range of probability thresholds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89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434</Words>
  <Application>Microsoft Macintosh PowerPoint</Application>
  <PresentationFormat>On-screen Show (4:3)</PresentationFormat>
  <Paragraphs>48</Paragraphs>
  <Slides>12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Microsoft Word Document</vt:lpstr>
      <vt:lpstr>Predict Santander Customer Satisfactions</vt:lpstr>
      <vt:lpstr>Problem and motivation</vt:lpstr>
      <vt:lpstr>Data Description</vt:lpstr>
      <vt:lpstr>Data Wrangling</vt:lpstr>
      <vt:lpstr>Feature Selection and Data Transformation Methods</vt:lpstr>
      <vt:lpstr>Classification Methods</vt:lpstr>
      <vt:lpstr>Key findings from Model Selection</vt:lpstr>
      <vt:lpstr>ROC curves computed from 5-fold cross validation of XGBoost model </vt:lpstr>
      <vt:lpstr>Precision, recall and F1-score of XGBoost classifier at a range of probability thresholds </vt:lpstr>
      <vt:lpstr>Confusion Matrix of XGBoost classifier at probability threshold 0.13 </vt:lpstr>
      <vt:lpstr>Conclusions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Amazon Book Sales Rank</dc:title>
  <dc:creator>Yi Zhao</dc:creator>
  <cp:lastModifiedBy>Yi Zhao</cp:lastModifiedBy>
  <cp:revision>19</cp:revision>
  <dcterms:created xsi:type="dcterms:W3CDTF">2017-03-29T22:01:30Z</dcterms:created>
  <dcterms:modified xsi:type="dcterms:W3CDTF">2017-06-30T14:17:48Z</dcterms:modified>
</cp:coreProperties>
</file>