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90" autoAdjust="0"/>
  </p:normalViewPr>
  <p:slideViewPr>
    <p:cSldViewPr>
      <p:cViewPr>
        <p:scale>
          <a:sx n="100" d="100"/>
          <a:sy n="100" d="100"/>
        </p:scale>
        <p:origin x="833" y="-6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F927-CE4B-47CA-B302-1AB75673B8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978A-009F-4FEC-A432-C2DD7F1B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978A-009F-4FEC-A432-C2DD7F1B2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291" y="255523"/>
            <a:ext cx="16192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ariaa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arias-jes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11333-196D-607C-03C1-97A73C4887FD}"/>
              </a:ext>
            </a:extLst>
          </p:cNvPr>
          <p:cNvSpPr txBox="1"/>
          <p:nvPr/>
        </p:nvSpPr>
        <p:spPr>
          <a:xfrm>
            <a:off x="237403" y="418864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+mj-lt"/>
                <a:cs typeface="Times New Roman" panose="02020603050405020304" pitchFamily="18" charset="0"/>
              </a:rPr>
              <a:t>Jesus Arias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09F9CDA-266A-D3CC-815F-6608838BB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900" y="866194"/>
            <a:ext cx="56962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900" dirty="0">
                <a:latin typeface="+mj-lt"/>
                <a:cs typeface="Times New Roman" panose="02020603050405020304" pitchFamily="18" charset="0"/>
                <a:hlinkClick r:id="rId3"/>
              </a:rPr>
              <a:t>jeariaas@gmail.com</a:t>
            </a:r>
            <a:r>
              <a:rPr lang="en-US" sz="900" dirty="0">
                <a:latin typeface="+mj-lt"/>
                <a:cs typeface="Times New Roman" panose="02020603050405020304" pitchFamily="18" charset="0"/>
              </a:rPr>
              <a:t> | 480-939-1780 |github.com/jearias | </a:t>
            </a:r>
            <a:r>
              <a:rPr lang="en-US" sz="900" dirty="0">
                <a:latin typeface="+mj-lt"/>
                <a:cs typeface="Times New Roman" panose="02020603050405020304" pitchFamily="18" charset="0"/>
                <a:hlinkClick r:id="rId4"/>
              </a:rPr>
              <a:t>linkedin.com/in/arias-</a:t>
            </a:r>
            <a:r>
              <a:rPr lang="en-US" sz="900" dirty="0" err="1">
                <a:latin typeface="+mj-lt"/>
                <a:cs typeface="Times New Roman" panose="02020603050405020304" pitchFamily="18" charset="0"/>
                <a:hlinkClick r:id="rId4"/>
              </a:rPr>
              <a:t>jesus</a:t>
            </a:r>
            <a:r>
              <a:rPr lang="en-US" sz="900" dirty="0">
                <a:latin typeface="+mj-lt"/>
                <a:cs typeface="Times New Roman" panose="02020603050405020304" pitchFamily="18" charset="0"/>
                <a:hlinkClick r:id="rId4"/>
              </a:rPr>
              <a:t>/</a:t>
            </a:r>
            <a:br>
              <a:rPr lang="en-US" sz="900" dirty="0">
                <a:latin typeface="+mj-lt"/>
                <a:cs typeface="Times New Roman" panose="02020603050405020304" pitchFamily="18" charset="0"/>
              </a:rPr>
            </a:br>
            <a:br>
              <a:rPr lang="en-US" sz="900" dirty="0">
                <a:latin typeface="+mj-lt"/>
                <a:cs typeface="Times New Roman" panose="02020603050405020304" pitchFamily="18" charset="0"/>
              </a:rPr>
            </a:br>
            <a:endParaRPr sz="9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FF8BBA-7668-9A85-735D-F41BA279D885}"/>
              </a:ext>
            </a:extLst>
          </p:cNvPr>
          <p:cNvGrpSpPr/>
          <p:nvPr/>
        </p:nvGrpSpPr>
        <p:grpSpPr>
          <a:xfrm>
            <a:off x="386860" y="2307719"/>
            <a:ext cx="6393686" cy="870047"/>
            <a:chOff x="389735" y="1173763"/>
            <a:chExt cx="6400798" cy="8700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D0BB2A-8DD7-51D4-370E-CC94940745A0}"/>
                </a:ext>
              </a:extLst>
            </p:cNvPr>
            <p:cNvSpPr txBox="1"/>
            <p:nvPr/>
          </p:nvSpPr>
          <p:spPr>
            <a:xfrm>
              <a:off x="396847" y="117376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  <a:cs typeface="Times New Roman" panose="02020603050405020304" pitchFamily="18" charset="0"/>
                </a:rPr>
                <a:t>EDUCATION</a:t>
              </a:r>
              <a:endParaRPr lang="en-US" sz="16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7F0D35-48E7-8979-D687-794953B35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900" y="1411234"/>
              <a:ext cx="5937250" cy="1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6CFA63-257F-CA91-BA37-761D5145E7A9}"/>
                </a:ext>
              </a:extLst>
            </p:cNvPr>
            <p:cNvSpPr txBox="1"/>
            <p:nvPr/>
          </p:nvSpPr>
          <p:spPr>
            <a:xfrm>
              <a:off x="389735" y="1384655"/>
              <a:ext cx="6400798" cy="6591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200" b="1" spc="-5" dirty="0">
                  <a:latin typeface="+mj-lt"/>
                  <a:cs typeface="Times New Roman" panose="02020603050405020304" pitchFamily="18" charset="0"/>
                </a:rPr>
                <a:t>The University </a:t>
              </a:r>
              <a:r>
                <a:rPr lang="en-US" sz="1200" b="1" dirty="0">
                  <a:latin typeface="+mj-lt"/>
                  <a:cs typeface="Times New Roman" panose="02020603050405020304" pitchFamily="18" charset="0"/>
                </a:rPr>
                <a:t>of </a:t>
              </a:r>
              <a:r>
                <a:rPr lang="en-US" sz="1200" b="1" spc="-5" dirty="0">
                  <a:latin typeface="+mj-lt"/>
                  <a:cs typeface="Times New Roman" panose="02020603050405020304" pitchFamily="18" charset="0"/>
                </a:rPr>
                <a:t>Arizona – W.A. Franke Honors College</a:t>
              </a:r>
            </a:p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200" i="1" spc="-5" dirty="0">
                  <a:latin typeface="+mj-lt"/>
                  <a:cs typeface="Times New Roman" panose="02020603050405020304" pitchFamily="18" charset="0"/>
                </a:rPr>
                <a:t>B.S. - Electrical Engineering and </a:t>
              </a:r>
              <a:r>
                <a:rPr lang="en-US" sz="1200" i="1" spc="-10" dirty="0">
                  <a:latin typeface="+mj-lt"/>
                  <a:cs typeface="Times New Roman" panose="02020603050405020304" pitchFamily="18" charset="0"/>
                </a:rPr>
                <a:t>Computer Engineering</a:t>
              </a:r>
            </a:p>
            <a:p>
              <a:pPr marL="12700">
                <a:lnSpc>
                  <a:spcPct val="100000"/>
                </a:lnSpc>
              </a:pPr>
              <a:r>
                <a:rPr lang="en-US" sz="1200" i="1" spc="-10" dirty="0">
                  <a:latin typeface="+mj-lt"/>
                  <a:cs typeface="Times New Roman" panose="02020603050405020304" pitchFamily="18" charset="0"/>
                </a:rPr>
                <a:t>Minor - Mathematics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9787FC-55EF-D7B1-C589-DF79261B966B}"/>
                </a:ext>
              </a:extLst>
            </p:cNvPr>
            <p:cNvSpPr txBox="1"/>
            <p:nvPr/>
          </p:nvSpPr>
          <p:spPr>
            <a:xfrm>
              <a:off x="4897866" y="1541950"/>
              <a:ext cx="1715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May 2023</a:t>
              </a:r>
            </a:p>
            <a:p>
              <a:pPr algn="ctr"/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GPA: 3.53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9E0756-AD62-E52D-7186-D12C5A63A1FD}"/>
              </a:ext>
            </a:extLst>
          </p:cNvPr>
          <p:cNvGrpSpPr/>
          <p:nvPr/>
        </p:nvGrpSpPr>
        <p:grpSpPr>
          <a:xfrm>
            <a:off x="393964" y="3108913"/>
            <a:ext cx="6209782" cy="4965222"/>
            <a:chOff x="411055" y="3024435"/>
            <a:chExt cx="6209782" cy="6498076"/>
          </a:xfrm>
        </p:grpSpPr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B58EADCE-FE40-5236-8850-4E388D4DDB2F}"/>
                </a:ext>
              </a:extLst>
            </p:cNvPr>
            <p:cNvSpPr txBox="1"/>
            <p:nvPr/>
          </p:nvSpPr>
          <p:spPr>
            <a:xfrm>
              <a:off x="498321" y="3343839"/>
              <a:ext cx="5969754" cy="617867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r>
                <a:rPr lang="en-US" sz="1200" b="1" dirty="0">
                  <a:latin typeface="+mj-lt"/>
                  <a:cs typeface="Times New Roman" panose="02020603050405020304" pitchFamily="18" charset="0"/>
                </a:rPr>
                <a:t>Hardware Computer/Reliability Engineer</a:t>
              </a:r>
            </a:p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r>
                <a:rPr lang="en-US" sz="1100" b="1" dirty="0">
                  <a:latin typeface="+mj-lt"/>
                  <a:cs typeface="Times New Roman" panose="02020603050405020304" pitchFamily="18" charset="0"/>
                </a:rPr>
                <a:t>Microchip Technology Inc.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Developed a Python automation script to parse and calculate MTBFIT data from quarterly Reliability Monitoring Reports: featuring directory file selection, precise data separation and requisition, streamlined JSON conversion for efficient storage, and automatic file creation timestamping.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Proficient in planning and designing Printed Circuit Boards (PCBs) specialized for Failure Analysis Breakout Cards.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Operated and managed advanced burn-in systems: ELES </a:t>
              </a:r>
              <a:r>
                <a:rPr lang="en-US" sz="1100" dirty="0" err="1">
                  <a:latin typeface="+mj-lt"/>
                  <a:cs typeface="Times New Roman" panose="02020603050405020304" pitchFamily="18" charset="0"/>
                </a:rPr>
                <a:t>smART</a:t>
              </a: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, ELES TTS1, ELES </a:t>
              </a:r>
              <a:r>
                <a:rPr lang="en-US" sz="1100" dirty="0" err="1">
                  <a:latin typeface="+mj-lt"/>
                  <a:cs typeface="Times New Roman" panose="02020603050405020304" pitchFamily="18" charset="0"/>
                </a:rPr>
                <a:t>MTx</a:t>
              </a: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, MCC-LC2, and AEHR Max2/Max3 ovens, enhancing operational performance.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Researched and submitted 30+ Burn-In Spec product qualification reports, demonstrating meticulous attention to detail.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Created an AEHR to MCC-LC2 burn-in program conversion using Python, improving workflow efficiency and cross-platform compatibility between burn-in systems.</a:t>
              </a:r>
            </a:p>
            <a:p>
              <a:pPr marL="12700" marR="5080" lvl="0" indent="0" algn="l" defTabSz="914400" rtl="0" eaLnBrk="1" fontAlgn="auto" latinLnBrk="0" hangingPunct="1">
                <a:lnSpc>
                  <a:spcPct val="100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Times New Roman" panose="02020603050405020304" pitchFamily="18" charset="0"/>
                </a:rPr>
                <a:t>Software Engineering Intern</a:t>
              </a:r>
            </a:p>
            <a:p>
              <a:pPr marL="12700" marR="5080" lvl="0" indent="0" algn="l" defTabSz="914400" rtl="0" eaLnBrk="1" fontAlgn="auto" latinLnBrk="0" hangingPunct="1">
                <a:lnSpc>
                  <a:spcPct val="100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+mj-lt"/>
                  <a:cs typeface="Times New Roman" panose="02020603050405020304" pitchFamily="18" charset="0"/>
                </a:rPr>
                <a:t>IBM </a:t>
              </a:r>
              <a:r>
                <a:rPr lang="en-US" sz="1100" b="1" dirty="0">
                  <a:solidFill>
                    <a:prstClr val="black"/>
                  </a:solidFill>
                  <a:latin typeface="+mj-lt"/>
                  <a:cs typeface="Times New Roman" panose="02020603050405020304" pitchFamily="18" charset="0"/>
                </a:rPr>
                <a:t>Corporation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Assisted in development of a diagnostic health evaluation bash script deployed to over 4000 XIV/A9000/R flash storage systems to identify potential failing BBU power supplies.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Implemented the bash script which upon completion negated the need for physical BBU power supply replacement for over 10,000 servers worldwide.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+mj-lt"/>
                  <a:cs typeface="Times New Roman" panose="02020603050405020304" pitchFamily="18" charset="0"/>
                </a:rPr>
                <a:t>Diagnosed technical issues and supported clients in resolving issues related to their the XIV/A9000/R flash storage system servers.</a:t>
              </a:r>
            </a:p>
            <a:p>
              <a:pPr marL="12700" marR="5080" lvl="0" indent="0" algn="l" defTabSz="914400" rtl="0" eaLnBrk="1" fontAlgn="auto" latinLnBrk="0" hangingPunct="1">
                <a:lnSpc>
                  <a:spcPct val="100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endParaRPr>
            </a:p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+mj-lt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+mj-lt"/>
                <a:cs typeface="Times New Roman" panose="02020603050405020304" pitchFamily="18" charset="0"/>
              </a:endParaRPr>
            </a:p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endParaRPr lang="en-US" sz="1050" b="1" dirty="0">
                <a:latin typeface="+mj-lt"/>
                <a:cs typeface="Times New Roman" panose="02020603050405020304" pitchFamily="18" charset="0"/>
              </a:endParaRPr>
            </a:p>
            <a:p>
              <a:pPr marL="12700" marR="5080">
                <a:lnSpc>
                  <a:spcPct val="100000"/>
                </a:lnSpc>
                <a:spcBef>
                  <a:spcPts val="95"/>
                </a:spcBef>
              </a:pP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BAC1EA-2ABF-287D-2AD5-70F9A3871F7B}"/>
                </a:ext>
              </a:extLst>
            </p:cNvPr>
            <p:cNvSpPr txBox="1"/>
            <p:nvPr/>
          </p:nvSpPr>
          <p:spPr>
            <a:xfrm>
              <a:off x="4948288" y="6238890"/>
              <a:ext cx="1631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  <a:cs typeface="Times New Roman" panose="02020603050405020304" pitchFamily="18" charset="0"/>
                </a:rPr>
                <a:t>Tucson, AZ</a:t>
              </a:r>
            </a:p>
            <a:p>
              <a:pPr algn="ctr"/>
              <a:r>
                <a:rPr lang="en-US" sz="1000" i="1" dirty="0">
                  <a:latin typeface="+mj-lt"/>
                  <a:cs typeface="Times New Roman" panose="02020603050405020304" pitchFamily="18" charset="0"/>
                </a:rPr>
                <a:t>May 2021 – May 2023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C89DC2-68E7-8910-5B3E-3D2F987D9814}"/>
                </a:ext>
              </a:extLst>
            </p:cNvPr>
            <p:cNvSpPr txBox="1"/>
            <p:nvPr/>
          </p:nvSpPr>
          <p:spPr>
            <a:xfrm>
              <a:off x="4989324" y="3372415"/>
              <a:ext cx="1631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  <a:cs typeface="Times New Roman" panose="02020603050405020304" pitchFamily="18" charset="0"/>
                </a:rPr>
                <a:t>Chandler, AZ</a:t>
              </a:r>
            </a:p>
            <a:p>
              <a:pPr algn="ctr"/>
              <a:r>
                <a:rPr lang="en-US" sz="1000" i="1" dirty="0">
                  <a:latin typeface="+mj-lt"/>
                  <a:cs typeface="Times New Roman" panose="02020603050405020304" pitchFamily="18" charset="0"/>
                </a:rPr>
                <a:t>June 2023 – Present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325C4C-E210-7FBB-E1F4-1EBC10F337F6}"/>
                </a:ext>
              </a:extLst>
            </p:cNvPr>
            <p:cNvGrpSpPr/>
            <p:nvPr/>
          </p:nvGrpSpPr>
          <p:grpSpPr>
            <a:xfrm>
              <a:off x="411055" y="3024435"/>
              <a:ext cx="6006924" cy="307777"/>
              <a:chOff x="272871" y="2970791"/>
              <a:chExt cx="6006924" cy="30777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8B2A66-C9C4-DF0C-4BBD-E2BDFBABB4FB}"/>
                  </a:ext>
                </a:extLst>
              </p:cNvPr>
              <p:cNvSpPr txBox="1"/>
              <p:nvPr/>
            </p:nvSpPr>
            <p:spPr>
              <a:xfrm>
                <a:off x="272871" y="2970791"/>
                <a:ext cx="4403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+mj-lt"/>
                    <a:cs typeface="Times New Roman" panose="02020603050405020304" pitchFamily="18" charset="0"/>
                  </a:rPr>
                  <a:t>PROFESSIONAL EXPERIENCE</a:t>
                </a:r>
                <a:endParaRPr lang="en-US" sz="16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E7C6A4-6F4C-F89A-62F0-27061895AF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545" y="3264260"/>
                <a:ext cx="5937250" cy="1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40F2C6-5AA3-76D9-FF14-C6077D2F68FE}"/>
              </a:ext>
            </a:extLst>
          </p:cNvPr>
          <p:cNvGrpSpPr/>
          <p:nvPr/>
        </p:nvGrpSpPr>
        <p:grpSpPr>
          <a:xfrm>
            <a:off x="387922" y="1041351"/>
            <a:ext cx="6057020" cy="1318888"/>
            <a:chOff x="389735" y="1173763"/>
            <a:chExt cx="6063757" cy="131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606BB3-39B0-DFD2-BB50-A8D49BAC2152}"/>
                </a:ext>
              </a:extLst>
            </p:cNvPr>
            <p:cNvSpPr txBox="1"/>
            <p:nvPr/>
          </p:nvSpPr>
          <p:spPr>
            <a:xfrm>
              <a:off x="396847" y="1173763"/>
              <a:ext cx="3707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  <a:cs typeface="Times New Roman" panose="02020603050405020304" pitchFamily="18" charset="0"/>
                </a:rPr>
                <a:t>Personal Statement</a:t>
              </a:r>
              <a:endParaRPr lang="en-US" sz="16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B3E35C-178D-91E2-44F1-8657C4DA1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900" y="1411234"/>
              <a:ext cx="5937250" cy="1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1D8B55-5322-B67B-7C50-ED4C2C503F04}"/>
                </a:ext>
              </a:extLst>
            </p:cNvPr>
            <p:cNvSpPr txBox="1"/>
            <p:nvPr/>
          </p:nvSpPr>
          <p:spPr>
            <a:xfrm>
              <a:off x="389735" y="1384655"/>
              <a:ext cx="6063757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n-US" sz="1100" dirty="0"/>
                <a:t>As an aspiring young professional with a robust education in software and hardware engineering, I bring a developing background enriched by leadership roles in the Engineer Student Council and as a Design Team lead. My approach emphasizes continuous learning, active listening, and thoughtful reflection to support both my peers and personal growth. Currently, I am engaged in diverse projects including self-study in data structures and algorithms, crafting custom mechanical keyboards, and expanding my skills in automobile repair and mechanical engineering.</a:t>
              </a:r>
              <a:endParaRPr lang="en-US" sz="1100" spc="-1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4AF936-A36D-CD00-3370-0713F670FB75}"/>
              </a:ext>
            </a:extLst>
          </p:cNvPr>
          <p:cNvGrpSpPr/>
          <p:nvPr/>
        </p:nvGrpSpPr>
        <p:grpSpPr>
          <a:xfrm>
            <a:off x="386860" y="6964016"/>
            <a:ext cx="6315865" cy="1582749"/>
            <a:chOff x="389925" y="7336681"/>
            <a:chExt cx="6315865" cy="158274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5480E89-096B-64BB-44B6-1CEA5FF9B7F9}"/>
                </a:ext>
              </a:extLst>
            </p:cNvPr>
            <p:cNvGrpSpPr/>
            <p:nvPr/>
          </p:nvGrpSpPr>
          <p:grpSpPr>
            <a:xfrm>
              <a:off x="389925" y="7336681"/>
              <a:ext cx="6315865" cy="1582749"/>
              <a:chOff x="366278" y="5969812"/>
              <a:chExt cx="6315865" cy="158274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352AFFF-9F0B-F4AB-470A-4A11F938F5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962" y="6207869"/>
                <a:ext cx="5937250" cy="1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B0DD46-7F97-0052-3F79-B5279C7267EC}"/>
                  </a:ext>
                </a:extLst>
              </p:cNvPr>
              <p:cNvSpPr txBox="1"/>
              <p:nvPr/>
            </p:nvSpPr>
            <p:spPr>
              <a:xfrm>
                <a:off x="370779" y="5969812"/>
                <a:ext cx="2720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+mj-lt"/>
                    <a:cs typeface="Times New Roman" panose="02020603050405020304" pitchFamily="18" charset="0"/>
                  </a:rPr>
                  <a:t>RELATED PROJECTS</a:t>
                </a:r>
                <a:endParaRPr lang="en-US" sz="16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97897A-56A2-AC9B-7910-35368B37DA49}"/>
                  </a:ext>
                </a:extLst>
              </p:cNvPr>
              <p:cNvSpPr txBox="1"/>
              <p:nvPr/>
            </p:nvSpPr>
            <p:spPr>
              <a:xfrm>
                <a:off x="366278" y="6198344"/>
                <a:ext cx="6315865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 marR="5080">
                  <a:spcBef>
                    <a:spcPts val="95"/>
                  </a:spcBef>
                </a:pPr>
                <a:r>
                  <a:rPr lang="en-US" sz="1100" b="1" dirty="0">
                    <a:latin typeface="+mj-lt"/>
                    <a:cs typeface="Times New Roman" panose="02020603050405020304" pitchFamily="18" charset="0"/>
                  </a:rPr>
                  <a:t>Senior Design Project - Software and Hardware Design Team Lead</a:t>
                </a:r>
              </a:p>
              <a:p>
                <a:pPr marL="12700" marR="5080">
                  <a:spcBef>
                    <a:spcPts val="95"/>
                  </a:spcBef>
                </a:pPr>
                <a:r>
                  <a:rPr lang="en-US" sz="1100" b="1" dirty="0">
                    <a:latin typeface="+mj-lt"/>
                    <a:cs typeface="Times New Roman" panose="02020603050405020304" pitchFamily="18" charset="0"/>
                  </a:rPr>
                  <a:t>University of Arizona &amp; Microsoft Corporation</a:t>
                </a:r>
                <a:endParaRPr lang="en-US" sz="1100" dirty="0">
                  <a:latin typeface="+mj-lt"/>
                  <a:cs typeface="Times New Roman" panose="02020603050405020304" pitchFamily="18" charset="0"/>
                </a:endParaRP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j-lt"/>
                    <a:cs typeface="Times New Roman" panose="02020603050405020304" pitchFamily="18" charset="0"/>
                  </a:rPr>
                  <a:t>Prototyped and constructed a Two-Phase Immersion Cooling server for Microsoft using FC-72 Fluorinert. </a:t>
                </a: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j-lt"/>
                    <a:cs typeface="Times New Roman" panose="02020603050405020304" pitchFamily="18" charset="0"/>
                  </a:rPr>
                  <a:t>Designed and coded a Graphical User Interface in Python for system and sensor control. </a:t>
                </a: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j-lt"/>
                    <a:cs typeface="Times New Roman" panose="02020603050405020304" pitchFamily="18" charset="0"/>
                  </a:rPr>
                  <a:t>Coded and integrated a dynamically updating multi-axis graph in C++ and Python sensor inputted data</a:t>
                </a: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j-lt"/>
                    <a:cs typeface="Times New Roman" panose="02020603050405020304" pitchFamily="18" charset="0"/>
                  </a:rPr>
                  <a:t>Directed total system wiring, total system design, and construction.</a:t>
                </a:r>
              </a:p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+mj-lt"/>
                    <a:cs typeface="Times New Roman" panose="02020603050405020304" pitchFamily="18" charset="0"/>
                  </a:rPr>
                  <a:t>Received Best Design Popular Vote during Craig M. Berge Senior Capstone Design Day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733331-F4F9-CA25-D32D-02FBA1D2384C}"/>
                </a:ext>
              </a:extLst>
            </p:cNvPr>
            <p:cNvSpPr txBox="1"/>
            <p:nvPr/>
          </p:nvSpPr>
          <p:spPr>
            <a:xfrm>
              <a:off x="4934081" y="7574738"/>
              <a:ext cx="1631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+mj-lt"/>
                  <a:cs typeface="Times New Roman" panose="02020603050405020304" pitchFamily="18" charset="0"/>
                </a:rPr>
                <a:t>Tucson, AZ</a:t>
              </a:r>
            </a:p>
            <a:p>
              <a:pPr algn="ctr"/>
              <a:r>
                <a:rPr lang="en-US" sz="1000" i="1" dirty="0">
                  <a:latin typeface="+mj-lt"/>
                  <a:cs typeface="Times New Roman" panose="02020603050405020304" pitchFamily="18" charset="0"/>
                </a:rPr>
                <a:t>August 2022 – May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6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478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jeariaas@gmail.com | 480-939-1780 |github.com/jearias | linkedin.com/in/arias-jesus/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ARIAS</dc:title>
  <dc:creator>Jesus</dc:creator>
  <cp:lastModifiedBy>Jesus Arias - C76448</cp:lastModifiedBy>
  <cp:revision>83</cp:revision>
  <dcterms:created xsi:type="dcterms:W3CDTF">2020-04-18T00:38:12Z</dcterms:created>
  <dcterms:modified xsi:type="dcterms:W3CDTF">2024-07-12T03:48:27Z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2020-04-18T00:00:00Z</vt:filetime>
  </property>
</Properties>
</file>