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3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90" autoAdjust="0"/>
  </p:normalViewPr>
  <p:slideViewPr>
    <p:cSldViewPr>
      <p:cViewPr>
        <p:scale>
          <a:sx n="100" d="100"/>
          <a:sy n="100" d="100"/>
        </p:scale>
        <p:origin x="540" y="-1248"/>
      </p:cViewPr>
      <p:guideLst>
        <p:guide orient="horz" pos="3168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FF927-CE4B-47CA-B302-1AB75673B86E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978A-009F-4FEC-A432-C2DD7F1B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7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4978A-009F-4FEC-A432-C2DD7F1B28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8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291" y="255523"/>
            <a:ext cx="161925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ariaa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hyperlink" Target="http://www.linkedin.com/in/arias-jesu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11333-196D-607C-03C1-97A73C4887FD}"/>
              </a:ext>
            </a:extLst>
          </p:cNvPr>
          <p:cNvSpPr txBox="1"/>
          <p:nvPr/>
        </p:nvSpPr>
        <p:spPr>
          <a:xfrm>
            <a:off x="222095" y="433086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Jesus Arias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09F9CDA-266A-D3CC-815F-6608838BB9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900" y="866194"/>
            <a:ext cx="569625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jeariaas@gmail.com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github.com/jearias |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linkedin.com/in/arias-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jesus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480-939-1780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621448-B6A5-49B6-B365-99A572DE5BBF}"/>
              </a:ext>
            </a:extLst>
          </p:cNvPr>
          <p:cNvGrpSpPr/>
          <p:nvPr/>
        </p:nvGrpSpPr>
        <p:grpSpPr>
          <a:xfrm>
            <a:off x="394324" y="2209800"/>
            <a:ext cx="6410417" cy="6049180"/>
            <a:chOff x="394324" y="2172607"/>
            <a:chExt cx="6410417" cy="604918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6FF8BBA-7668-9A85-735D-F41BA279D885}"/>
                </a:ext>
              </a:extLst>
            </p:cNvPr>
            <p:cNvGrpSpPr/>
            <p:nvPr/>
          </p:nvGrpSpPr>
          <p:grpSpPr>
            <a:xfrm>
              <a:off x="411055" y="2172607"/>
              <a:ext cx="6393686" cy="870047"/>
              <a:chOff x="389735" y="1173763"/>
              <a:chExt cx="6400798" cy="87004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0BB2A-8DD7-51D4-370E-CC94940745A0}"/>
                  </a:ext>
                </a:extLst>
              </p:cNvPr>
              <p:cNvSpPr txBox="1"/>
              <p:nvPr/>
            </p:nvSpPr>
            <p:spPr>
              <a:xfrm>
                <a:off x="396847" y="1173763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Education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17F0D35-48E7-8979-D687-794953B35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900" y="1411234"/>
                <a:ext cx="5937250" cy="1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6CFA63-257F-CA91-BA37-761D5145E7A9}"/>
                  </a:ext>
                </a:extLst>
              </p:cNvPr>
              <p:cNvSpPr txBox="1"/>
              <p:nvPr/>
            </p:nvSpPr>
            <p:spPr>
              <a:xfrm>
                <a:off x="389735" y="1384655"/>
                <a:ext cx="6400798" cy="659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b="1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University </a:t>
                </a:r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1200" b="1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Arizona – W.A. Franke Honors College</a:t>
                </a: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i="1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B.S. - Electrical Engineering and </a:t>
                </a:r>
                <a:r>
                  <a:rPr lang="en-US" sz="1200" i="1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Engineering</a:t>
                </a:r>
              </a:p>
              <a:p>
                <a:pPr marL="12700">
                  <a:lnSpc>
                    <a:spcPct val="100000"/>
                  </a:lnSpc>
                </a:pPr>
                <a:r>
                  <a:rPr lang="en-US" sz="1200" i="1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Minor - Mathematics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9787FC-55EF-D7B1-C589-DF79261B966B}"/>
                  </a:ext>
                </a:extLst>
              </p:cNvPr>
              <p:cNvSpPr txBox="1"/>
              <p:nvPr/>
            </p:nvSpPr>
            <p:spPr>
              <a:xfrm>
                <a:off x="4897868" y="1408728"/>
                <a:ext cx="17154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May 2023</a:t>
                </a:r>
              </a:p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GPA: 3.53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874397A-8027-DFA4-8C9C-2CA4FD5A7E4C}"/>
                </a:ext>
              </a:extLst>
            </p:cNvPr>
            <p:cNvGrpSpPr/>
            <p:nvPr/>
          </p:nvGrpSpPr>
          <p:grpSpPr>
            <a:xfrm>
              <a:off x="394324" y="2954713"/>
              <a:ext cx="6315865" cy="5267074"/>
              <a:chOff x="394324" y="3050276"/>
              <a:chExt cx="6315865" cy="526707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AE4277D-8BEA-FAF9-4E78-19FD8EBCC5CF}"/>
                  </a:ext>
                </a:extLst>
              </p:cNvPr>
              <p:cNvGrpSpPr/>
              <p:nvPr/>
            </p:nvGrpSpPr>
            <p:grpSpPr>
              <a:xfrm>
                <a:off x="394324" y="3314999"/>
                <a:ext cx="6315865" cy="5002351"/>
                <a:chOff x="394324" y="3210990"/>
                <a:chExt cx="6315865" cy="5002351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0D3197D-6B86-FF3E-ADE6-43D70AEB00E1}"/>
                    </a:ext>
                  </a:extLst>
                </p:cNvPr>
                <p:cNvGrpSpPr/>
                <p:nvPr/>
              </p:nvGrpSpPr>
              <p:grpSpPr>
                <a:xfrm>
                  <a:off x="394324" y="3210990"/>
                  <a:ext cx="6315865" cy="5002351"/>
                  <a:chOff x="394324" y="3210990"/>
                  <a:chExt cx="6315865" cy="5002351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5840AA1A-23AC-A1E6-D2A6-2FD335E7078C}"/>
                      </a:ext>
                    </a:extLst>
                  </p:cNvPr>
                  <p:cNvGrpSpPr/>
                  <p:nvPr/>
                </p:nvGrpSpPr>
                <p:grpSpPr>
                  <a:xfrm>
                    <a:off x="394324" y="3212092"/>
                    <a:ext cx="6315865" cy="5001249"/>
                    <a:chOff x="373011" y="2179305"/>
                    <a:chExt cx="6315865" cy="5001249"/>
                  </a:xfrm>
                </p:grpSpPr>
                <p:sp>
                  <p:nvSpPr>
                    <p:cNvPr id="35" name="object 11">
                      <a:extLst>
                        <a:ext uri="{FF2B5EF4-FFF2-40B4-BE49-F238E27FC236}">
                          <a16:creationId xmlns:a16="http://schemas.microsoft.com/office/drawing/2014/main" id="{B58EADCE-FE40-5236-8850-4E388D4DDB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8280" y="2179305"/>
                      <a:ext cx="5937250" cy="4536498"/>
                    </a:xfrm>
                    <a:prstGeom prst="rect">
                      <a:avLst/>
                    </a:prstGeom>
                  </p:spPr>
                  <p:txBody>
                    <a:bodyPr vert="horz" wrap="square" lIns="0" tIns="12065" rIns="0" bIns="0" rtlCol="0">
                      <a:spAutoFit/>
                    </a:bodyPr>
                    <a:lstStyle/>
                    <a:p>
                      <a:pPr marL="12700" marR="50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Computer/Reliability Engineer</a:t>
                      </a:r>
                    </a:p>
                    <a:p>
                      <a:pPr marL="12700" marR="50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Microchip Technology Inc.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 Python automation script to parse and calculate MTBFIT data from quarterly Reliability Monitoring Reports: featuring directory file selection, precise data separation and requisition, streamlined JSON conversion for efficient storage, and automatic file creation timestamping.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Managed advanced technologies: ELES Smart, ELES TTS1, MCC-LC2, and AEHR Max2/Max3 ovens, enhancing operational performance.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Led reliability testing for 5 product lines, ensuring robust quality standards with tests like DLT and HAST.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Researched and submitted 30+ Burn-In Spec product qualification reports, demonstrating meticulous attention to detail.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an AEHR to MCC-LC2 burn-in program conversion, improving workflow efficiency and cross-platform compatibility.</a:t>
                      </a:r>
                    </a:p>
                    <a:p>
                      <a:pPr marL="12700" marR="508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Software Engineering Intern</a:t>
                      </a:r>
                    </a:p>
                    <a:p>
                      <a:pPr marL="12700" marR="508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 Corporation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diagnostic health evaluation script deployed to over 4000 XIV/A9000/R. flash storage systems to identify potential failing BBU power supplies.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Implemented Linux script which negated the need for physical BBU power supply replacement for over 10,000 servers worldwide.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Diagnosed technical issues related to the XIV/A9000/R flash storage system server.</a:t>
                      </a:r>
                    </a:p>
                    <a:p>
                      <a:pPr marL="12700" marR="508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700" marR="50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700" marR="50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DCF257FB-8FAD-B100-4972-39D19EC82D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011" y="5550974"/>
                      <a:ext cx="6315865" cy="1629580"/>
                      <a:chOff x="346850" y="4597908"/>
                      <a:chExt cx="6315865" cy="1629580"/>
                    </a:xfrm>
                  </p:grpSpPr>
                  <p:grpSp>
                    <p:nvGrpSpPr>
                      <p:cNvPr id="43" name="Group 42">
                        <a:extLst>
                          <a:ext uri="{FF2B5EF4-FFF2-40B4-BE49-F238E27FC236}">
                            <a16:creationId xmlns:a16="http://schemas.microsoft.com/office/drawing/2014/main" id="{85480E89-096B-64BB-44B6-1CEA5FF9B7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6850" y="4597908"/>
                        <a:ext cx="6315865" cy="1629580"/>
                        <a:chOff x="336693" y="6109651"/>
                        <a:chExt cx="6315865" cy="1629580"/>
                      </a:xfrm>
                    </p:grpSpPr>
                    <p:cxnSp>
                      <p:nvCxnSpPr>
                        <p:cNvPr id="37" name="Straight Connector 36">
                          <a:extLst>
                            <a:ext uri="{FF2B5EF4-FFF2-40B4-BE49-F238E27FC236}">
                              <a16:creationId xmlns:a16="http://schemas.microsoft.com/office/drawing/2014/main" id="{F352AFFF-9F0B-F4AB-470A-4A11F938F51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41909" y="6372715"/>
                          <a:ext cx="5937250" cy="1777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EEB0DD46-7F97-0052-3F79-B5279C7267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1789" y="6109651"/>
                          <a:ext cx="14478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Projects</a:t>
                          </a:r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FD97897A-56A2-AC9B-7910-35368B37DA4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6693" y="6400403"/>
                          <a:ext cx="6315865" cy="133882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12700" marR="5080">
                            <a:spcBef>
                              <a:spcPts val="95"/>
                            </a:spcBef>
                          </a:pPr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Senior Design Project - Software and Hardware Design Team Lead</a:t>
                          </a:r>
                        </a:p>
                        <a:p>
                          <a:pPr marL="12700" marR="5080">
                            <a:spcBef>
                              <a:spcPts val="95"/>
                            </a:spcBef>
                          </a:pPr>
                          <a:r>
                            <a:rPr lang="en-US" sz="1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University of Arizona &amp; Microsoft Corporation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184150" marR="5080" indent="-171450">
                            <a:lnSpc>
                              <a:spcPct val="100000"/>
                            </a:lnSpc>
                            <a:spcBef>
                              <a:spcPts val="95"/>
                            </a:spcBef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Prototyped and constructed a Two-Phase Immersion Cooling server for Microsoft using FC-72 Fluorinert. </a:t>
                          </a:r>
                        </a:p>
                        <a:p>
                          <a:pPr marL="184150" marR="5080" indent="-171450">
                            <a:lnSpc>
                              <a:spcPct val="100000"/>
                            </a:lnSpc>
                            <a:spcBef>
                              <a:spcPts val="95"/>
                            </a:spcBef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Designed and coded a GUI in Python for system and sensor control. </a:t>
                          </a:r>
                        </a:p>
                        <a:p>
                          <a:pPr marL="184150" marR="5080" indent="-171450">
                            <a:lnSpc>
                              <a:spcPct val="100000"/>
                            </a:lnSpc>
                            <a:spcBef>
                              <a:spcPts val="95"/>
                            </a:spcBef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Integrated a dynamically updating multi-axis graph in C++ and Python from data from sensor input</a:t>
                          </a:r>
                        </a:p>
                        <a:p>
                          <a:pPr marL="184150" marR="5080" indent="-171450">
                            <a:lnSpc>
                              <a:spcPct val="100000"/>
                            </a:lnSpc>
                            <a:spcBef>
                              <a:spcPts val="95"/>
                            </a:spcBef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Directed total system wiring, total system design and construction.</a:t>
                          </a:r>
                        </a:p>
                        <a:p>
                          <a:pPr marL="184150" marR="5080" indent="-171450">
                            <a:lnSpc>
                              <a:spcPct val="100000"/>
                            </a:lnSpc>
                            <a:spcBef>
                              <a:spcPts val="95"/>
                            </a:spcBef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Received Best Design Popular Vote during Craig M. Berge Senior Capstone Design Day</a:t>
                          </a:r>
                        </a:p>
                      </p:txBody>
                    </p:sp>
                  </p:grpSp>
                  <p:sp>
                    <p:nvSpPr>
                      <p:cNvPr id="2" name="TextBox 1">
                        <a:extLst>
                          <a:ext uri="{FF2B5EF4-FFF2-40B4-BE49-F238E27FC236}">
                            <a16:creationId xmlns:a16="http://schemas.microsoft.com/office/drawing/2014/main" id="{3F733331-F4F9-CA25-D32D-02FBA1D238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84689" y="4835061"/>
                        <a:ext cx="163151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Tucson, AZ</a:t>
                        </a:r>
                      </a:p>
                      <a:p>
                        <a:pPr algn="ctr"/>
                        <a:r>
                          <a:rPr lang="en-US" sz="1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August 2022 – May 2023</a:t>
                        </a:r>
                      </a:p>
                    </p:txBody>
                  </p:sp>
                </p:grp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7C89DC2-68E7-8910-5B3E-3D2F987D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4953920" y="3210990"/>
                    <a:ext cx="163151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Chandler, AZ</a:t>
                    </a:r>
                  </a:p>
                  <a:p>
                    <a:pPr algn="ctr"/>
                    <a:r>
                      <a:rPr lang="en-US" sz="1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June 2021 – June 2023</a:t>
                    </a:r>
                  </a:p>
                </p:txBody>
              </p:sp>
            </p:grp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BAC1EA-2ABF-287D-2AD5-70F9A3871F7B}"/>
                    </a:ext>
                  </a:extLst>
                </p:cNvPr>
                <p:cNvSpPr txBox="1"/>
                <p:nvPr/>
              </p:nvSpPr>
              <p:spPr>
                <a:xfrm>
                  <a:off x="4960079" y="5357070"/>
                  <a:ext cx="16315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Tucson, AZ</a:t>
                  </a:r>
                </a:p>
                <a:p>
                  <a:pPr algn="ctr"/>
                  <a:r>
                    <a:rPr lang="en-US" sz="1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June 2021 – June 2023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9325C4C-E210-7FBB-E1F4-1EBC10F337F6}"/>
                  </a:ext>
                </a:extLst>
              </p:cNvPr>
              <p:cNvGrpSpPr/>
              <p:nvPr/>
            </p:nvGrpSpPr>
            <p:grpSpPr>
              <a:xfrm>
                <a:off x="428410" y="3050276"/>
                <a:ext cx="6010471" cy="307777"/>
                <a:chOff x="428410" y="3050276"/>
                <a:chExt cx="6010471" cy="307777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98B2A66-C9C4-DF0C-4BBD-E2BDFBABB4FB}"/>
                    </a:ext>
                  </a:extLst>
                </p:cNvPr>
                <p:cNvSpPr txBox="1"/>
                <p:nvPr/>
              </p:nvSpPr>
              <p:spPr>
                <a:xfrm>
                  <a:off x="428410" y="3050276"/>
                  <a:ext cx="44037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Professional Experience</a:t>
                  </a:r>
                  <a:endPara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FE7C6A4-6F4C-F89A-62F0-27061895A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631" y="3291651"/>
                  <a:ext cx="5937250" cy="17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40F2C6-5AA3-76D9-FF14-C6077D2F68FE}"/>
              </a:ext>
            </a:extLst>
          </p:cNvPr>
          <p:cNvGrpSpPr/>
          <p:nvPr/>
        </p:nvGrpSpPr>
        <p:grpSpPr>
          <a:xfrm>
            <a:off x="403951" y="1082006"/>
            <a:ext cx="6057020" cy="1226555"/>
            <a:chOff x="389735" y="1173763"/>
            <a:chExt cx="6063757" cy="122655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606BB3-39B0-DFD2-BB50-A8D49BAC2152}"/>
                </a:ext>
              </a:extLst>
            </p:cNvPr>
            <p:cNvSpPr txBox="1"/>
            <p:nvPr/>
          </p:nvSpPr>
          <p:spPr>
            <a:xfrm>
              <a:off x="396847" y="1173763"/>
              <a:ext cx="3707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 of Qualifications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B3E35C-178D-91E2-44F1-8657C4DA1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900" y="1411234"/>
              <a:ext cx="5937250" cy="1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1D8B55-5322-B67B-7C50-ED4C2C503F04}"/>
                </a:ext>
              </a:extLst>
            </p:cNvPr>
            <p:cNvSpPr txBox="1"/>
            <p:nvPr/>
          </p:nvSpPr>
          <p:spPr>
            <a:xfrm>
              <a:off x="389735" y="1384655"/>
              <a:ext cx="606375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12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Aspiring young professional with a developing background and strong education in software and hardware engineering. As a former leader in Engineer Student Council and Design Team lead, I naturally learn, listen, and reflect to support those around me and myself. I am currently working on a myriad of projects such as data structure and algorithms self-study, building custom mechanical keyboards, and learning new skills in automobile repair and mechanical engineering.</a:t>
              </a:r>
            </a:p>
          </p:txBody>
        </p:sp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76EA82C1-9FA9-6DD0-E6BA-A22A315FB2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0235251"/>
                  </p:ext>
                </p:extLst>
              </p:nvPr>
            </p:nvGraphicFramePr>
            <p:xfrm>
              <a:off x="6737579" y="433086"/>
              <a:ext cx="4956810" cy="6609080"/>
            </p:xfrm>
            <a:graphic>
              <a:graphicData uri="http://schemas.microsoft.com/office/powerpoint/2016/slidezoom">
                <pslz:sldZm>
                  <pslz:sldZmObj sldId="258" cId="2100999687">
                    <pslz:zmPr id="{FF7660FE-D2AE-4CCB-868C-2180D44D658B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56810" cy="66090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Slide Zoom 2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6EA82C1-9FA9-6DD0-E6BA-A22A315FB2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7579" y="433086"/>
                <a:ext cx="4956810" cy="66090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36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resume&#10;&#10;Description automatically generated">
            <a:extLst>
              <a:ext uri="{FF2B5EF4-FFF2-40B4-BE49-F238E27FC236}">
                <a16:creationId xmlns:a16="http://schemas.microsoft.com/office/drawing/2014/main" id="{B2E9E00A-8AD9-8500-4384-AD6199D66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1176" r="2222" b="2049"/>
          <a:stretch/>
        </p:blipFill>
        <p:spPr>
          <a:xfrm>
            <a:off x="-19051" y="76200"/>
            <a:ext cx="7025503" cy="90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9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</TotalTime>
  <Words>441</Words>
  <Application>Microsoft Office PowerPoint</Application>
  <PresentationFormat>On-screen Show (4:3)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jeariaas@gmail.com | github.com/jearias | linkedin.com/in/arias-jesus/ | 480-939-1780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ARIAS</dc:title>
  <dc:creator>Jesus</dc:creator>
  <cp:lastModifiedBy>Jesus Arias - C76448</cp:lastModifiedBy>
  <cp:revision>81</cp:revision>
  <dcterms:created xsi:type="dcterms:W3CDTF">2020-04-18T00:38:12Z</dcterms:created>
  <dcterms:modified xsi:type="dcterms:W3CDTF">2024-07-08T06:41:33Z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2020-04-18T00:00:00Z</vt:filetime>
  </property>
</Properties>
</file>