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39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F927-CE4B-47CA-B302-1AB75673B8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978A-009F-4FEC-A432-C2DD7F1B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978A-009F-4FEC-A432-C2DD7F1B2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291" y="255523"/>
            <a:ext cx="16192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ariaa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arias-jes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11333-196D-607C-03C1-97A73C4887FD}"/>
              </a:ext>
            </a:extLst>
          </p:cNvPr>
          <p:cNvSpPr txBox="1"/>
          <p:nvPr/>
        </p:nvSpPr>
        <p:spPr>
          <a:xfrm>
            <a:off x="222095" y="433086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Jesus Arias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09F9CDA-266A-D3CC-815F-6608838BB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900" y="866194"/>
            <a:ext cx="56962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jeariaas@gmail.com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github.com/jearias |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linkedin.com/in/arias-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jesus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FF8BBA-7668-9A85-735D-F41BA279D885}"/>
              </a:ext>
            </a:extLst>
          </p:cNvPr>
          <p:cNvGrpSpPr/>
          <p:nvPr/>
        </p:nvGrpSpPr>
        <p:grpSpPr>
          <a:xfrm>
            <a:off x="389735" y="1127703"/>
            <a:ext cx="6400798" cy="870047"/>
            <a:chOff x="389735" y="1173763"/>
            <a:chExt cx="6400798" cy="8700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D0BB2A-8DD7-51D4-370E-CC94940745A0}"/>
                </a:ext>
              </a:extLst>
            </p:cNvPr>
            <p:cNvSpPr txBox="1"/>
            <p:nvPr/>
          </p:nvSpPr>
          <p:spPr>
            <a:xfrm>
              <a:off x="396847" y="117376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7F0D35-48E7-8979-D687-794953B35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900" y="1411234"/>
              <a:ext cx="5937250" cy="1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6CFA63-257F-CA91-BA37-761D5145E7A9}"/>
                </a:ext>
              </a:extLst>
            </p:cNvPr>
            <p:cNvSpPr txBox="1"/>
            <p:nvPr/>
          </p:nvSpPr>
          <p:spPr>
            <a:xfrm>
              <a:off x="389735" y="1384655"/>
              <a:ext cx="6400798" cy="65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200" b="1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University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lang="en-US" sz="1200" b="1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Arizona – W.A. Franke Honors College | Tucson, AZ</a:t>
              </a:r>
            </a:p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200" i="1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B.S. - Electrical Engineering and </a:t>
              </a:r>
              <a:r>
                <a:rPr lang="en-US" sz="1200" i="1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Engineering</a:t>
              </a:r>
            </a:p>
            <a:p>
              <a:pPr marL="12700">
                <a:lnSpc>
                  <a:spcPct val="100000"/>
                </a:lnSpc>
              </a:pPr>
              <a:r>
                <a:rPr lang="en-US" sz="1200" i="1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Minor - Mathematics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9787FC-55EF-D7B1-C589-DF79261B966B}"/>
                </a:ext>
              </a:extLst>
            </p:cNvPr>
            <p:cNvSpPr txBox="1"/>
            <p:nvPr/>
          </p:nvSpPr>
          <p:spPr>
            <a:xfrm>
              <a:off x="4906269" y="1379814"/>
              <a:ext cx="1715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May 2023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GPA: 3.53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CAA3FB-15E5-8067-09E0-69AE6902F573}"/>
              </a:ext>
            </a:extLst>
          </p:cNvPr>
          <p:cNvGrpSpPr/>
          <p:nvPr/>
        </p:nvGrpSpPr>
        <p:grpSpPr>
          <a:xfrm>
            <a:off x="396847" y="1933884"/>
            <a:ext cx="6248455" cy="3083296"/>
            <a:chOff x="374495" y="2104653"/>
            <a:chExt cx="6248455" cy="30832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8B2A66-C9C4-DF0C-4BBD-E2BDFBABB4FB}"/>
                </a:ext>
              </a:extLst>
            </p:cNvPr>
            <p:cNvSpPr txBox="1"/>
            <p:nvPr/>
          </p:nvSpPr>
          <p:spPr>
            <a:xfrm>
              <a:off x="374495" y="2104653"/>
              <a:ext cx="185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EXPERIENCE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E7C6A4-6F4C-F89A-62F0-27061895A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28" y="2345900"/>
              <a:ext cx="5937250" cy="1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B58EADCE-FE40-5236-8850-4E388D4DDB2F}"/>
                </a:ext>
              </a:extLst>
            </p:cNvPr>
            <p:cNvSpPr txBox="1"/>
            <p:nvPr/>
          </p:nvSpPr>
          <p:spPr>
            <a:xfrm>
              <a:off x="468628" y="2372161"/>
              <a:ext cx="3940272" cy="37895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Reliability Engineer</a:t>
              </a:r>
            </a:p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Microchip</a:t>
              </a:r>
              <a:r>
                <a:rPr 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 Inc.</a:t>
              </a:r>
              <a:endPara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1152ACCC-BCC4-4DC4-9C25-AF2703A8F8A7}"/>
                </a:ext>
              </a:extLst>
            </p:cNvPr>
            <p:cNvSpPr txBox="1">
              <a:spLocks/>
            </p:cNvSpPr>
            <p:nvPr/>
          </p:nvSpPr>
          <p:spPr>
            <a:xfrm>
              <a:off x="464819" y="2744973"/>
              <a:ext cx="6116143" cy="112017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 the reliability testing for 5 product lines, conducting extensive testing: DLT, HAST, etc.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Researched and submitted over 30 Burn-In Spec product qualification reports.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 AEHR to MCC-LC2 burn-in program conversion schematic and procedure.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Designed an automation script in Python dropping calculation time saving sixty man hours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Managed the usage of ELES Smart, ELES TTS1,  MCC-LC2, and AEHR Max2/Max3 ovens.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F1C239-AB40-6145-3BF6-7A01959D60FE}"/>
                </a:ext>
              </a:extLst>
            </p:cNvPr>
            <p:cNvSpPr txBox="1"/>
            <p:nvPr/>
          </p:nvSpPr>
          <p:spPr>
            <a:xfrm>
              <a:off x="4907464" y="2340298"/>
              <a:ext cx="1715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Chandler, AZ</a:t>
              </a:r>
            </a:p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July 2023 – Present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3A573A2-1915-1747-928E-C2D81647C352}"/>
                </a:ext>
              </a:extLst>
            </p:cNvPr>
            <p:cNvGrpSpPr/>
            <p:nvPr/>
          </p:nvGrpSpPr>
          <p:grpSpPr>
            <a:xfrm>
              <a:off x="464820" y="3688481"/>
              <a:ext cx="6116143" cy="1499468"/>
              <a:chOff x="319855" y="4421570"/>
              <a:chExt cx="6430939" cy="14994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4AACD3E-101F-7E58-1F9A-6C7D5170064B}"/>
                  </a:ext>
                </a:extLst>
              </p:cNvPr>
              <p:cNvGrpSpPr/>
              <p:nvPr/>
            </p:nvGrpSpPr>
            <p:grpSpPr>
              <a:xfrm>
                <a:off x="323859" y="4421570"/>
                <a:ext cx="6426935" cy="400110"/>
                <a:chOff x="316239" y="5174902"/>
                <a:chExt cx="6426935" cy="400110"/>
              </a:xfrm>
            </p:grpSpPr>
            <p:sp>
              <p:nvSpPr>
                <p:cNvPr id="26" name="object 11">
                  <a:extLst>
                    <a:ext uri="{FF2B5EF4-FFF2-40B4-BE49-F238E27FC236}">
                      <a16:creationId xmlns:a16="http://schemas.microsoft.com/office/drawing/2014/main" id="{C6BF4C99-8A12-C61F-50EC-7F6CEA9B43BD}"/>
                    </a:ext>
                  </a:extLst>
                </p:cNvPr>
                <p:cNvSpPr txBox="1"/>
                <p:nvPr/>
              </p:nvSpPr>
              <p:spPr>
                <a:xfrm>
                  <a:off x="316239" y="5185482"/>
                  <a:ext cx="3940272" cy="378950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12700" marR="5080">
                    <a:lnSpc>
                      <a:spcPct val="100000"/>
                    </a:lnSpc>
                    <a:spcBef>
                      <a:spcPts val="95"/>
                    </a:spcBef>
                  </a:pPr>
                  <a:r>
                    <a:rPr 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Software Engineer Co-op </a:t>
                  </a:r>
                </a:p>
                <a:p>
                  <a:pPr marL="12700" marR="5080">
                    <a:lnSpc>
                      <a:spcPct val="100000"/>
                    </a:lnSpc>
                    <a:spcBef>
                      <a:spcPts val="95"/>
                    </a:spcBef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IBM Corporation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D5B4394-8ACC-F6F2-A14E-6C9CCBFB2D54}"/>
                    </a:ext>
                  </a:extLst>
                </p:cNvPr>
                <p:cNvSpPr txBox="1"/>
                <p:nvPr/>
              </p:nvSpPr>
              <p:spPr>
                <a:xfrm>
                  <a:off x="5027688" y="5174902"/>
                  <a:ext cx="17154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Tucson, AZ</a:t>
                  </a:r>
                </a:p>
                <a:p>
                  <a:pPr algn="ctr"/>
                  <a:r>
                    <a: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June 2021 – June 2023</a:t>
                  </a:r>
                </a:p>
              </p:txBody>
            </p:sp>
          </p:grpSp>
          <p:sp>
            <p:nvSpPr>
              <p:cNvPr id="47" name="object 12">
                <a:extLst>
                  <a:ext uri="{FF2B5EF4-FFF2-40B4-BE49-F238E27FC236}">
                    <a16:creationId xmlns:a16="http://schemas.microsoft.com/office/drawing/2014/main" id="{DFB51509-1429-42B6-2386-E27A83DFB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855" y="4800860"/>
                <a:ext cx="5867706" cy="112017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Developed diagnostic health evaluation script deployed to over 4000 XIV/A9000/R. flash storage systems to identify potential failing BBU power supplies.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Implemented Linux script which negated the need for physical BBU power supply replacement for over 10,000 servers worldwide.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Diagnosed technical issues related to the XIV/A9000/R flash storage system server.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AA1336-05DC-94F4-E346-61BE783F871E}"/>
              </a:ext>
            </a:extLst>
          </p:cNvPr>
          <p:cNvGrpSpPr/>
          <p:nvPr/>
        </p:nvGrpSpPr>
        <p:grpSpPr>
          <a:xfrm>
            <a:off x="389735" y="4820893"/>
            <a:ext cx="6315865" cy="2317787"/>
            <a:chOff x="385927" y="5358492"/>
            <a:chExt cx="6315865" cy="231778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5480E89-096B-64BB-44B6-1CEA5FF9B7F9}"/>
                </a:ext>
              </a:extLst>
            </p:cNvPr>
            <p:cNvGrpSpPr/>
            <p:nvPr/>
          </p:nvGrpSpPr>
          <p:grpSpPr>
            <a:xfrm>
              <a:off x="385927" y="5358492"/>
              <a:ext cx="6315865" cy="1674316"/>
              <a:chOff x="379578" y="6332636"/>
              <a:chExt cx="6315865" cy="167431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352AFFF-9F0B-F4AB-470A-4A11F938F5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090" y="6581633"/>
                <a:ext cx="5937250" cy="1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B0DD46-7F97-0052-3F79-B5279C7267EC}"/>
                  </a:ext>
                </a:extLst>
              </p:cNvPr>
              <p:cNvSpPr txBox="1"/>
              <p:nvPr/>
            </p:nvSpPr>
            <p:spPr>
              <a:xfrm>
                <a:off x="379578" y="633263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PROJECTS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97897A-56A2-AC9B-7910-35368B37DA49}"/>
                  </a:ext>
                </a:extLst>
              </p:cNvPr>
              <p:cNvSpPr txBox="1"/>
              <p:nvPr/>
            </p:nvSpPr>
            <p:spPr>
              <a:xfrm>
                <a:off x="379578" y="6939993"/>
                <a:ext cx="6315865" cy="106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Pioneered a Two-Phase Immersion Cooling server for Microsoft using FC-72 Fluorinert. </a:t>
                </a: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Designed and coded a GUI in Python for system and sensor control. </a:t>
                </a: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Integrated a dynamically updating multi-axis graph in C++ and Python from data from 5 sensors</a:t>
                </a: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Directed total system wiring and total system design construction.</a:t>
                </a: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Received Best Design Popular Vote.</a:t>
                </a:r>
              </a:p>
            </p:txBody>
          </p:sp>
          <p:sp>
            <p:nvSpPr>
              <p:cNvPr id="42" name="object 11">
                <a:extLst>
                  <a:ext uri="{FF2B5EF4-FFF2-40B4-BE49-F238E27FC236}">
                    <a16:creationId xmlns:a16="http://schemas.microsoft.com/office/drawing/2014/main" id="{9676AAC8-E9B6-3D4C-DBA4-C247C6B7D58A}"/>
                  </a:ext>
                </a:extLst>
              </p:cNvPr>
              <p:cNvSpPr txBox="1"/>
              <p:nvPr/>
            </p:nvSpPr>
            <p:spPr>
              <a:xfrm>
                <a:off x="482602" y="6601452"/>
                <a:ext cx="5693716" cy="37895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marR="5080">
                  <a:spcBef>
                    <a:spcPts val="95"/>
                  </a:spcBef>
                </a:pP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Senior Design Project - Software and Hardware Design Team Lead</a:t>
                </a:r>
              </a:p>
              <a:p>
                <a:pPr marL="12700" marR="5080">
                  <a:spcBef>
                    <a:spcPts val="95"/>
                  </a:spcBef>
                </a:pPr>
                <a:r>
                  <a: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University of Arizona x Microsoft Corporation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48ADCB-DE11-33E3-3827-8CF840414EB1}"/>
                </a:ext>
              </a:extLst>
            </p:cNvPr>
            <p:cNvSpPr txBox="1"/>
            <p:nvPr/>
          </p:nvSpPr>
          <p:spPr>
            <a:xfrm>
              <a:off x="385927" y="6970197"/>
              <a:ext cx="594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Pipelined MIPS ISA Processor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BFA8AF-82FF-212A-DD47-F12C486B2A4A}"/>
                </a:ext>
              </a:extLst>
            </p:cNvPr>
            <p:cNvSpPr txBox="1"/>
            <p:nvPr/>
          </p:nvSpPr>
          <p:spPr>
            <a:xfrm>
              <a:off x="385927" y="7201790"/>
              <a:ext cx="5981699" cy="474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4150" marR="5080" indent="-171450">
                <a:lnSpc>
                  <a:spcPct val="100000"/>
                </a:lnSpc>
                <a:spcBef>
                  <a:spcPts val="95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Constructed 5-stage, single cycle pipelined processor and verified on Xilinx Artix-7 FPGA.</a:t>
              </a:r>
            </a:p>
            <a:p>
              <a:pPr marL="184150" marR="5080" indent="-171450">
                <a:lnSpc>
                  <a:spcPct val="100000"/>
                </a:lnSpc>
                <a:spcBef>
                  <a:spcPts val="95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Implemented hazard-detection, forwarding, branch-prediction and multi-stage pipelining.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A1B1B2-F499-9D7A-EDA4-284AC023C96D}"/>
              </a:ext>
            </a:extLst>
          </p:cNvPr>
          <p:cNvGrpSpPr/>
          <p:nvPr/>
        </p:nvGrpSpPr>
        <p:grpSpPr>
          <a:xfrm>
            <a:off x="395449" y="7143560"/>
            <a:ext cx="6035829" cy="1642153"/>
            <a:chOff x="394180" y="7134242"/>
            <a:chExt cx="6035829" cy="164215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A849394-2E94-92EC-C3AE-97F738ABF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59" y="7391400"/>
              <a:ext cx="5937250" cy="1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15C6E9-4BD7-ED26-AC07-A3943E428446}"/>
                </a:ext>
              </a:extLst>
            </p:cNvPr>
            <p:cNvSpPr txBox="1"/>
            <p:nvPr/>
          </p:nvSpPr>
          <p:spPr>
            <a:xfrm>
              <a:off x="395578" y="7134242"/>
              <a:ext cx="5749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RELATED COURSEWORK &amp; SKILLS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C25FF7-7857-E566-C00E-F879C24FCC40}"/>
                </a:ext>
              </a:extLst>
            </p:cNvPr>
            <p:cNvSpPr txBox="1"/>
            <p:nvPr/>
          </p:nvSpPr>
          <p:spPr>
            <a:xfrm>
              <a:off x="394180" y="7391400"/>
              <a:ext cx="59372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Experience: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 C++, Python, Java, HTML, CSS, JS,  MATLAB, MIPS, Assembly, GIT 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 Description Languages: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Verilog, VHDL,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SystemVerilog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Coursework: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Organization, Digital Logic, Linear Algebra, Microprocessor Organization, Object Oriented Software Design, Computer Architecture, Digital Signal 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733331-F4F9-CA25-D32D-02FBA1D2384C}"/>
              </a:ext>
            </a:extLst>
          </p:cNvPr>
          <p:cNvSpPr txBox="1"/>
          <p:nvPr/>
        </p:nvSpPr>
        <p:spPr>
          <a:xfrm>
            <a:off x="4944369" y="5066944"/>
            <a:ext cx="163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Tucson, AZ</a:t>
            </a:r>
          </a:p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 2022 – May 2023</a:t>
            </a:r>
          </a:p>
        </p:txBody>
      </p:sp>
    </p:spTree>
    <p:extLst>
      <p:ext uri="{BB962C8B-B14F-4D97-AF65-F5344CB8AC3E}">
        <p14:creationId xmlns:p14="http://schemas.microsoft.com/office/powerpoint/2010/main" val="174836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393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jeariaas@gmail.com | github.com/jearias | linkedin.com/in/arias-jesus/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ARIAS</dc:title>
  <dc:creator>Jesus</dc:creator>
  <cp:lastModifiedBy>Jesus Arias - C76448</cp:lastModifiedBy>
  <cp:revision>75</cp:revision>
  <dcterms:created xsi:type="dcterms:W3CDTF">2020-04-18T00:38:12Z</dcterms:created>
  <dcterms:modified xsi:type="dcterms:W3CDTF">2024-05-13T05:45:53Z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2020-04-18T00:00:00Z</vt:filetime>
  </property>
</Properties>
</file>