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6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437908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384300"/>
            <a:ext cx="10464800" cy="34671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645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在此键入引文。”"/>
          <p:cNvSpPr txBox="1">
            <a:spLocks noGrp="1"/>
          </p:cNvSpPr>
          <p:nvPr>
            <p:ph type="body" sz="quarter" idx="13"/>
          </p:nvPr>
        </p:nvSpPr>
        <p:spPr>
          <a:xfrm>
            <a:off x="1270000" y="4241831"/>
            <a:ext cx="10464800" cy="901638"/>
          </a:xfrm>
          <a:prstGeom prst="rect">
            <a:avLst/>
          </a:prstGeom>
        </p:spPr>
        <p:txBody>
          <a:bodyPr>
            <a:spAutoFit/>
          </a:bodyPr>
          <a:lstStyle>
            <a:lvl1pPr marL="0" indent="0" algn="ctr">
              <a:spcBef>
                <a:spcPts val="0"/>
              </a:spcBef>
              <a:buSzTx/>
              <a:buNone/>
            </a:lvl1pPr>
          </a:lstStyle>
          <a:p>
            <a:r>
              <a:t>“在此键入引文。”</a:t>
            </a:r>
          </a:p>
        </p:txBody>
      </p:sp>
      <p:sp>
        <p:nvSpPr>
          <p:cNvPr id="94" name="–Johnny Appleseed"/>
          <p:cNvSpPr txBox="1">
            <a:spLocks noGrp="1"/>
          </p:cNvSpPr>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endParaRPr/>
          </a:p>
        </p:txBody>
      </p:sp>
      <p:sp>
        <p:nvSpPr>
          <p:cNvPr id="21" name="标题文本"/>
          <p:cNvSpPr txBox="1">
            <a:spLocks noGrp="1"/>
          </p:cNvSpPr>
          <p:nvPr>
            <p:ph type="title"/>
          </p:nvPr>
        </p:nvSpPr>
        <p:spPr>
          <a:xfrm>
            <a:off x="1270000" y="6680200"/>
            <a:ext cx="10464800" cy="12700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89300"/>
            <a:ext cx="10464800" cy="3175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endParaRPr/>
          </a:p>
        </p:txBody>
      </p:sp>
      <p:sp>
        <p:nvSpPr>
          <p:cNvPr id="39" name="标题文本"/>
          <p:cNvSpPr txBox="1">
            <a:spLocks noGrp="1"/>
          </p:cNvSpPr>
          <p:nvPr>
            <p:ph type="title"/>
          </p:nvPr>
        </p:nvSpPr>
        <p:spPr>
          <a:xfrm>
            <a:off x="965200" y="1397000"/>
            <a:ext cx="5600700" cy="4038600"/>
          </a:xfrm>
          <a:prstGeom prst="rect">
            <a:avLst/>
          </a:prstGeom>
        </p:spPr>
        <p:txBody>
          <a:bodyPr anchor="b"/>
          <a:lstStyle>
            <a:lvl1pPr>
              <a:defRPr sz="6800"/>
            </a:lvl1pPr>
          </a:lstStyle>
          <a:p>
            <a:r>
              <a:t>标题文本</a:t>
            </a:r>
          </a:p>
        </p:txBody>
      </p:sp>
      <p:sp>
        <p:nvSpPr>
          <p:cNvPr id="40" name="正文级别 1…"/>
          <p:cNvSpPr txBox="1">
            <a:spLocks noGrp="1"/>
          </p:cNvSpPr>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xfrm>
            <a:off x="1270000" y="635000"/>
            <a:ext cx="10464800" cy="2108200"/>
          </a:xfrm>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endParaRPr/>
          </a:p>
        </p:txBody>
      </p:sp>
      <p:sp>
        <p:nvSpPr>
          <p:cNvPr id="66" name="标题文本"/>
          <p:cNvSpPr txBox="1">
            <a:spLocks noGrp="1"/>
          </p:cNvSpPr>
          <p:nvPr>
            <p:ph type="title"/>
          </p:nvPr>
        </p:nvSpPr>
        <p:spPr>
          <a:xfrm>
            <a:off x="1270000" y="635000"/>
            <a:ext cx="10464800" cy="2108200"/>
          </a:xfrm>
          <a:prstGeom prst="rect">
            <a:avLst/>
          </a:prstGeom>
        </p:spPr>
        <p:txBody>
          <a:bodyPr/>
          <a:lstStyle/>
          <a:p>
            <a:r>
              <a:t>标题文本</a:t>
            </a:r>
          </a:p>
        </p:txBody>
      </p:sp>
      <p:sp>
        <p:nvSpPr>
          <p:cNvPr id="67" name="正文级别 1…"/>
          <p:cNvSpPr txBox="1">
            <a:spLocks noGrp="1"/>
          </p:cNvSpPr>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270000" y="1168400"/>
            <a:ext cx="10464800" cy="74168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endParaRPr/>
          </a:p>
        </p:txBody>
      </p:sp>
      <p:sp>
        <p:nvSpPr>
          <p:cNvPr id="84" name="图像"/>
          <p:cNvSpPr>
            <a:spLocks noGrp="1"/>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endParaRPr/>
          </a:p>
        </p:txBody>
      </p:sp>
      <p:sp>
        <p:nvSpPr>
          <p:cNvPr id="85" name="图像"/>
          <p:cNvSpPr>
            <a:spLocks noGrp="1"/>
          </p:cNvSpPr>
          <p:nvPr>
            <p:ph type="pic" sz="half" idx="15"/>
          </p:nvPr>
        </p:nvSpPr>
        <p:spPr>
          <a:xfrm>
            <a:off x="952500" y="825500"/>
            <a:ext cx="6197600" cy="8089900"/>
          </a:xfrm>
          <a:prstGeom prst="rect">
            <a:avLst/>
          </a:prstGeom>
          <a:ln w="9525">
            <a:round/>
          </a:ln>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270000" y="635000"/>
            <a:ext cx="10464800" cy="1332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270000" y="1974056"/>
            <a:ext cx="10464800" cy="66873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1pPr>
      <a:lvl2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2pPr>
      <a:lvl3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3pPr>
      <a:lvl4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4pPr>
      <a:lvl5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5pPr>
      <a:lvl6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6pPr>
      <a:lvl7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7pPr>
      <a:lvl8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8pPr>
      <a:lvl9pPr marL="0" marR="0" indent="0" algn="ctr" defTabSz="584200" rtl="0" latinLnBrk="0">
        <a:lnSpc>
          <a:spcPct val="100000"/>
        </a:lnSpc>
        <a:spcBef>
          <a:spcPts val="0"/>
        </a:spcBef>
        <a:spcAft>
          <a:spcPts val="0"/>
        </a:spcAft>
        <a:buClrTx/>
        <a:buSzTx/>
        <a:buFontTx/>
        <a:buNone/>
        <a:tabLst/>
        <a:defRPr sz="7200" b="0" i="0" u="none" strike="noStrike" cap="none" spc="0" baseline="0">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15"/>
        </a:buBlip>
        <a:tabLst/>
        <a:defRPr sz="3800" b="0" i="0" u="none" strike="noStrike" cap="none" spc="0" baseline="0">
          <a:ln>
            <a:noFill/>
          </a:ln>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pyru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创业创品牌"/>
          <p:cNvSpPr txBox="1">
            <a:spLocks noGrp="1"/>
          </p:cNvSpPr>
          <p:nvPr>
            <p:ph type="ctrTitle"/>
          </p:nvPr>
        </p:nvSpPr>
        <p:spPr>
          <a:prstGeom prst="rect">
            <a:avLst/>
          </a:prstGeom>
        </p:spPr>
        <p:txBody>
          <a:bodyPr/>
          <a:lstStyle>
            <a:lvl1pPr>
              <a:defRPr>
                <a:solidFill>
                  <a:schemeClr val="accent5"/>
                </a:solidFill>
              </a:defRPr>
            </a:lvl1pPr>
          </a:lstStyle>
          <a:p>
            <a:r>
              <a:rPr dirty="0" err="1"/>
              <a:t>创业创品牌</a:t>
            </a:r>
            <a:endParaRPr dirty="0"/>
          </a:p>
        </p:txBody>
      </p:sp>
      <p:sp>
        <p:nvSpPr>
          <p:cNvPr id="120" name="杨凯恩 阿迪力 著"/>
          <p:cNvSpPr txBox="1">
            <a:spLocks noGrp="1"/>
          </p:cNvSpPr>
          <p:nvPr>
            <p:ph type="subTitle" sz="quarter" idx="1"/>
          </p:nvPr>
        </p:nvSpPr>
        <p:spPr>
          <a:xfrm>
            <a:off x="1346200" y="6451600"/>
            <a:ext cx="3445400" cy="954772"/>
          </a:xfrm>
          <a:prstGeom prst="rect">
            <a:avLst/>
          </a:prstGeom>
        </p:spPr>
        <p:txBody>
          <a:bodyPr/>
          <a:lstStyle/>
          <a:p>
            <a:pPr lvl="1" defTabSz="572516">
              <a:defRPr sz="3528"/>
            </a:pPr>
            <a:r>
              <a:t>杨凯恩 阿迪力 著</a:t>
            </a:r>
          </a:p>
        </p:txBody>
      </p:sp>
      <p:sp>
        <p:nvSpPr>
          <p:cNvPr id="121" name="研发中心-周红伟 分享"/>
          <p:cNvSpPr txBox="1"/>
          <p:nvPr/>
        </p:nvSpPr>
        <p:spPr>
          <a:xfrm>
            <a:off x="6610300" y="6451600"/>
            <a:ext cx="5061517" cy="9547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lvl="1"/>
            <a:r>
              <a:rPr lang="zh-CN" altLang="en-US" dirty="0" smtClean="0"/>
              <a:t>研发中心 </a:t>
            </a:r>
            <a:r>
              <a:rPr lang="en-US" altLang="zh-CN" dirty="0" smtClean="0"/>
              <a:t>- </a:t>
            </a:r>
            <a:r>
              <a:rPr dirty="0" err="1" smtClean="0"/>
              <a:t>周红伟</a:t>
            </a:r>
            <a:r>
              <a:rPr dirty="0" smtClean="0"/>
              <a:t> </a:t>
            </a:r>
            <a:r>
              <a:rPr dirty="0" err="1"/>
              <a:t>分享</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二、成功品牌的真谛"/>
          <p:cNvSpPr txBox="1">
            <a:spLocks noGrp="1"/>
          </p:cNvSpPr>
          <p:nvPr>
            <p:ph type="title"/>
          </p:nvPr>
        </p:nvSpPr>
        <p:spPr>
          <a:prstGeom prst="rect">
            <a:avLst/>
          </a:prstGeom>
        </p:spPr>
        <p:txBody>
          <a:bodyPr/>
          <a:lstStyle>
            <a:lvl1pPr defTabSz="560831">
              <a:defRPr sz="6911"/>
            </a:lvl1pPr>
          </a:lstStyle>
          <a:p>
            <a:r>
              <a:rPr dirty="0" err="1"/>
              <a:t>二、成功品牌的真谛</a:t>
            </a:r>
            <a:endParaRPr dirty="0"/>
          </a:p>
        </p:txBody>
      </p:sp>
      <p:sp>
        <p:nvSpPr>
          <p:cNvPr id="149" name="品牌与商标…"/>
          <p:cNvSpPr txBox="1">
            <a:spLocks noGrp="1"/>
          </p:cNvSpPr>
          <p:nvPr>
            <p:ph type="body" idx="1"/>
          </p:nvPr>
        </p:nvSpPr>
        <p:spPr>
          <a:prstGeom prst="rect">
            <a:avLst/>
          </a:prstGeom>
        </p:spPr>
        <p:txBody>
          <a:bodyPr/>
          <a:lstStyle/>
          <a:p>
            <a:pPr marL="723900" indent="-723900">
              <a:buSzPct val="100000"/>
              <a:buAutoNum type="arabicPeriod"/>
              <a:defRPr>
                <a:solidFill>
                  <a:schemeClr val="accent5"/>
                </a:solidFill>
              </a:defRPr>
            </a:pPr>
            <a:r>
              <a:rPr dirty="0" err="1"/>
              <a:t>品牌与商标</a:t>
            </a:r>
            <a:endParaRPr dirty="0"/>
          </a:p>
          <a:p>
            <a:pPr marL="723900" indent="-723900">
              <a:buSzPct val="100000"/>
              <a:buAutoNum type="arabicPeriod"/>
            </a:pPr>
            <a:r>
              <a:rPr dirty="0" err="1"/>
              <a:t>消费者的</a:t>
            </a:r>
            <a:r>
              <a:rPr dirty="0" err="1">
                <a:solidFill>
                  <a:schemeClr val="accent5"/>
                </a:solidFill>
              </a:rPr>
              <a:t>心智模式</a:t>
            </a:r>
            <a:endParaRPr dirty="0">
              <a:solidFill>
                <a:schemeClr val="accent5"/>
              </a:solidFill>
            </a:endParaRPr>
          </a:p>
          <a:p>
            <a:pPr marL="723900" indent="-723900">
              <a:buSzPct val="100000"/>
              <a:buAutoNum type="arabicPeriod"/>
            </a:pPr>
            <a:r>
              <a:rPr dirty="0" err="1"/>
              <a:t>品牌的</a:t>
            </a:r>
            <a:r>
              <a:rPr dirty="0" err="1">
                <a:solidFill>
                  <a:schemeClr val="accent5"/>
                </a:solidFill>
              </a:rPr>
              <a:t>二元法则</a:t>
            </a:r>
            <a:endParaRPr dirty="0">
              <a:solidFill>
                <a:schemeClr val="accent5"/>
              </a:solidFill>
            </a:endParaRPr>
          </a:p>
          <a:p>
            <a:pPr marL="723900" indent="-723900">
              <a:buSzPct val="100000"/>
              <a:buAutoNum type="arabicPeriod"/>
            </a:pPr>
            <a:r>
              <a:rPr dirty="0" err="1"/>
              <a:t>品牌背后的</a:t>
            </a:r>
            <a:r>
              <a:rPr dirty="0" err="1">
                <a:solidFill>
                  <a:schemeClr val="accent5"/>
                </a:solidFill>
              </a:rPr>
              <a:t>关键力量</a:t>
            </a:r>
            <a:endParaRPr dirty="0">
              <a:solidFill>
                <a:schemeClr val="accent5"/>
              </a:solidFill>
            </a:endParaRPr>
          </a:p>
          <a:p>
            <a:pPr marL="723900" indent="-723900">
              <a:buSzPct val="100000"/>
              <a:buAutoNum type="arabicPeriod"/>
            </a:pPr>
            <a:r>
              <a:rPr dirty="0" err="1"/>
              <a:t>品牌价值的</a:t>
            </a:r>
            <a:r>
              <a:rPr dirty="0" err="1">
                <a:solidFill>
                  <a:schemeClr val="accent5"/>
                </a:solidFill>
              </a:rPr>
              <a:t>决定因素</a:t>
            </a:r>
            <a:endParaRPr dirty="0">
              <a:solidFill>
                <a:schemeClr val="accent5"/>
              </a:solidFill>
            </a:endParaRPr>
          </a:p>
          <a:p>
            <a:pPr marL="723900" indent="-723900">
              <a:buSzPct val="100000"/>
              <a:buAutoNum type="arabicPeriod"/>
            </a:pPr>
            <a:r>
              <a:rPr dirty="0" err="1">
                <a:solidFill>
                  <a:schemeClr val="accent5"/>
                </a:solidFill>
              </a:rPr>
              <a:t>强势与弱势</a:t>
            </a:r>
            <a:r>
              <a:rPr dirty="0" err="1"/>
              <a:t>品牌</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2.1品牌与商标"/>
          <p:cNvSpPr txBox="1">
            <a:spLocks noGrp="1"/>
          </p:cNvSpPr>
          <p:nvPr>
            <p:ph type="title"/>
          </p:nvPr>
        </p:nvSpPr>
        <p:spPr>
          <a:prstGeom prst="rect">
            <a:avLst/>
          </a:prstGeom>
        </p:spPr>
        <p:txBody>
          <a:bodyPr/>
          <a:lstStyle>
            <a:lvl1pPr defTabSz="467359">
              <a:defRPr sz="5760"/>
            </a:lvl1pPr>
          </a:lstStyle>
          <a:p>
            <a:r>
              <a:rPr dirty="0"/>
              <a:t>2.1品牌与商标</a:t>
            </a:r>
          </a:p>
        </p:txBody>
      </p:sp>
      <p:sp>
        <p:nvSpPr>
          <p:cNvPr id="152" name="品牌：是指在广大消费者心智认知中具有一定价值指向的产品名字；该价值主要代表了某个概念、某类产品、产品的某种特性…"/>
          <p:cNvSpPr txBox="1">
            <a:spLocks noGrp="1"/>
          </p:cNvSpPr>
          <p:nvPr>
            <p:ph type="body" idx="1"/>
          </p:nvPr>
        </p:nvSpPr>
        <p:spPr>
          <a:prstGeom prst="rect">
            <a:avLst/>
          </a:prstGeom>
        </p:spPr>
        <p:txBody>
          <a:bodyPr/>
          <a:lstStyle/>
          <a:p>
            <a:pPr marL="0" indent="0">
              <a:buSzTx/>
              <a:buNone/>
            </a:pPr>
            <a:r>
              <a:rPr dirty="0" err="1">
                <a:solidFill>
                  <a:schemeClr val="accent6">
                    <a:hueOff val="151085"/>
                    <a:satOff val="19678"/>
                    <a:lumOff val="-43058"/>
                  </a:schemeClr>
                </a:solidFill>
              </a:rPr>
              <a:t>品牌：</a:t>
            </a:r>
            <a:r>
              <a:rPr dirty="0" err="1"/>
              <a:t>是指在广大消费者</a:t>
            </a:r>
            <a:r>
              <a:rPr dirty="0" err="1">
                <a:solidFill>
                  <a:schemeClr val="accent5"/>
                </a:solidFill>
              </a:rPr>
              <a:t>心智认知</a:t>
            </a:r>
            <a:r>
              <a:rPr dirty="0" err="1"/>
              <a:t>中</a:t>
            </a:r>
            <a:r>
              <a:rPr dirty="0" err="1">
                <a:solidFill>
                  <a:schemeClr val="accent6">
                    <a:hueOff val="151085"/>
                    <a:satOff val="19678"/>
                    <a:lumOff val="-43058"/>
                  </a:schemeClr>
                </a:solidFill>
              </a:rPr>
              <a:t>具有一定价值指向的产品名字；</a:t>
            </a:r>
            <a:r>
              <a:rPr dirty="0" err="1"/>
              <a:t>该价值主要代表了某个概念、某类产品、产品的某种特性</a:t>
            </a:r>
            <a:endParaRPr dirty="0"/>
          </a:p>
          <a:p>
            <a:pPr>
              <a:buBlip>
                <a:blip r:embed="rId2"/>
              </a:buBlip>
              <a:defRPr>
                <a:solidFill>
                  <a:schemeClr val="accent5"/>
                </a:solidFill>
              </a:defRPr>
            </a:pPr>
            <a:r>
              <a:rPr dirty="0" err="1"/>
              <a:t>产品名称</a:t>
            </a:r>
            <a:r>
              <a:rPr dirty="0"/>
              <a:t> != </a:t>
            </a:r>
            <a:r>
              <a:rPr dirty="0" err="1"/>
              <a:t>品牌</a:t>
            </a:r>
            <a:endParaRPr dirty="0"/>
          </a:p>
          <a:p>
            <a:pPr>
              <a:buBlip>
                <a:blip r:embed="rId2"/>
              </a:buBlip>
              <a:defRPr>
                <a:solidFill>
                  <a:schemeClr val="accent5"/>
                </a:solidFill>
              </a:defRPr>
            </a:pPr>
            <a:r>
              <a:rPr dirty="0" err="1"/>
              <a:t>商标</a:t>
            </a:r>
            <a:r>
              <a:rPr dirty="0"/>
              <a:t> != </a:t>
            </a:r>
            <a:r>
              <a:rPr dirty="0" err="1"/>
              <a:t>品牌</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2.2消费者的心智模式"/>
          <p:cNvSpPr txBox="1">
            <a:spLocks noGrp="1"/>
          </p:cNvSpPr>
          <p:nvPr>
            <p:ph type="title"/>
          </p:nvPr>
        </p:nvSpPr>
        <p:spPr>
          <a:prstGeom prst="rect">
            <a:avLst/>
          </a:prstGeom>
        </p:spPr>
        <p:txBody>
          <a:bodyPr/>
          <a:lstStyle>
            <a:lvl1pPr defTabSz="467359">
              <a:defRPr sz="5760"/>
            </a:lvl1pPr>
          </a:lstStyle>
          <a:p>
            <a:r>
              <a:rPr dirty="0"/>
              <a:t>2.2消费者的心智模式</a:t>
            </a:r>
          </a:p>
        </p:txBody>
      </p:sp>
      <p:sp>
        <p:nvSpPr>
          <p:cNvPr id="155" name="心智是指人们大脑中过滤、理解、接受及存储信息的空间；（百科：“心智模式”是一种思维定势）…"/>
          <p:cNvSpPr txBox="1">
            <a:spLocks noGrp="1"/>
          </p:cNvSpPr>
          <p:nvPr>
            <p:ph type="body" idx="1"/>
          </p:nvPr>
        </p:nvSpPr>
        <p:spPr>
          <a:prstGeom prst="rect">
            <a:avLst/>
          </a:prstGeom>
        </p:spPr>
        <p:txBody>
          <a:bodyPr/>
          <a:lstStyle/>
          <a:p>
            <a:pPr marL="272541" indent="-272541" defTabSz="338835">
              <a:spcBef>
                <a:spcPts val="1700"/>
              </a:spcBef>
              <a:buBlip>
                <a:blip r:embed="rId2"/>
              </a:buBlip>
              <a:defRPr sz="2204"/>
            </a:pPr>
            <a:r>
              <a:rPr dirty="0" err="1">
                <a:solidFill>
                  <a:schemeClr val="accent5"/>
                </a:solidFill>
              </a:rPr>
              <a:t>心智</a:t>
            </a:r>
            <a:r>
              <a:rPr dirty="0" err="1"/>
              <a:t>是指人们大脑中过滤、理解、接受及存储信息的</a:t>
            </a:r>
            <a:r>
              <a:rPr dirty="0" err="1">
                <a:solidFill>
                  <a:schemeClr val="accent5"/>
                </a:solidFill>
              </a:rPr>
              <a:t>空间</a:t>
            </a:r>
            <a:r>
              <a:rPr dirty="0">
                <a:solidFill>
                  <a:schemeClr val="accent5"/>
                </a:solidFill>
              </a:rPr>
              <a:t>；</a:t>
            </a:r>
            <a:r>
              <a:rPr dirty="0">
                <a:solidFill>
                  <a:schemeClr val="accent6">
                    <a:hueOff val="151085"/>
                    <a:satOff val="19678"/>
                    <a:lumOff val="-43058"/>
                  </a:schemeClr>
                </a:solidFill>
              </a:rPr>
              <a:t>（</a:t>
            </a:r>
            <a:r>
              <a:rPr dirty="0" err="1">
                <a:solidFill>
                  <a:schemeClr val="accent6">
                    <a:hueOff val="151085"/>
                    <a:satOff val="19678"/>
                    <a:lumOff val="-43058"/>
                  </a:schemeClr>
                </a:solidFill>
              </a:rPr>
              <a:t>百科</a:t>
            </a:r>
            <a:r>
              <a:rPr dirty="0">
                <a:solidFill>
                  <a:schemeClr val="accent6">
                    <a:hueOff val="151085"/>
                    <a:satOff val="19678"/>
                    <a:lumOff val="-43058"/>
                  </a:schemeClr>
                </a:solidFill>
              </a:rPr>
              <a:t>：“</a:t>
            </a:r>
            <a:r>
              <a:rPr dirty="0" err="1">
                <a:solidFill>
                  <a:schemeClr val="accent6">
                    <a:hueOff val="151085"/>
                    <a:satOff val="19678"/>
                    <a:lumOff val="-43058"/>
                  </a:schemeClr>
                </a:solidFill>
              </a:rPr>
              <a:t>心智模式”是一种思维定势</a:t>
            </a:r>
            <a:r>
              <a:rPr dirty="0">
                <a:solidFill>
                  <a:schemeClr val="accent6">
                    <a:hueOff val="151085"/>
                    <a:satOff val="19678"/>
                    <a:lumOff val="-43058"/>
                  </a:schemeClr>
                </a:solidFill>
              </a:rPr>
              <a:t>）</a:t>
            </a:r>
          </a:p>
          <a:p>
            <a:pPr marL="272541" indent="-272541" defTabSz="338835">
              <a:spcBef>
                <a:spcPts val="1700"/>
              </a:spcBef>
              <a:buBlip>
                <a:blip r:embed="rId2"/>
              </a:buBlip>
              <a:defRPr sz="2204"/>
            </a:pPr>
            <a:r>
              <a:rPr dirty="0" err="1">
                <a:solidFill>
                  <a:schemeClr val="accent5"/>
                </a:solidFill>
              </a:rPr>
              <a:t>品类</a:t>
            </a:r>
            <a:r>
              <a:rPr dirty="0" err="1"/>
              <a:t>是消费心智对产品相关信息的归类，它是消费者心智中描述产品的</a:t>
            </a:r>
            <a:r>
              <a:rPr dirty="0" err="1">
                <a:solidFill>
                  <a:schemeClr val="accent5"/>
                </a:solidFill>
              </a:rPr>
              <a:t>“信息小格子</a:t>
            </a:r>
            <a:r>
              <a:rPr dirty="0">
                <a:solidFill>
                  <a:schemeClr val="accent5"/>
                </a:solidFill>
              </a:rPr>
              <a:t>”</a:t>
            </a:r>
          </a:p>
          <a:p>
            <a:pPr marL="272541" indent="-272541" defTabSz="338835">
              <a:spcBef>
                <a:spcPts val="1700"/>
              </a:spcBef>
              <a:buBlip>
                <a:blip r:embed="rId2"/>
              </a:buBlip>
              <a:defRPr sz="2204"/>
            </a:pPr>
            <a:r>
              <a:rPr dirty="0" err="1"/>
              <a:t>心智模式一</a:t>
            </a:r>
            <a:endParaRPr dirty="0"/>
          </a:p>
          <a:p>
            <a:pPr marL="545083" lvl="1" indent="-272541" defTabSz="338835">
              <a:spcBef>
                <a:spcPts val="1700"/>
              </a:spcBef>
              <a:buBlip>
                <a:blip r:embed="rId2"/>
              </a:buBlip>
              <a:defRPr sz="2204"/>
            </a:pPr>
            <a:r>
              <a:rPr dirty="0" err="1"/>
              <a:t>消费者想要消费某个品类时，往往会直接购买某个品牌（</a:t>
            </a:r>
            <a:r>
              <a:rPr dirty="0" err="1">
                <a:solidFill>
                  <a:schemeClr val="accent5"/>
                </a:solidFill>
              </a:rPr>
              <a:t>以品类思考，用品牌表达</a:t>
            </a:r>
            <a:r>
              <a:rPr dirty="0"/>
              <a:t>）</a:t>
            </a:r>
          </a:p>
          <a:p>
            <a:pPr marL="817625" lvl="2" indent="-272541" defTabSz="338835">
              <a:spcBef>
                <a:spcPts val="1700"/>
              </a:spcBef>
              <a:buBlip>
                <a:blip r:embed="rId2"/>
              </a:buBlip>
              <a:defRPr sz="2204"/>
            </a:pPr>
            <a:r>
              <a:rPr dirty="0" err="1"/>
              <a:t>智能手机</a:t>
            </a:r>
            <a:r>
              <a:rPr dirty="0"/>
              <a:t> -&gt; iPhone</a:t>
            </a:r>
          </a:p>
          <a:p>
            <a:pPr marL="817625" lvl="2" indent="-272541" defTabSz="338835">
              <a:spcBef>
                <a:spcPts val="1700"/>
              </a:spcBef>
              <a:buBlip>
                <a:blip r:embed="rId2"/>
              </a:buBlip>
              <a:defRPr sz="2204"/>
            </a:pPr>
            <a:r>
              <a:rPr dirty="0" err="1"/>
              <a:t>凉茶</a:t>
            </a:r>
            <a:r>
              <a:rPr dirty="0"/>
              <a:t> -&gt; </a:t>
            </a:r>
            <a:r>
              <a:rPr dirty="0" err="1"/>
              <a:t>王老吉</a:t>
            </a:r>
            <a:endParaRPr dirty="0"/>
          </a:p>
          <a:p>
            <a:pPr marL="272541" indent="-272541" defTabSz="338835">
              <a:spcBef>
                <a:spcPts val="1700"/>
              </a:spcBef>
              <a:buBlip>
                <a:blip r:embed="rId2"/>
              </a:buBlip>
              <a:defRPr sz="2204"/>
            </a:pPr>
            <a:r>
              <a:rPr dirty="0" err="1"/>
              <a:t>心智模式二</a:t>
            </a:r>
            <a:endParaRPr dirty="0"/>
          </a:p>
          <a:p>
            <a:pPr marL="545083" lvl="1" indent="-272541" defTabSz="338835">
              <a:spcBef>
                <a:spcPts val="1700"/>
              </a:spcBef>
              <a:buBlip>
                <a:blip r:embed="rId2"/>
              </a:buBlip>
              <a:defRPr sz="2204"/>
            </a:pPr>
            <a:r>
              <a:rPr dirty="0" err="1"/>
              <a:t>在消费某个品类时，消费者心智中会自动形成该</a:t>
            </a:r>
            <a:r>
              <a:rPr dirty="0" err="1">
                <a:solidFill>
                  <a:schemeClr val="accent5"/>
                </a:solidFill>
              </a:rPr>
              <a:t>品类的品牌阶梯</a:t>
            </a:r>
            <a:r>
              <a:rPr dirty="0" err="1"/>
              <a:t>，指导自己的消费行为</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2.3品牌的二元法则"/>
          <p:cNvSpPr txBox="1">
            <a:spLocks noGrp="1"/>
          </p:cNvSpPr>
          <p:nvPr>
            <p:ph type="title"/>
          </p:nvPr>
        </p:nvSpPr>
        <p:spPr>
          <a:prstGeom prst="rect">
            <a:avLst/>
          </a:prstGeom>
        </p:spPr>
        <p:txBody>
          <a:bodyPr/>
          <a:lstStyle>
            <a:lvl1pPr defTabSz="467359">
              <a:defRPr sz="5760"/>
            </a:lvl1pPr>
          </a:lstStyle>
          <a:p>
            <a:r>
              <a:rPr dirty="0"/>
              <a:t>2.3品牌的二元法则</a:t>
            </a:r>
          </a:p>
        </p:txBody>
      </p:sp>
      <p:sp>
        <p:nvSpPr>
          <p:cNvPr id="158" name="当一个品类市场达到充分竞争状态的时候，一般会出现两个品牌共同主导该品类的情况…"/>
          <p:cNvSpPr txBox="1">
            <a:spLocks noGrp="1"/>
          </p:cNvSpPr>
          <p:nvPr>
            <p:ph type="body" idx="1"/>
          </p:nvPr>
        </p:nvSpPr>
        <p:spPr>
          <a:prstGeom prst="rect">
            <a:avLst/>
          </a:prstGeom>
        </p:spPr>
        <p:txBody>
          <a:bodyPr/>
          <a:lstStyle/>
          <a:p>
            <a:pPr marL="366521" indent="-366521" defTabSz="455675">
              <a:spcBef>
                <a:spcPts val="2300"/>
              </a:spcBef>
              <a:buBlip>
                <a:blip r:embed="rId2"/>
              </a:buBlip>
              <a:defRPr sz="2964"/>
            </a:pPr>
            <a:r>
              <a:rPr dirty="0" err="1"/>
              <a:t>当一个品类市场达到充分竞争状态的时候，一般会出现两个品牌共同主导该品类的情况</a:t>
            </a:r>
            <a:endParaRPr dirty="0"/>
          </a:p>
          <a:p>
            <a:pPr marL="733043" lvl="1" indent="-366521" defTabSz="455675">
              <a:spcBef>
                <a:spcPts val="2300"/>
              </a:spcBef>
              <a:buBlip>
                <a:blip r:embed="rId2"/>
              </a:buBlip>
              <a:defRPr sz="2964">
                <a:solidFill>
                  <a:schemeClr val="accent5"/>
                </a:solidFill>
              </a:defRPr>
            </a:pPr>
            <a:r>
              <a:rPr dirty="0" err="1"/>
              <a:t>一个值得信赖的老品牌</a:t>
            </a:r>
            <a:r>
              <a:rPr dirty="0">
                <a:solidFill>
                  <a:srgbClr val="000000"/>
                </a:solidFill>
              </a:rPr>
              <a:t> + </a:t>
            </a:r>
            <a:r>
              <a:rPr dirty="0" err="1"/>
              <a:t>一个后起之秀</a:t>
            </a:r>
            <a:endParaRPr dirty="0"/>
          </a:p>
          <a:p>
            <a:pPr marL="1099565" lvl="2" indent="-366521" defTabSz="455675">
              <a:spcBef>
                <a:spcPts val="2300"/>
              </a:spcBef>
              <a:buBlip>
                <a:blip r:embed="rId2"/>
              </a:buBlip>
              <a:defRPr sz="2964"/>
            </a:pPr>
            <a:r>
              <a:rPr dirty="0" err="1"/>
              <a:t>奔驰</a:t>
            </a:r>
            <a:r>
              <a:rPr dirty="0"/>
              <a:t> + </a:t>
            </a:r>
            <a:r>
              <a:rPr dirty="0" err="1"/>
              <a:t>宝马</a:t>
            </a:r>
            <a:endParaRPr dirty="0"/>
          </a:p>
          <a:p>
            <a:pPr marL="1099565" lvl="2" indent="-366521" defTabSz="455675">
              <a:spcBef>
                <a:spcPts val="2300"/>
              </a:spcBef>
              <a:buBlip>
                <a:blip r:embed="rId2"/>
              </a:buBlip>
              <a:defRPr sz="2964"/>
            </a:pPr>
            <a:r>
              <a:rPr dirty="0" err="1"/>
              <a:t>可口</a:t>
            </a:r>
            <a:r>
              <a:rPr dirty="0"/>
              <a:t> + </a:t>
            </a:r>
            <a:r>
              <a:rPr dirty="0" err="1"/>
              <a:t>百事</a:t>
            </a:r>
            <a:endParaRPr dirty="0"/>
          </a:p>
          <a:p>
            <a:pPr marL="1099565" lvl="2" indent="-366521" defTabSz="455675">
              <a:spcBef>
                <a:spcPts val="2300"/>
              </a:spcBef>
              <a:buBlip>
                <a:blip r:embed="rId2"/>
              </a:buBlip>
              <a:defRPr sz="2964"/>
            </a:pPr>
            <a:r>
              <a:rPr dirty="0" err="1"/>
              <a:t>肯德基</a:t>
            </a:r>
            <a:r>
              <a:rPr dirty="0"/>
              <a:t> + </a:t>
            </a:r>
            <a:r>
              <a:rPr dirty="0" err="1"/>
              <a:t>麦当劳</a:t>
            </a:r>
            <a:endParaRPr dirty="0"/>
          </a:p>
          <a:p>
            <a:pPr marL="366521" indent="-366521" defTabSz="455675">
              <a:spcBef>
                <a:spcPts val="2300"/>
              </a:spcBef>
              <a:buBlip>
                <a:blip r:embed="rId2"/>
              </a:buBlip>
              <a:defRPr sz="2964"/>
            </a:pPr>
            <a:r>
              <a:rPr dirty="0"/>
              <a:t>如果一个品类只有一个明显的领导品牌，就存在打造第二品牌的机会，甚至超越领先者成为第一（互联网品类，由于渠道的唯一性和虚拟性，某个品牌可能一家独大）</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2.4品牌背后的关键力量"/>
          <p:cNvSpPr txBox="1">
            <a:spLocks noGrp="1"/>
          </p:cNvSpPr>
          <p:nvPr>
            <p:ph type="title"/>
          </p:nvPr>
        </p:nvSpPr>
        <p:spPr>
          <a:prstGeom prst="rect">
            <a:avLst/>
          </a:prstGeom>
        </p:spPr>
        <p:txBody>
          <a:bodyPr/>
          <a:lstStyle>
            <a:lvl1pPr defTabSz="467359">
              <a:defRPr sz="5760"/>
            </a:lvl1pPr>
          </a:lstStyle>
          <a:p>
            <a:r>
              <a:rPr dirty="0"/>
              <a:t>2.4品牌背后的关键力量</a:t>
            </a:r>
          </a:p>
        </p:txBody>
      </p:sp>
      <p:sp>
        <p:nvSpPr>
          <p:cNvPr id="161" name="真正促进人们购买某个品牌的根本原因是品类，而不是品牌本身…"/>
          <p:cNvSpPr txBox="1">
            <a:spLocks noGrp="1"/>
          </p:cNvSpPr>
          <p:nvPr>
            <p:ph type="body" idx="1"/>
          </p:nvPr>
        </p:nvSpPr>
        <p:spPr>
          <a:prstGeom prst="rect">
            <a:avLst/>
          </a:prstGeom>
        </p:spPr>
        <p:txBody>
          <a:bodyPr/>
          <a:lstStyle/>
          <a:p>
            <a:pPr>
              <a:buBlip>
                <a:blip r:embed="rId2"/>
              </a:buBlip>
            </a:pPr>
            <a:r>
              <a:rPr dirty="0" err="1"/>
              <a:t>真正促进人们购买某个品牌的根本原因是</a:t>
            </a:r>
            <a:r>
              <a:rPr dirty="0" err="1">
                <a:solidFill>
                  <a:schemeClr val="accent5"/>
                </a:solidFill>
              </a:rPr>
              <a:t>品类</a:t>
            </a:r>
            <a:r>
              <a:rPr dirty="0" err="1"/>
              <a:t>，而不是品牌本身</a:t>
            </a:r>
            <a:endParaRPr dirty="0"/>
          </a:p>
          <a:p>
            <a:pPr>
              <a:buBlip>
                <a:blip r:embed="rId2"/>
              </a:buBlip>
            </a:pPr>
            <a:r>
              <a:rPr dirty="0" err="1"/>
              <a:t>首选品类的</a:t>
            </a:r>
            <a:r>
              <a:rPr dirty="0" err="1">
                <a:solidFill>
                  <a:schemeClr val="accent5"/>
                </a:solidFill>
              </a:rPr>
              <a:t>领导品牌</a:t>
            </a:r>
            <a:endParaRPr dirty="0">
              <a:solidFill>
                <a:schemeClr val="accent5"/>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2.5品牌价值的决定因素"/>
          <p:cNvSpPr txBox="1">
            <a:spLocks noGrp="1"/>
          </p:cNvSpPr>
          <p:nvPr>
            <p:ph type="title"/>
          </p:nvPr>
        </p:nvSpPr>
        <p:spPr>
          <a:prstGeom prst="rect">
            <a:avLst/>
          </a:prstGeom>
        </p:spPr>
        <p:txBody>
          <a:bodyPr/>
          <a:lstStyle>
            <a:lvl1pPr defTabSz="467359">
              <a:defRPr sz="5760"/>
            </a:lvl1pPr>
          </a:lstStyle>
          <a:p>
            <a:r>
              <a:rPr dirty="0"/>
              <a:t>2.5品牌价值的决定因素</a:t>
            </a:r>
          </a:p>
        </p:txBody>
      </p:sp>
      <p:sp>
        <p:nvSpPr>
          <p:cNvPr id="164" name="一个是品牌所属品类的市场规模…"/>
          <p:cNvSpPr txBox="1">
            <a:spLocks noGrp="1"/>
          </p:cNvSpPr>
          <p:nvPr>
            <p:ph type="body" idx="1"/>
          </p:nvPr>
        </p:nvSpPr>
        <p:spPr>
          <a:prstGeom prst="rect">
            <a:avLst/>
          </a:prstGeom>
        </p:spPr>
        <p:txBody>
          <a:bodyPr/>
          <a:lstStyle/>
          <a:p>
            <a:pPr>
              <a:buBlip>
                <a:blip r:embed="rId2"/>
              </a:buBlip>
            </a:pPr>
            <a:r>
              <a:rPr dirty="0" err="1"/>
              <a:t>一个是品牌</a:t>
            </a:r>
            <a:r>
              <a:rPr dirty="0" err="1">
                <a:solidFill>
                  <a:schemeClr val="accent6">
                    <a:hueOff val="151085"/>
                    <a:satOff val="19678"/>
                    <a:lumOff val="-43058"/>
                  </a:schemeClr>
                </a:solidFill>
              </a:rPr>
              <a:t>所属品类的市场规模</a:t>
            </a:r>
            <a:endParaRPr dirty="0">
              <a:solidFill>
                <a:schemeClr val="accent6">
                  <a:hueOff val="151085"/>
                  <a:satOff val="19678"/>
                  <a:lumOff val="-43058"/>
                </a:schemeClr>
              </a:solidFill>
            </a:endParaRPr>
          </a:p>
          <a:p>
            <a:pPr>
              <a:buBlip>
                <a:blip r:embed="rId2"/>
              </a:buBlip>
            </a:pPr>
            <a:r>
              <a:rPr dirty="0" err="1"/>
              <a:t>一个是品牌</a:t>
            </a:r>
            <a:r>
              <a:rPr dirty="0" err="1">
                <a:solidFill>
                  <a:srgbClr val="000000"/>
                </a:solidFill>
              </a:rPr>
              <a:t>所占品类的心智份额</a:t>
            </a:r>
            <a:endParaRPr dirty="0">
              <a:solidFill>
                <a:srgbClr val="000000"/>
              </a:solidFill>
            </a:endParaRPr>
          </a:p>
          <a:p>
            <a:pPr marL="0" indent="0">
              <a:buSzTx/>
              <a:buNone/>
              <a:defRPr>
                <a:solidFill>
                  <a:schemeClr val="accent5"/>
                </a:solidFill>
              </a:defRPr>
            </a:pPr>
            <a:r>
              <a:rPr dirty="0" err="1"/>
              <a:t>品牌价值</a:t>
            </a:r>
            <a:r>
              <a:rPr dirty="0"/>
              <a:t> = </a:t>
            </a:r>
            <a:r>
              <a:rPr dirty="0" err="1"/>
              <a:t>品类的市场规模</a:t>
            </a:r>
            <a:r>
              <a:rPr dirty="0"/>
              <a:t> * </a:t>
            </a:r>
            <a:r>
              <a:rPr dirty="0" err="1"/>
              <a:t>品牌的心智份额</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cove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2.6强势与弱势品牌"/>
          <p:cNvSpPr txBox="1">
            <a:spLocks noGrp="1"/>
          </p:cNvSpPr>
          <p:nvPr>
            <p:ph type="title"/>
          </p:nvPr>
        </p:nvSpPr>
        <p:spPr>
          <a:prstGeom prst="rect">
            <a:avLst/>
          </a:prstGeom>
        </p:spPr>
        <p:txBody>
          <a:bodyPr/>
          <a:lstStyle>
            <a:lvl1pPr defTabSz="467359">
              <a:defRPr sz="5760"/>
            </a:lvl1pPr>
          </a:lstStyle>
          <a:p>
            <a:r>
              <a:rPr dirty="0"/>
              <a:t>2.6强势与弱势品牌</a:t>
            </a:r>
          </a:p>
        </p:txBody>
      </p:sp>
      <p:sp>
        <p:nvSpPr>
          <p:cNvPr id="167" name="一个真正成功的强势品牌，是消费者心智中某个品类的代表…"/>
          <p:cNvSpPr txBox="1">
            <a:spLocks noGrp="1"/>
          </p:cNvSpPr>
          <p:nvPr>
            <p:ph type="body" idx="1"/>
          </p:nvPr>
        </p:nvSpPr>
        <p:spPr>
          <a:prstGeom prst="rect">
            <a:avLst/>
          </a:prstGeom>
        </p:spPr>
        <p:txBody>
          <a:bodyPr/>
          <a:lstStyle/>
          <a:p>
            <a:pPr>
              <a:buBlip>
                <a:blip r:embed="rId2"/>
              </a:buBlip>
            </a:pPr>
            <a:r>
              <a:rPr dirty="0" err="1"/>
              <a:t>一个真正成功的</a:t>
            </a:r>
            <a:r>
              <a:rPr dirty="0" err="1">
                <a:solidFill>
                  <a:schemeClr val="accent5"/>
                </a:solidFill>
              </a:rPr>
              <a:t>强势品牌</a:t>
            </a:r>
            <a:r>
              <a:rPr dirty="0" err="1"/>
              <a:t>，是消费者心智中</a:t>
            </a:r>
            <a:r>
              <a:rPr dirty="0" err="1">
                <a:solidFill>
                  <a:schemeClr val="accent5"/>
                </a:solidFill>
              </a:rPr>
              <a:t>某个品类的代表</a:t>
            </a:r>
            <a:endParaRPr dirty="0">
              <a:solidFill>
                <a:schemeClr val="accent5"/>
              </a:solidFill>
            </a:endParaRPr>
          </a:p>
          <a:p>
            <a:pPr>
              <a:buBlip>
                <a:blip r:embed="rId2"/>
              </a:buBlip>
            </a:pPr>
            <a:r>
              <a:rPr dirty="0" err="1"/>
              <a:t>很多所谓的品牌只是一个普通的商标，最多算是一个知名商标而已</a:t>
            </a:r>
            <a:endParaRPr dirty="0"/>
          </a:p>
          <a:p>
            <a:pPr lvl="1">
              <a:buSzPct val="125000"/>
              <a:buChar char="•"/>
            </a:pPr>
            <a:r>
              <a:rPr dirty="0" err="1"/>
              <a:t>它没能在消费者心智中代表任何品类，更没能主导一个品类</a:t>
            </a:r>
            <a:endParaRPr dirty="0"/>
          </a:p>
          <a:p>
            <a:pPr lvl="1">
              <a:buSzPct val="125000"/>
              <a:buChar char="•"/>
            </a:pPr>
            <a:r>
              <a:rPr dirty="0" err="1"/>
              <a:t>不能称为消费者购买品类的首选，市场竞争力弱</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三、创建品牌的七大误区"/>
          <p:cNvSpPr txBox="1">
            <a:spLocks noGrp="1"/>
          </p:cNvSpPr>
          <p:nvPr>
            <p:ph type="title"/>
          </p:nvPr>
        </p:nvSpPr>
        <p:spPr>
          <a:prstGeom prst="rect">
            <a:avLst/>
          </a:prstGeom>
        </p:spPr>
        <p:txBody>
          <a:bodyPr/>
          <a:lstStyle>
            <a:lvl1pPr defTabSz="560831">
              <a:defRPr sz="6911"/>
            </a:lvl1pPr>
          </a:lstStyle>
          <a:p>
            <a:r>
              <a:rPr dirty="0" err="1"/>
              <a:t>三、创建品牌的七大误区</a:t>
            </a:r>
            <a:endParaRPr dirty="0"/>
          </a:p>
        </p:txBody>
      </p:sp>
      <p:sp>
        <p:nvSpPr>
          <p:cNvPr id="170" name="更好的产品就能赢吗？…"/>
          <p:cNvSpPr txBox="1">
            <a:spLocks noGrp="1"/>
          </p:cNvSpPr>
          <p:nvPr>
            <p:ph type="body" idx="1"/>
          </p:nvPr>
        </p:nvSpPr>
        <p:spPr>
          <a:prstGeom prst="rect">
            <a:avLst/>
          </a:prstGeom>
        </p:spPr>
        <p:txBody>
          <a:bodyPr/>
          <a:lstStyle/>
          <a:p>
            <a:pPr marL="673227" indent="-673227" defTabSz="543305">
              <a:spcBef>
                <a:spcPts val="2700"/>
              </a:spcBef>
              <a:buSzPct val="100000"/>
              <a:buAutoNum type="arabicPeriod"/>
              <a:defRPr sz="3534"/>
            </a:pPr>
            <a:r>
              <a:rPr dirty="0" err="1">
                <a:solidFill>
                  <a:schemeClr val="accent5"/>
                </a:solidFill>
              </a:rPr>
              <a:t>更好的产品</a:t>
            </a:r>
            <a:r>
              <a:rPr dirty="0" err="1"/>
              <a:t>就能赢吗</a:t>
            </a:r>
            <a:r>
              <a:rPr dirty="0"/>
              <a:t>？</a:t>
            </a:r>
          </a:p>
          <a:p>
            <a:pPr marL="673227" indent="-673227" defTabSz="543305">
              <a:spcBef>
                <a:spcPts val="2700"/>
              </a:spcBef>
              <a:buSzPct val="100000"/>
              <a:buAutoNum type="arabicPeriod"/>
              <a:defRPr sz="3534"/>
            </a:pPr>
            <a:r>
              <a:rPr dirty="0" err="1">
                <a:solidFill>
                  <a:schemeClr val="accent5"/>
                </a:solidFill>
              </a:rPr>
              <a:t>创品牌</a:t>
            </a:r>
            <a:r>
              <a:rPr dirty="0" err="1"/>
              <a:t>还是</a:t>
            </a:r>
            <a:r>
              <a:rPr dirty="0" err="1">
                <a:solidFill>
                  <a:schemeClr val="accent5"/>
                </a:solidFill>
              </a:rPr>
              <a:t>卖产品</a:t>
            </a:r>
            <a:r>
              <a:rPr dirty="0"/>
              <a:t>？</a:t>
            </a:r>
          </a:p>
          <a:p>
            <a:pPr marL="673227" indent="-673227" defTabSz="543305">
              <a:spcBef>
                <a:spcPts val="2700"/>
              </a:spcBef>
              <a:buSzPct val="100000"/>
              <a:buAutoNum type="arabicPeriod"/>
              <a:defRPr sz="3534"/>
            </a:pPr>
            <a:r>
              <a:rPr dirty="0" err="1">
                <a:solidFill>
                  <a:schemeClr val="accent5"/>
                </a:solidFill>
              </a:rPr>
              <a:t>满足客户的需求</a:t>
            </a:r>
            <a:r>
              <a:rPr dirty="0" err="1"/>
              <a:t>就够了吗</a:t>
            </a:r>
            <a:r>
              <a:rPr dirty="0"/>
              <a:t>？</a:t>
            </a:r>
          </a:p>
          <a:p>
            <a:pPr marL="673227" indent="-673227" defTabSz="543305">
              <a:spcBef>
                <a:spcPts val="2700"/>
              </a:spcBef>
              <a:buSzPct val="100000"/>
              <a:buAutoNum type="arabicPeriod"/>
              <a:defRPr sz="3534"/>
            </a:pPr>
            <a:r>
              <a:rPr dirty="0" err="1">
                <a:solidFill>
                  <a:schemeClr val="accent5"/>
                </a:solidFill>
              </a:rPr>
              <a:t>提升知名度</a:t>
            </a:r>
            <a:r>
              <a:rPr dirty="0" err="1"/>
              <a:t>就能促进销售吗</a:t>
            </a:r>
            <a:r>
              <a:rPr dirty="0"/>
              <a:t>？</a:t>
            </a:r>
          </a:p>
          <a:p>
            <a:pPr marL="673227" indent="-673227" defTabSz="543305">
              <a:spcBef>
                <a:spcPts val="2700"/>
              </a:spcBef>
              <a:buSzPct val="100000"/>
              <a:buAutoNum type="arabicPeriod"/>
              <a:defRPr sz="3534"/>
            </a:pPr>
            <a:r>
              <a:rPr dirty="0" err="1"/>
              <a:t>创建品牌就需要做</a:t>
            </a:r>
            <a:r>
              <a:rPr dirty="0" err="1">
                <a:solidFill>
                  <a:schemeClr val="accent5"/>
                </a:solidFill>
              </a:rPr>
              <a:t>广告</a:t>
            </a:r>
            <a:r>
              <a:rPr dirty="0" err="1"/>
              <a:t>吗</a:t>
            </a:r>
            <a:r>
              <a:rPr dirty="0"/>
              <a:t>？</a:t>
            </a:r>
          </a:p>
          <a:p>
            <a:pPr marL="673227" indent="-673227" defTabSz="543305">
              <a:spcBef>
                <a:spcPts val="2700"/>
              </a:spcBef>
              <a:buSzPct val="100000"/>
              <a:buAutoNum type="arabicPeriod"/>
              <a:defRPr sz="3534"/>
            </a:pPr>
            <a:r>
              <a:rPr dirty="0" err="1"/>
              <a:t>品牌就是一个</a:t>
            </a:r>
            <a:r>
              <a:rPr dirty="0" err="1">
                <a:solidFill>
                  <a:schemeClr val="accent5"/>
                </a:solidFill>
              </a:rPr>
              <a:t>形象或理念</a:t>
            </a:r>
            <a:r>
              <a:rPr dirty="0" err="1"/>
              <a:t>吗</a:t>
            </a:r>
            <a:r>
              <a:rPr dirty="0"/>
              <a:t>？</a:t>
            </a:r>
          </a:p>
          <a:p>
            <a:pPr marL="673227" indent="-673227" defTabSz="543305">
              <a:spcBef>
                <a:spcPts val="2700"/>
              </a:spcBef>
              <a:buSzPct val="100000"/>
              <a:buAutoNum type="arabicPeriod"/>
              <a:defRPr sz="3534"/>
            </a:pPr>
            <a:r>
              <a:rPr dirty="0" err="1">
                <a:solidFill>
                  <a:schemeClr val="accent5"/>
                </a:solidFill>
              </a:rPr>
              <a:t>品牌延伸</a:t>
            </a:r>
            <a:r>
              <a:rPr dirty="0" err="1"/>
              <a:t>可以利用品牌资产吗</a:t>
            </a:r>
            <a:r>
              <a:rPr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3.1更好的产品就能赢吗"/>
          <p:cNvSpPr txBox="1">
            <a:spLocks noGrp="1"/>
          </p:cNvSpPr>
          <p:nvPr>
            <p:ph type="title"/>
          </p:nvPr>
        </p:nvSpPr>
        <p:spPr>
          <a:prstGeom prst="rect">
            <a:avLst/>
          </a:prstGeom>
        </p:spPr>
        <p:txBody>
          <a:bodyPr/>
          <a:lstStyle>
            <a:lvl1pPr defTabSz="467359">
              <a:defRPr sz="5760"/>
            </a:lvl1pPr>
          </a:lstStyle>
          <a:p>
            <a:r>
              <a:rPr dirty="0"/>
              <a:t>3.1更好的产品就能赢吗</a:t>
            </a:r>
          </a:p>
        </p:txBody>
      </p:sp>
      <p:sp>
        <p:nvSpPr>
          <p:cNvPr id="173" name="企业和消费者的思考逻辑是相反的…"/>
          <p:cNvSpPr txBox="1">
            <a:spLocks noGrp="1"/>
          </p:cNvSpPr>
          <p:nvPr>
            <p:ph type="body" idx="1"/>
          </p:nvPr>
        </p:nvSpPr>
        <p:spPr>
          <a:prstGeom prst="rect">
            <a:avLst/>
          </a:prstGeom>
        </p:spPr>
        <p:txBody>
          <a:bodyPr/>
          <a:lstStyle/>
          <a:p>
            <a:pPr marL="305434" indent="-305434" defTabSz="379729">
              <a:spcBef>
                <a:spcPts val="1900"/>
              </a:spcBef>
              <a:buBlip>
                <a:blip r:embed="rId2"/>
              </a:buBlip>
              <a:defRPr sz="2470">
                <a:solidFill>
                  <a:schemeClr val="accent5"/>
                </a:solidFill>
              </a:defRPr>
            </a:pPr>
            <a:r>
              <a:rPr dirty="0" err="1"/>
              <a:t>企业和消费者的思考逻辑是相反的</a:t>
            </a:r>
            <a:endParaRPr dirty="0"/>
          </a:p>
          <a:p>
            <a:pPr marL="941069" lvl="1" indent="-470534" defTabSz="379729">
              <a:spcBef>
                <a:spcPts val="1900"/>
              </a:spcBef>
              <a:buSzPct val="100000"/>
              <a:buAutoNum type="arabicPeriod"/>
              <a:defRPr sz="2470">
                <a:solidFill>
                  <a:schemeClr val="accent6">
                    <a:hueOff val="151085"/>
                    <a:satOff val="19678"/>
                    <a:lumOff val="-43058"/>
                  </a:schemeClr>
                </a:solidFill>
              </a:defRPr>
            </a:pPr>
            <a:r>
              <a:rPr dirty="0" err="1"/>
              <a:t>企业认为好的产品才可以卖的更好</a:t>
            </a:r>
            <a:endParaRPr dirty="0"/>
          </a:p>
          <a:p>
            <a:pPr marL="941069" lvl="1" indent="-470534" defTabSz="379729">
              <a:spcBef>
                <a:spcPts val="1900"/>
              </a:spcBef>
              <a:buSzPct val="100000"/>
              <a:buAutoNum type="arabicPeriod"/>
              <a:defRPr sz="2470">
                <a:solidFill>
                  <a:schemeClr val="accent6">
                    <a:hueOff val="151085"/>
                    <a:satOff val="19678"/>
                    <a:lumOff val="-43058"/>
                  </a:schemeClr>
                </a:solidFill>
              </a:defRPr>
            </a:pPr>
            <a:r>
              <a:rPr dirty="0" err="1"/>
              <a:t>消费者认为卖的更好的才是好的产品</a:t>
            </a:r>
            <a:endParaRPr dirty="0"/>
          </a:p>
          <a:p>
            <a:pPr marL="941069" lvl="1" indent="-470534" defTabSz="379729">
              <a:spcBef>
                <a:spcPts val="1900"/>
              </a:spcBef>
              <a:buSzPct val="100000"/>
              <a:buAutoNum type="arabicPeriod"/>
              <a:defRPr sz="2470"/>
            </a:pPr>
            <a:r>
              <a:rPr dirty="0" err="1"/>
              <a:t>消费者对</a:t>
            </a:r>
            <a:r>
              <a:rPr dirty="0" err="1">
                <a:solidFill>
                  <a:schemeClr val="accent5"/>
                </a:solidFill>
              </a:rPr>
              <a:t>产品的了解有限</a:t>
            </a:r>
            <a:r>
              <a:rPr dirty="0" err="1"/>
              <a:t>，一般不可能拆开产品看材料和工艺，也很难拿两个品牌的产品进行品质比较</a:t>
            </a:r>
            <a:endParaRPr dirty="0"/>
          </a:p>
          <a:p>
            <a:pPr marL="0" indent="0" defTabSz="379729">
              <a:spcBef>
                <a:spcPts val="1900"/>
              </a:spcBef>
              <a:buSzTx/>
              <a:buNone/>
              <a:defRPr sz="2470"/>
            </a:pPr>
            <a:r>
              <a:rPr dirty="0" err="1"/>
              <a:t>举个栗子</a:t>
            </a:r>
            <a:endParaRPr dirty="0"/>
          </a:p>
          <a:p>
            <a:pPr marL="610869" lvl="1" indent="-305434" defTabSz="379729">
              <a:spcBef>
                <a:spcPts val="1900"/>
              </a:spcBef>
              <a:buSzPct val="125000"/>
              <a:buChar char="•"/>
              <a:defRPr sz="2470"/>
            </a:pPr>
            <a:r>
              <a:rPr dirty="0" err="1"/>
              <a:t>格力空调</a:t>
            </a:r>
            <a:endParaRPr dirty="0"/>
          </a:p>
          <a:p>
            <a:pPr marL="916304" lvl="2" indent="-305434" defTabSz="379729">
              <a:spcBef>
                <a:spcPts val="1900"/>
              </a:spcBef>
              <a:buSzPct val="125000"/>
              <a:buChar char="•"/>
              <a:defRPr sz="2470"/>
            </a:pPr>
            <a:r>
              <a:rPr dirty="0" err="1"/>
              <a:t>格力在产品上和美的、海尔、志高相比差距不大</a:t>
            </a:r>
            <a:endParaRPr dirty="0"/>
          </a:p>
          <a:p>
            <a:pPr marL="916304" lvl="2" indent="-305434" defTabSz="379729">
              <a:spcBef>
                <a:spcPts val="1900"/>
              </a:spcBef>
              <a:buSzPct val="125000"/>
              <a:buChar char="•"/>
              <a:defRPr sz="2470"/>
            </a:pPr>
            <a:r>
              <a:rPr dirty="0"/>
              <a:t>1991年开始聚焦空调领域</a:t>
            </a:r>
          </a:p>
          <a:p>
            <a:pPr marL="916304" lvl="2" indent="-305434" defTabSz="379729">
              <a:spcBef>
                <a:spcPts val="1900"/>
              </a:spcBef>
              <a:buSzPct val="125000"/>
              <a:buChar char="•"/>
              <a:defRPr sz="2470"/>
            </a:pPr>
            <a:r>
              <a:rPr dirty="0"/>
              <a:t>多年宣传“</a:t>
            </a:r>
            <a:r>
              <a:rPr dirty="0" err="1"/>
              <a:t>连续XX年全国销量第一</a:t>
            </a:r>
            <a:r>
              <a:rPr dirty="0"/>
              <a:t>”，</a:t>
            </a:r>
            <a:r>
              <a:rPr dirty="0" err="1"/>
              <a:t>具有强大的品牌号召力</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Choice xmlns="" xmlns:m="http://schemas.openxmlformats.org/officeDocument/2006/math" xmlns:a14="http://schemas.microsoft.com/office/drawing/2010/main" xmlns:p14="http://schemas.microsoft.com/office/powerpoint/2010/main" Requires="p14">
      <p:transition spd="slow" advClick="1" p14:dur="2000">
        <p14:prism dir="d"/>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3.2创品牌还是卖产品"/>
          <p:cNvSpPr txBox="1">
            <a:spLocks noGrp="1"/>
          </p:cNvSpPr>
          <p:nvPr>
            <p:ph type="title"/>
          </p:nvPr>
        </p:nvSpPr>
        <p:spPr>
          <a:prstGeom prst="rect">
            <a:avLst/>
          </a:prstGeom>
        </p:spPr>
        <p:txBody>
          <a:bodyPr/>
          <a:lstStyle>
            <a:lvl1pPr defTabSz="467359">
              <a:defRPr sz="5760"/>
            </a:lvl1pPr>
          </a:lstStyle>
          <a:p>
            <a:r>
              <a:t>3.2创品牌还是卖产品</a:t>
            </a:r>
          </a:p>
        </p:txBody>
      </p:sp>
      <p:sp>
        <p:nvSpPr>
          <p:cNvPr id="176" name="品牌是产品的品牌，它不能脱离产品而存在，随着销量的增加，品牌自然能在消费者心中建立起一定的品牌认知…"/>
          <p:cNvSpPr txBox="1">
            <a:spLocks noGrp="1"/>
          </p:cNvSpPr>
          <p:nvPr>
            <p:ph type="body" idx="1"/>
          </p:nvPr>
        </p:nvSpPr>
        <p:spPr>
          <a:prstGeom prst="rect">
            <a:avLst/>
          </a:prstGeom>
        </p:spPr>
        <p:txBody>
          <a:bodyPr/>
          <a:lstStyle/>
          <a:p>
            <a:pPr marL="281940" indent="-281940" defTabSz="350520">
              <a:spcBef>
                <a:spcPts val="1800"/>
              </a:spcBef>
              <a:buBlip>
                <a:blip r:embed="rId2"/>
              </a:buBlip>
              <a:defRPr sz="2280"/>
            </a:pPr>
            <a:r>
              <a:rPr>
                <a:solidFill>
                  <a:schemeClr val="accent5"/>
                </a:solidFill>
              </a:rPr>
              <a:t>品牌是产品的品牌，它不能脱离产品而存在</a:t>
            </a:r>
            <a:r>
              <a:t>，随着销量的增加，品牌自然能在消费者心中建立起一定的品牌认知</a:t>
            </a:r>
          </a:p>
          <a:p>
            <a:pPr marL="281940" indent="-281940" defTabSz="350520">
              <a:spcBef>
                <a:spcPts val="1800"/>
              </a:spcBef>
              <a:buBlip>
                <a:blip r:embed="rId2"/>
              </a:buBlip>
              <a:defRPr sz="2280"/>
            </a:pPr>
            <a:r>
              <a:t>产品卖的多，如果没能形成</a:t>
            </a:r>
            <a:r>
              <a:rPr>
                <a:solidFill>
                  <a:schemeClr val="accent5"/>
                </a:solidFill>
              </a:rPr>
              <a:t>差异化的品牌认知</a:t>
            </a:r>
            <a:r>
              <a:t>，没有创建品牌，当竞争加剧后只能通过降价来维持销量，利润必然下降，最终还是会被市场淘汰</a:t>
            </a:r>
          </a:p>
          <a:p>
            <a:pPr marL="281940" indent="-281940" defTabSz="350520">
              <a:spcBef>
                <a:spcPts val="1800"/>
              </a:spcBef>
              <a:buBlip>
                <a:blip r:embed="rId2"/>
              </a:buBlip>
              <a:defRPr sz="2280"/>
            </a:pPr>
            <a:r>
              <a:rPr>
                <a:solidFill>
                  <a:schemeClr val="accent5"/>
                </a:solidFill>
              </a:rPr>
              <a:t>品牌创建和产品销售是相辅相成的</a:t>
            </a:r>
            <a:r>
              <a:t>，品牌创建能推动产品的销售，产品销售有助于品牌的创建</a:t>
            </a:r>
          </a:p>
          <a:p>
            <a:pPr marL="0" indent="0" defTabSz="350520">
              <a:spcBef>
                <a:spcPts val="1800"/>
              </a:spcBef>
              <a:buSzTx/>
              <a:buNone/>
              <a:defRPr sz="2280"/>
            </a:pPr>
            <a:r>
              <a:t>举个栗子</a:t>
            </a:r>
          </a:p>
          <a:p>
            <a:pPr marL="563880" lvl="1" indent="-281940" defTabSz="350520">
              <a:spcBef>
                <a:spcPts val="1800"/>
              </a:spcBef>
              <a:buSzPct val="125000"/>
              <a:buChar char="•"/>
              <a:defRPr sz="2280"/>
            </a:pPr>
            <a:r>
              <a:t>淘宝商家</a:t>
            </a:r>
          </a:p>
          <a:p>
            <a:pPr marL="845820" lvl="2" indent="-281940" defTabSz="350520">
              <a:spcBef>
                <a:spcPts val="1800"/>
              </a:spcBef>
              <a:buSzPct val="125000"/>
              <a:buChar char="•"/>
              <a:defRPr sz="2280"/>
            </a:pPr>
            <a:r>
              <a:t>淘宝早期的商家大部分都是赚钱的</a:t>
            </a:r>
          </a:p>
          <a:p>
            <a:pPr marL="845820" lvl="2" indent="-281940" defTabSz="350520">
              <a:spcBef>
                <a:spcPts val="1800"/>
              </a:spcBef>
              <a:buSzPct val="125000"/>
              <a:buChar char="•"/>
              <a:defRPr sz="2280"/>
            </a:pPr>
            <a:r>
              <a:t>随着大量创业者的涌入，电商变成一片红海，创建了品牌的企业最后生存了下来</a:t>
            </a:r>
          </a:p>
          <a:p>
            <a:pPr marL="845820" lvl="2" indent="-281940" defTabSz="350520">
              <a:spcBef>
                <a:spcPts val="1800"/>
              </a:spcBef>
              <a:buSzPct val="125000"/>
              <a:buChar char="•"/>
              <a:defRPr sz="2280"/>
            </a:pPr>
            <a:r>
              <a:t>不懂得品牌创建的只知卖产品的商家大批关闭</a:t>
            </a:r>
          </a:p>
        </p:txBody>
      </p:sp>
    </p:spTree>
  </p:cSld>
  <p:clrMapOvr>
    <a:masterClrMapping/>
  </p:clrMapOvr>
  <mc:AlternateContent xmlns:mc="http://schemas.openxmlformats.org/markup-compatibility/2006" xmlns:p14="http://schemas.microsoft.com/office/powerpoint/2010/main">
    <mc:Choice Requires="p14">
      <p:transition spd="slow" p14:dur="20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图像" descr="图像"/>
          <p:cNvPicPr>
            <a:picLocks noGrp="1"/>
          </p:cNvPicPr>
          <p:nvPr>
            <p:ph type="pic" idx="13"/>
          </p:nvPr>
        </p:nvPicPr>
        <p:blipFill>
          <a:blip r:embed="rId2">
            <a:extLst/>
          </a:blip>
          <a:stretch>
            <a:fillRect/>
          </a:stretch>
        </p:blipFill>
        <p:spPr>
          <a:xfrm>
            <a:off x="7498080" y="1333500"/>
            <a:ext cx="4395470" cy="7086600"/>
          </a:xfrm>
          <a:prstGeom prst="rect">
            <a:avLst/>
          </a:prstGeom>
        </p:spPr>
      </p:pic>
      <p:sp>
        <p:nvSpPr>
          <p:cNvPr id="124" name="为什么讲这个？"/>
          <p:cNvSpPr txBox="1">
            <a:spLocks noGrp="1"/>
          </p:cNvSpPr>
          <p:nvPr>
            <p:ph type="title"/>
          </p:nvPr>
        </p:nvSpPr>
        <p:spPr>
          <a:xfrm>
            <a:off x="853306" y="1473200"/>
            <a:ext cx="6297302" cy="1333897"/>
          </a:xfrm>
          <a:prstGeom prst="rect">
            <a:avLst/>
          </a:prstGeom>
        </p:spPr>
        <p:txBody>
          <a:bodyPr/>
          <a:lstStyle>
            <a:lvl1pPr>
              <a:defRPr>
                <a:solidFill>
                  <a:schemeClr val="accent6">
                    <a:hueOff val="151085"/>
                    <a:satOff val="19678"/>
                    <a:lumOff val="-43058"/>
                  </a:schemeClr>
                </a:solidFill>
              </a:defRPr>
            </a:lvl1pPr>
          </a:lstStyle>
          <a:p>
            <a:r>
              <a:rPr dirty="0" err="1"/>
              <a:t>为什么讲这个</a:t>
            </a:r>
            <a:r>
              <a:rPr dirty="0"/>
              <a:t>？</a:t>
            </a:r>
          </a:p>
        </p:txBody>
      </p:sp>
      <p:sp>
        <p:nvSpPr>
          <p:cNvPr id="125" name="想讲C++，怕大家打瞌睡，作罢；（如果有兴趣，后面可以开一个小规模的C++培训）…"/>
          <p:cNvSpPr txBox="1">
            <a:spLocks noGrp="1"/>
          </p:cNvSpPr>
          <p:nvPr>
            <p:ph type="body" sz="half" idx="1"/>
          </p:nvPr>
        </p:nvSpPr>
        <p:spPr>
          <a:xfrm>
            <a:off x="965200" y="3225700"/>
            <a:ext cx="6404864" cy="5207100"/>
          </a:xfrm>
          <a:prstGeom prst="rect">
            <a:avLst/>
          </a:prstGeom>
        </p:spPr>
        <p:txBody>
          <a:bodyPr>
            <a:normAutofit/>
          </a:bodyPr>
          <a:lstStyle/>
          <a:p>
            <a:pPr marL="624078" indent="-624078" algn="l" defTabSz="531622">
              <a:buSzPct val="100000"/>
              <a:buAutoNum type="arabicPeriod"/>
              <a:defRPr sz="3276"/>
            </a:pPr>
            <a:r>
              <a:rPr lang="zh-CN" altLang="en-US" dirty="0" smtClean="0"/>
              <a:t>创业：我们身处</a:t>
            </a:r>
            <a:r>
              <a:rPr lang="zh-CN" altLang="en-US" dirty="0" smtClean="0">
                <a:solidFill>
                  <a:schemeClr val="accent5"/>
                </a:solidFill>
              </a:rPr>
              <a:t>全民创业时代</a:t>
            </a:r>
            <a:endParaRPr lang="en-US" altLang="zh-CN" dirty="0" smtClean="0">
              <a:solidFill>
                <a:schemeClr val="accent5"/>
              </a:solidFill>
            </a:endParaRPr>
          </a:p>
          <a:p>
            <a:pPr marL="624078" indent="-624078" algn="l" defTabSz="531622">
              <a:buSzPct val="100000"/>
              <a:buAutoNum type="arabicPeriod"/>
              <a:defRPr sz="3276"/>
            </a:pPr>
            <a:r>
              <a:rPr lang="zh-CN" altLang="en-US" dirty="0" smtClean="0"/>
              <a:t>品牌：了解一下</a:t>
            </a:r>
            <a:r>
              <a:rPr lang="zh-CN" altLang="en-US" dirty="0" smtClean="0">
                <a:solidFill>
                  <a:schemeClr val="accent5"/>
                </a:solidFill>
              </a:rPr>
              <a:t>品牌背后的故事</a:t>
            </a:r>
            <a:endParaRPr lang="en-US" altLang="zh-CN" dirty="0" smtClean="0"/>
          </a:p>
          <a:p>
            <a:pPr marL="624078" indent="-624078" algn="l" defTabSz="531622">
              <a:buSzPct val="100000"/>
              <a:buAutoNum type="arabicPeriod"/>
              <a:defRPr sz="3276"/>
            </a:pPr>
            <a:r>
              <a:rPr lang="zh-CN" altLang="en-US" dirty="0" smtClean="0"/>
              <a:t>偶然的机会看完这本书，里面的内容对产品开发的思路也有一定帮助，</a:t>
            </a:r>
            <a:r>
              <a:rPr dirty="0" smtClean="0"/>
              <a:t>分享给大家</a:t>
            </a:r>
            <a:r>
              <a:rPr dirty="0"/>
              <a:t>，希望大家听完后也能够得到些许收获</a:t>
            </a:r>
          </a:p>
        </p:txBody>
      </p:sp>
    </p:spTree>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3.3满足客户的需求就够了吗"/>
          <p:cNvSpPr txBox="1">
            <a:spLocks noGrp="1"/>
          </p:cNvSpPr>
          <p:nvPr>
            <p:ph type="title"/>
          </p:nvPr>
        </p:nvSpPr>
        <p:spPr>
          <a:prstGeom prst="rect">
            <a:avLst/>
          </a:prstGeom>
        </p:spPr>
        <p:txBody>
          <a:bodyPr/>
          <a:lstStyle>
            <a:lvl1pPr defTabSz="467359">
              <a:defRPr sz="5760"/>
            </a:lvl1pPr>
          </a:lstStyle>
          <a:p>
            <a:r>
              <a:t>3.3满足客户的需求就够了吗</a:t>
            </a:r>
          </a:p>
        </p:txBody>
      </p:sp>
      <p:sp>
        <p:nvSpPr>
          <p:cNvPr id="179" name="80年代，物质匮乏，那时能够有效满足消费者某个需求的产品确实可以卖的很好…"/>
          <p:cNvSpPr txBox="1">
            <a:spLocks noGrp="1"/>
          </p:cNvSpPr>
          <p:nvPr>
            <p:ph type="body" idx="1"/>
          </p:nvPr>
        </p:nvSpPr>
        <p:spPr>
          <a:prstGeom prst="rect">
            <a:avLst/>
          </a:prstGeom>
        </p:spPr>
        <p:txBody>
          <a:bodyPr/>
          <a:lstStyle/>
          <a:p>
            <a:pPr marL="347726" indent="-347726" defTabSz="432308">
              <a:spcBef>
                <a:spcPts val="2200"/>
              </a:spcBef>
              <a:buBlip>
                <a:blip r:embed="rId2"/>
              </a:buBlip>
              <a:defRPr sz="2812"/>
            </a:pPr>
            <a:r>
              <a:t>80年代，</a:t>
            </a:r>
            <a:r>
              <a:rPr>
                <a:solidFill>
                  <a:schemeClr val="accent5"/>
                </a:solidFill>
              </a:rPr>
              <a:t>物质匮乏</a:t>
            </a:r>
            <a:r>
              <a:t>，那时能够有效满足消费者某个需求的产品确实可以卖的很好</a:t>
            </a:r>
          </a:p>
          <a:p>
            <a:pPr marL="347726" indent="-347726" defTabSz="432308">
              <a:spcBef>
                <a:spcPts val="2200"/>
              </a:spcBef>
              <a:buBlip>
                <a:blip r:embed="rId2"/>
              </a:buBlip>
              <a:defRPr sz="2812"/>
            </a:pPr>
            <a:r>
              <a:t>然而现在</a:t>
            </a:r>
            <a:r>
              <a:rPr>
                <a:solidFill>
                  <a:schemeClr val="accent5"/>
                </a:solidFill>
              </a:rPr>
              <a:t>物质极大丰富</a:t>
            </a:r>
            <a:r>
              <a:t>，能满足某一需求的产品很多，仅从这一点出发，很难创建成功品牌</a:t>
            </a:r>
          </a:p>
          <a:p>
            <a:pPr marL="0" indent="0" defTabSz="432308">
              <a:spcBef>
                <a:spcPts val="2200"/>
              </a:spcBef>
              <a:buSzTx/>
              <a:buNone/>
              <a:defRPr sz="2812"/>
            </a:pPr>
            <a:r>
              <a:t>举个栗子</a:t>
            </a:r>
          </a:p>
          <a:p>
            <a:pPr marL="695452" lvl="1" indent="-347726" defTabSz="432308">
              <a:spcBef>
                <a:spcPts val="2200"/>
              </a:spcBef>
              <a:buSzPct val="125000"/>
              <a:buChar char="•"/>
              <a:defRPr sz="2812"/>
            </a:pPr>
            <a:r>
              <a:t>海王银得菲</a:t>
            </a:r>
          </a:p>
          <a:p>
            <a:pPr marL="1043177" lvl="2" indent="-347726" defTabSz="432308">
              <a:spcBef>
                <a:spcPts val="2200"/>
              </a:spcBef>
              <a:buSzPct val="125000"/>
              <a:buChar char="•"/>
              <a:defRPr sz="2812"/>
            </a:pPr>
            <a:r>
              <a:t>康泰克因为PPA事件产品下线，海王药业推出海王银得菲，诉求“治疗感冒快”，却并不能有效赢得消费者；因为康泰克已经占据了“治疗感冒快”这个心智位置，不含PPA的新康泰克推出后，市场又很快回到新康泰克这边</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3.4提升知名度就能促进销售吗"/>
          <p:cNvSpPr txBox="1">
            <a:spLocks noGrp="1"/>
          </p:cNvSpPr>
          <p:nvPr>
            <p:ph type="title"/>
          </p:nvPr>
        </p:nvSpPr>
        <p:spPr>
          <a:prstGeom prst="rect">
            <a:avLst/>
          </a:prstGeom>
        </p:spPr>
        <p:txBody>
          <a:bodyPr/>
          <a:lstStyle>
            <a:lvl1pPr defTabSz="467359">
              <a:defRPr sz="5760"/>
            </a:lvl1pPr>
          </a:lstStyle>
          <a:p>
            <a:r>
              <a:t>3.4提升知名度就能促进销售吗</a:t>
            </a:r>
          </a:p>
        </p:txBody>
      </p:sp>
      <p:sp>
        <p:nvSpPr>
          <p:cNvPr id="182" name="在市场发展初期，产品品质参差不齐的情况下，知名品牌给消费者带去好品质的信任感，从而有效促进销售…"/>
          <p:cNvSpPr txBox="1">
            <a:spLocks noGrp="1"/>
          </p:cNvSpPr>
          <p:nvPr>
            <p:ph type="body" idx="1"/>
          </p:nvPr>
        </p:nvSpPr>
        <p:spPr>
          <a:prstGeom prst="rect">
            <a:avLst/>
          </a:prstGeom>
        </p:spPr>
        <p:txBody>
          <a:bodyPr/>
          <a:lstStyle/>
          <a:p>
            <a:pPr marL="357123" indent="-357123" defTabSz="443991">
              <a:spcBef>
                <a:spcPts val="2200"/>
              </a:spcBef>
              <a:buBlip>
                <a:blip r:embed="rId2"/>
              </a:buBlip>
              <a:defRPr sz="2888"/>
            </a:pPr>
            <a:r>
              <a:rPr dirty="0" err="1"/>
              <a:t>在</a:t>
            </a:r>
            <a:r>
              <a:rPr dirty="0" err="1">
                <a:solidFill>
                  <a:schemeClr val="accent5"/>
                </a:solidFill>
              </a:rPr>
              <a:t>市场发展初期</a:t>
            </a:r>
            <a:r>
              <a:rPr dirty="0" err="1"/>
              <a:t>，产品品质参差不齐的情况下，知名品牌给消费者带去好品质的信任感，从而有效促进销售</a:t>
            </a:r>
            <a:endParaRPr dirty="0"/>
          </a:p>
          <a:p>
            <a:pPr marL="357123" indent="-357123" defTabSz="443991">
              <a:spcBef>
                <a:spcPts val="2200"/>
              </a:spcBef>
              <a:buBlip>
                <a:blip r:embed="rId2"/>
              </a:buBlip>
              <a:defRPr sz="2888"/>
            </a:pPr>
            <a:r>
              <a:rPr dirty="0" err="1"/>
              <a:t>随着市场的发展，产品品质大幅提升，且不断趋同，很多品类都出现</a:t>
            </a:r>
            <a:r>
              <a:rPr dirty="0" err="1">
                <a:solidFill>
                  <a:schemeClr val="accent5"/>
                </a:solidFill>
              </a:rPr>
              <a:t>多个知名品牌</a:t>
            </a:r>
            <a:r>
              <a:rPr dirty="0" err="1"/>
              <a:t>，这时品牌的知名度的作用就大大降低了</a:t>
            </a:r>
            <a:endParaRPr dirty="0"/>
          </a:p>
          <a:p>
            <a:pPr marL="0" indent="0" defTabSz="443991">
              <a:spcBef>
                <a:spcPts val="2200"/>
              </a:spcBef>
              <a:buSzTx/>
              <a:buNone/>
              <a:defRPr sz="2888"/>
            </a:pPr>
            <a:r>
              <a:rPr dirty="0" err="1"/>
              <a:t>举个栗子</a:t>
            </a:r>
            <a:endParaRPr dirty="0"/>
          </a:p>
          <a:p>
            <a:pPr marL="714247" lvl="1" indent="-357123" defTabSz="443991">
              <a:spcBef>
                <a:spcPts val="2200"/>
              </a:spcBef>
              <a:buSzPct val="125000"/>
              <a:buChar char="•"/>
              <a:defRPr sz="2888"/>
            </a:pPr>
            <a:r>
              <a:rPr dirty="0" err="1"/>
              <a:t>恒大冰泉</a:t>
            </a:r>
            <a:endParaRPr dirty="0"/>
          </a:p>
          <a:p>
            <a:pPr marL="1071372" lvl="2" indent="-357123" defTabSz="443991">
              <a:spcBef>
                <a:spcPts val="2200"/>
              </a:spcBef>
              <a:buSzPct val="125000"/>
              <a:buChar char="•"/>
              <a:defRPr sz="2888"/>
            </a:pPr>
            <a:r>
              <a:rPr dirty="0"/>
              <a:t>2013年11月推出，定位高端矿泉水市场，大量广告随即铺开，2014年广告费用20多亿，而2014年的销量只有10.9亿，最后结果是很多商超1元甩卖，然后将其下架</a:t>
            </a:r>
          </a:p>
        </p:txBody>
      </p:sp>
    </p:spTree>
  </p:cSld>
  <p:clrMapOvr>
    <a:masterClrMapping/>
  </p:clrMapOvr>
  <mc:AlternateContent xmlns:mc="http://schemas.openxmlformats.org/markup-compatibility/2006" xmlns:p14="http://schemas.microsoft.com/office/powerpoint/2010/main">
    <mc:Choice Requires="p14">
      <p:transition spd="slow" p14:dur="2000">
        <p14:switch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3.5创建品牌就需要做广告"/>
          <p:cNvSpPr txBox="1">
            <a:spLocks noGrp="1"/>
          </p:cNvSpPr>
          <p:nvPr>
            <p:ph type="title"/>
          </p:nvPr>
        </p:nvSpPr>
        <p:spPr>
          <a:prstGeom prst="rect">
            <a:avLst/>
          </a:prstGeom>
        </p:spPr>
        <p:txBody>
          <a:bodyPr/>
          <a:lstStyle>
            <a:lvl1pPr defTabSz="467359">
              <a:defRPr sz="5760"/>
            </a:lvl1pPr>
          </a:lstStyle>
          <a:p>
            <a:r>
              <a:t>3.5创建品牌就需要做广告</a:t>
            </a:r>
          </a:p>
        </p:txBody>
      </p:sp>
      <p:sp>
        <p:nvSpPr>
          <p:cNvPr id="185" name="品牌创建的初期，并不应该投入广告，而应该采用公关的方式去传播品牌…"/>
          <p:cNvSpPr txBox="1">
            <a:spLocks noGrp="1"/>
          </p:cNvSpPr>
          <p:nvPr>
            <p:ph type="body" idx="1"/>
          </p:nvPr>
        </p:nvSpPr>
        <p:spPr>
          <a:prstGeom prst="rect">
            <a:avLst/>
          </a:prstGeom>
        </p:spPr>
        <p:txBody>
          <a:bodyPr/>
          <a:lstStyle/>
          <a:p>
            <a:pPr marL="291338" indent="-291338" defTabSz="362204">
              <a:spcBef>
                <a:spcPts val="1800"/>
              </a:spcBef>
              <a:buBlip>
                <a:blip r:embed="rId2"/>
              </a:buBlip>
              <a:defRPr sz="2356"/>
            </a:pPr>
            <a:r>
              <a:t>品牌创建的初期，并不应该投入广告，而应该</a:t>
            </a:r>
            <a:r>
              <a:rPr>
                <a:solidFill>
                  <a:schemeClr val="accent5"/>
                </a:solidFill>
              </a:rPr>
              <a:t>采用公关的方式去传播品牌</a:t>
            </a:r>
          </a:p>
          <a:p>
            <a:pPr marL="582676" lvl="1" indent="-291338" defTabSz="362204">
              <a:spcBef>
                <a:spcPts val="1800"/>
              </a:spcBef>
              <a:buBlip>
                <a:blip r:embed="rId2"/>
              </a:buBlip>
              <a:defRPr sz="2356"/>
            </a:pPr>
            <a:r>
              <a:rPr>
                <a:solidFill>
                  <a:schemeClr val="accent5"/>
                </a:solidFill>
              </a:rPr>
              <a:t>广告不具有可信度</a:t>
            </a:r>
            <a:r>
              <a:t>，虚假宣传很普遍，更不用说是一个新品牌的广告</a:t>
            </a:r>
          </a:p>
          <a:p>
            <a:pPr marL="582676" lvl="1" indent="-291338" defTabSz="362204">
              <a:spcBef>
                <a:spcPts val="1800"/>
              </a:spcBef>
              <a:buBlip>
                <a:blip r:embed="rId2"/>
              </a:buBlip>
              <a:defRPr sz="2356"/>
            </a:pPr>
            <a:r>
              <a:t>广告大爆炸的时代，你的</a:t>
            </a:r>
            <a:r>
              <a:rPr>
                <a:solidFill>
                  <a:schemeClr val="accent5"/>
                </a:solidFill>
              </a:rPr>
              <a:t>广告很容易被淹没</a:t>
            </a:r>
            <a:r>
              <a:t>，投入产出比不成正比，创业企业根本承受不了</a:t>
            </a:r>
          </a:p>
          <a:p>
            <a:pPr marL="582676" lvl="1" indent="-291338" defTabSz="362204">
              <a:spcBef>
                <a:spcPts val="1800"/>
              </a:spcBef>
              <a:buBlip>
                <a:blip r:embed="rId2"/>
              </a:buBlip>
              <a:defRPr sz="2356"/>
            </a:pPr>
            <a:r>
              <a:t>公关主要是通过</a:t>
            </a:r>
            <a:r>
              <a:rPr>
                <a:solidFill>
                  <a:schemeClr val="accent5"/>
                </a:solidFill>
              </a:rPr>
              <a:t>媒体和口碑</a:t>
            </a:r>
            <a:r>
              <a:t>的形式传播，具有更好的可信度</a:t>
            </a:r>
          </a:p>
          <a:p>
            <a:pPr marL="582676" lvl="1" indent="-291338" defTabSz="362204">
              <a:spcBef>
                <a:spcPts val="1800"/>
              </a:spcBef>
              <a:buBlip>
                <a:blip r:embed="rId2"/>
              </a:buBlip>
              <a:defRPr sz="2356"/>
            </a:pPr>
            <a:r>
              <a:t>品牌经过一段时间的发展后，也需要加强广告投入，</a:t>
            </a:r>
            <a:r>
              <a:rPr>
                <a:solidFill>
                  <a:schemeClr val="accent6">
                    <a:hueOff val="151085"/>
                    <a:satOff val="19678"/>
                    <a:lumOff val="-43058"/>
                  </a:schemeClr>
                </a:solidFill>
              </a:rPr>
              <a:t>目的是</a:t>
            </a:r>
            <a:r>
              <a:rPr>
                <a:solidFill>
                  <a:schemeClr val="accent5"/>
                </a:solidFill>
              </a:rPr>
              <a:t>传播品牌定位</a:t>
            </a:r>
          </a:p>
          <a:p>
            <a:pPr marL="0" indent="0" defTabSz="362204">
              <a:spcBef>
                <a:spcPts val="1800"/>
              </a:spcBef>
              <a:buSzTx/>
              <a:buNone/>
              <a:defRPr sz="2356"/>
            </a:pPr>
            <a:r>
              <a:t>举个栗子</a:t>
            </a:r>
          </a:p>
          <a:p>
            <a:pPr marL="582676" lvl="1" indent="-291338" defTabSz="362204">
              <a:spcBef>
                <a:spcPts val="1800"/>
              </a:spcBef>
              <a:buSzPct val="125000"/>
              <a:buChar char="•"/>
              <a:defRPr sz="2356"/>
            </a:pPr>
            <a:r>
              <a:t>切糕王子</a:t>
            </a:r>
          </a:p>
          <a:p>
            <a:pPr marL="874013" lvl="2" indent="-291338" defTabSz="362204">
              <a:spcBef>
                <a:spcPts val="1800"/>
              </a:spcBef>
              <a:buSzPct val="125000"/>
              <a:buChar char="•"/>
              <a:defRPr sz="2356"/>
            </a:pPr>
            <a:r>
              <a:t>没做广告也打响品牌</a:t>
            </a:r>
          </a:p>
          <a:p>
            <a:pPr marL="874013" lvl="2" indent="-291338" defTabSz="362204">
              <a:spcBef>
                <a:spcPts val="1800"/>
              </a:spcBef>
              <a:buSzPct val="125000"/>
              <a:buChar char="•"/>
              <a:defRPr sz="2356"/>
            </a:pPr>
            <a:r>
              <a:t>云南发生地震后，开展“千里送切糕”的公益活动</a:t>
            </a:r>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3.6品牌就是一个形象或理念"/>
          <p:cNvSpPr txBox="1">
            <a:spLocks noGrp="1"/>
          </p:cNvSpPr>
          <p:nvPr>
            <p:ph type="title"/>
          </p:nvPr>
        </p:nvSpPr>
        <p:spPr>
          <a:prstGeom prst="rect">
            <a:avLst/>
          </a:prstGeom>
        </p:spPr>
        <p:txBody>
          <a:bodyPr/>
          <a:lstStyle>
            <a:lvl1pPr defTabSz="467359">
              <a:defRPr sz="5760"/>
            </a:lvl1pPr>
          </a:lstStyle>
          <a:p>
            <a:r>
              <a:t>3.6品牌就是一个形象或理念</a:t>
            </a:r>
          </a:p>
        </p:txBody>
      </p:sp>
      <p:sp>
        <p:nvSpPr>
          <p:cNvPr id="188" name="品牌形象理论：消费者的需求分为功能性需求和感性需求，良好、独特的品牌形象可以从感性需求这方面吸引消费者，获得消费者的好感…"/>
          <p:cNvSpPr txBox="1">
            <a:spLocks noGrp="1"/>
          </p:cNvSpPr>
          <p:nvPr>
            <p:ph type="body" idx="1"/>
          </p:nvPr>
        </p:nvSpPr>
        <p:spPr>
          <a:prstGeom prst="rect">
            <a:avLst/>
          </a:prstGeom>
        </p:spPr>
        <p:txBody>
          <a:bodyPr/>
          <a:lstStyle/>
          <a:p>
            <a:pPr marL="0" indent="0" defTabSz="350520">
              <a:spcBef>
                <a:spcPts val="1800"/>
              </a:spcBef>
              <a:buSzTx/>
              <a:buNone/>
              <a:defRPr sz="2280"/>
            </a:pPr>
            <a:r>
              <a:rPr dirty="0" err="1">
                <a:solidFill>
                  <a:schemeClr val="accent5"/>
                </a:solidFill>
              </a:rPr>
              <a:t>品牌形象理论</a:t>
            </a:r>
            <a:r>
              <a:rPr dirty="0" err="1"/>
              <a:t>：消费者的需求分为功能性需求和感性需求，</a:t>
            </a:r>
            <a:r>
              <a:rPr dirty="0" err="1">
                <a:solidFill>
                  <a:schemeClr val="accent6">
                    <a:hueOff val="151085"/>
                    <a:satOff val="19678"/>
                    <a:lumOff val="-43058"/>
                  </a:schemeClr>
                </a:solidFill>
              </a:rPr>
              <a:t>良好、独特的品牌形象可以从</a:t>
            </a:r>
            <a:r>
              <a:rPr dirty="0" err="1"/>
              <a:t>感性需求这方面吸引消费者，获得消费者的好感</a:t>
            </a:r>
            <a:endParaRPr dirty="0"/>
          </a:p>
          <a:p>
            <a:pPr marL="0" indent="0" defTabSz="350520">
              <a:spcBef>
                <a:spcPts val="1800"/>
              </a:spcBef>
              <a:buSzTx/>
              <a:buNone/>
              <a:defRPr sz="2280"/>
            </a:pPr>
            <a:r>
              <a:rPr dirty="0" err="1"/>
              <a:t>但是</a:t>
            </a:r>
            <a:r>
              <a:rPr dirty="0"/>
              <a:t>：</a:t>
            </a:r>
          </a:p>
          <a:p>
            <a:pPr marL="281940" indent="-281940" defTabSz="350520">
              <a:spcBef>
                <a:spcPts val="1800"/>
              </a:spcBef>
              <a:buBlip>
                <a:blip r:embed="rId2"/>
              </a:buBlip>
              <a:defRPr sz="2280"/>
            </a:pPr>
            <a:r>
              <a:rPr dirty="0" err="1"/>
              <a:t>现在</a:t>
            </a:r>
            <a:r>
              <a:rPr dirty="0" err="1">
                <a:solidFill>
                  <a:schemeClr val="accent5"/>
                </a:solidFill>
              </a:rPr>
              <a:t>产品大爆炸</a:t>
            </a:r>
            <a:r>
              <a:rPr dirty="0" err="1"/>
              <a:t>、</a:t>
            </a:r>
            <a:r>
              <a:rPr dirty="0" err="1">
                <a:solidFill>
                  <a:schemeClr val="accent5"/>
                </a:solidFill>
              </a:rPr>
              <a:t>广告大爆炸</a:t>
            </a:r>
            <a:r>
              <a:rPr dirty="0" err="1"/>
              <a:t>、</a:t>
            </a:r>
            <a:r>
              <a:rPr dirty="0" err="1">
                <a:solidFill>
                  <a:schemeClr val="accent5"/>
                </a:solidFill>
              </a:rPr>
              <a:t>信息大爆炸</a:t>
            </a:r>
            <a:r>
              <a:rPr dirty="0" err="1"/>
              <a:t>，消费者</a:t>
            </a:r>
            <a:r>
              <a:rPr dirty="0" err="1">
                <a:solidFill>
                  <a:schemeClr val="accent5"/>
                </a:solidFill>
              </a:rPr>
              <a:t>无暇顾及你的品牌形象</a:t>
            </a:r>
            <a:endParaRPr dirty="0">
              <a:solidFill>
                <a:schemeClr val="accent5"/>
              </a:solidFill>
            </a:endParaRPr>
          </a:p>
          <a:p>
            <a:pPr marL="281940" indent="-281940" defTabSz="350520">
              <a:spcBef>
                <a:spcPts val="1800"/>
              </a:spcBef>
              <a:buBlip>
                <a:blip r:embed="rId2"/>
              </a:buBlip>
              <a:defRPr sz="2280"/>
            </a:pPr>
            <a:r>
              <a:rPr dirty="0" err="1"/>
              <a:t>消费者</a:t>
            </a:r>
            <a:r>
              <a:rPr dirty="0" err="1">
                <a:solidFill>
                  <a:schemeClr val="accent5"/>
                </a:solidFill>
              </a:rPr>
              <a:t>只能接受简单而直接的品牌诉求</a:t>
            </a:r>
            <a:endParaRPr dirty="0">
              <a:solidFill>
                <a:schemeClr val="accent5"/>
              </a:solidFill>
            </a:endParaRPr>
          </a:p>
          <a:p>
            <a:pPr marL="281940" indent="-281940" defTabSz="350520">
              <a:spcBef>
                <a:spcPts val="1800"/>
              </a:spcBef>
              <a:buBlip>
                <a:blip r:embed="rId2"/>
              </a:buBlip>
              <a:defRPr sz="2280"/>
            </a:pPr>
            <a:r>
              <a:rPr dirty="0" err="1"/>
              <a:t>消费者一般会把不同品牌进行简单的归类，在发生购买行为时，从自己存储的信息出发进行选择</a:t>
            </a:r>
            <a:endParaRPr dirty="0"/>
          </a:p>
          <a:p>
            <a:pPr marL="0" indent="0" defTabSz="350520">
              <a:spcBef>
                <a:spcPts val="1800"/>
              </a:spcBef>
              <a:buSzTx/>
              <a:buNone/>
              <a:defRPr sz="2280"/>
            </a:pPr>
            <a:r>
              <a:rPr dirty="0" err="1"/>
              <a:t>举个栗子</a:t>
            </a:r>
            <a:endParaRPr dirty="0"/>
          </a:p>
          <a:p>
            <a:pPr marL="563880" lvl="1" indent="-281940" defTabSz="350520">
              <a:spcBef>
                <a:spcPts val="1800"/>
              </a:spcBef>
              <a:buBlip>
                <a:blip r:embed="rId2"/>
              </a:buBlip>
              <a:defRPr sz="2280"/>
            </a:pPr>
            <a:r>
              <a:rPr dirty="0" err="1"/>
              <a:t>王老吉</a:t>
            </a:r>
            <a:endParaRPr dirty="0"/>
          </a:p>
          <a:p>
            <a:pPr marL="845820" lvl="2" indent="-281940" defTabSz="350520">
              <a:spcBef>
                <a:spcPts val="1800"/>
              </a:spcBef>
              <a:buBlip>
                <a:blip r:embed="rId2"/>
              </a:buBlip>
              <a:defRPr sz="2280"/>
            </a:pPr>
            <a:r>
              <a:rPr dirty="0"/>
              <a:t>从产品包装到广告画面，都显得非常普通，甚至俗套，可以说王老吉的品牌形象很是一般，既不独特也没档次，但这并不妨碍王老吉成为最畅销的饮料</a:t>
            </a: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3.7品牌延伸可以利用品牌资产"/>
          <p:cNvSpPr txBox="1">
            <a:spLocks noGrp="1"/>
          </p:cNvSpPr>
          <p:nvPr>
            <p:ph type="title"/>
          </p:nvPr>
        </p:nvSpPr>
        <p:spPr>
          <a:prstGeom prst="rect">
            <a:avLst/>
          </a:prstGeom>
        </p:spPr>
        <p:txBody>
          <a:bodyPr/>
          <a:lstStyle>
            <a:lvl1pPr defTabSz="467359">
              <a:defRPr sz="5760"/>
            </a:lvl1pPr>
          </a:lstStyle>
          <a:p>
            <a:r>
              <a:t>3.7品牌延伸可以利用品牌资产</a:t>
            </a:r>
          </a:p>
        </p:txBody>
      </p:sp>
      <p:sp>
        <p:nvSpPr>
          <p:cNvPr id="191" name="品牌延伸：是指将一个已经代表一个品类的品牌用到另一个品类上…"/>
          <p:cNvSpPr txBox="1">
            <a:spLocks noGrp="1"/>
          </p:cNvSpPr>
          <p:nvPr>
            <p:ph type="body" idx="1"/>
          </p:nvPr>
        </p:nvSpPr>
        <p:spPr>
          <a:prstGeom prst="rect">
            <a:avLst/>
          </a:prstGeom>
        </p:spPr>
        <p:txBody>
          <a:bodyPr/>
          <a:lstStyle/>
          <a:p>
            <a:pPr marL="0" indent="0" defTabSz="321310">
              <a:spcBef>
                <a:spcPts val="1600"/>
              </a:spcBef>
              <a:buSzTx/>
              <a:buNone/>
              <a:defRPr sz="2090">
                <a:solidFill>
                  <a:schemeClr val="accent5"/>
                </a:solidFill>
              </a:defRPr>
            </a:pPr>
            <a:r>
              <a:t>品牌延伸</a:t>
            </a:r>
            <a:r>
              <a:rPr>
                <a:solidFill>
                  <a:schemeClr val="accent6">
                    <a:hueOff val="151085"/>
                    <a:satOff val="19678"/>
                    <a:lumOff val="-43058"/>
                  </a:schemeClr>
                </a:solidFill>
              </a:rPr>
              <a:t>：是指将一个已经代表一个品类的品牌</a:t>
            </a:r>
            <a:r>
              <a:t>用到另一个品类上</a:t>
            </a:r>
          </a:p>
          <a:p>
            <a:pPr marL="258445" indent="-258445" defTabSz="321310">
              <a:spcBef>
                <a:spcPts val="1600"/>
              </a:spcBef>
              <a:buBlip>
                <a:blip r:embed="rId2"/>
              </a:buBlip>
              <a:defRPr sz="2090"/>
            </a:pPr>
            <a:r>
              <a:t>一般人会认为这样可以很好借助原品牌的影响力来推广新品类，从而节省推广费用</a:t>
            </a:r>
          </a:p>
          <a:p>
            <a:pPr marL="0" indent="0" defTabSz="321310">
              <a:spcBef>
                <a:spcPts val="1600"/>
              </a:spcBef>
              <a:buSzTx/>
              <a:buNone/>
              <a:defRPr sz="2090"/>
            </a:pPr>
            <a:r>
              <a:t>但是</a:t>
            </a:r>
          </a:p>
          <a:p>
            <a:pPr marL="516890" lvl="1" indent="-258445" defTabSz="321310">
              <a:spcBef>
                <a:spcPts val="1600"/>
              </a:spcBef>
              <a:buSzPct val="125000"/>
              <a:buChar char="•"/>
              <a:defRPr sz="2090"/>
            </a:pPr>
            <a:r>
              <a:t>消费者会觉得这样做</a:t>
            </a:r>
            <a:r>
              <a:rPr>
                <a:solidFill>
                  <a:schemeClr val="accent5"/>
                </a:solidFill>
              </a:rPr>
              <a:t>不够专业</a:t>
            </a:r>
            <a:r>
              <a:t>，</a:t>
            </a:r>
            <a:r>
              <a:rPr>
                <a:solidFill>
                  <a:schemeClr val="accent5"/>
                </a:solidFill>
              </a:rPr>
              <a:t>没有权威性</a:t>
            </a:r>
            <a:r>
              <a:t>，他们更倾向于选择该品类</a:t>
            </a:r>
            <a:r>
              <a:rPr>
                <a:solidFill>
                  <a:schemeClr val="accent6">
                    <a:hueOff val="151085"/>
                    <a:satOff val="19678"/>
                    <a:lumOff val="-43058"/>
                  </a:schemeClr>
                </a:solidFill>
              </a:rPr>
              <a:t>的专家型品牌</a:t>
            </a:r>
          </a:p>
          <a:p>
            <a:pPr marL="516890" lvl="1" indent="-258445" defTabSz="321310">
              <a:spcBef>
                <a:spcPts val="1600"/>
              </a:spcBef>
              <a:buSzPct val="125000"/>
              <a:buChar char="•"/>
              <a:defRPr sz="2090"/>
            </a:pPr>
            <a:r>
              <a:t>品牌延伸会</a:t>
            </a:r>
            <a:r>
              <a:rPr>
                <a:solidFill>
                  <a:schemeClr val="accent6">
                    <a:hueOff val="151085"/>
                    <a:satOff val="19678"/>
                    <a:lumOff val="-43058"/>
                  </a:schemeClr>
                </a:solidFill>
              </a:rPr>
              <a:t>模糊原有品牌在消费者心智中的认知，</a:t>
            </a:r>
            <a:r>
              <a:rPr>
                <a:solidFill>
                  <a:schemeClr val="accent5"/>
                </a:solidFill>
              </a:rPr>
              <a:t>稀释品牌价值</a:t>
            </a:r>
            <a:r>
              <a:t>，</a:t>
            </a:r>
            <a:r>
              <a:rPr>
                <a:solidFill>
                  <a:schemeClr val="accent5"/>
                </a:solidFill>
              </a:rPr>
              <a:t>降低品牌竞争力</a:t>
            </a:r>
          </a:p>
          <a:p>
            <a:pPr marL="258445" indent="-258445" defTabSz="321310">
              <a:spcBef>
                <a:spcPts val="1600"/>
              </a:spcBef>
              <a:buBlip>
                <a:blip r:embed="rId2"/>
              </a:buBlip>
              <a:defRPr sz="2090"/>
            </a:pPr>
            <a:r>
              <a:t>举个栗子</a:t>
            </a:r>
          </a:p>
          <a:p>
            <a:pPr marL="516890" lvl="1" indent="-258445" defTabSz="321310">
              <a:spcBef>
                <a:spcPts val="1600"/>
              </a:spcBef>
              <a:buBlip>
                <a:blip r:embed="rId2"/>
              </a:buBlip>
              <a:defRPr sz="2090"/>
            </a:pPr>
            <a:r>
              <a:t>海尔</a:t>
            </a:r>
          </a:p>
          <a:p>
            <a:pPr marL="775335" lvl="2" indent="-258445" defTabSz="321310">
              <a:spcBef>
                <a:spcPts val="1600"/>
              </a:spcBef>
              <a:buSzPct val="125000"/>
              <a:buChar char="•"/>
              <a:defRPr sz="2090"/>
            </a:pPr>
            <a:r>
              <a:t>海尔从冰箱起家，先后进入洗衣机、空调、电视、小家电、厨房电器、电脑、手机等领域，均采用品牌延伸的方式</a:t>
            </a:r>
          </a:p>
          <a:p>
            <a:pPr marL="775335" lvl="2" indent="-258445" defTabSz="321310">
              <a:spcBef>
                <a:spcPts val="1600"/>
              </a:spcBef>
              <a:buSzPct val="125000"/>
              <a:buChar char="•"/>
              <a:defRPr sz="2090"/>
            </a:pPr>
            <a:r>
              <a:t>当各领域出现强势的专家品牌时，海尔在很多领域都处于竞争劣势，空调竞争不过格力，电视竞争不过创维，豆浆机竞争不过九阳，微波炉竞争不过格兰仕，电脑竞争不过联想，厨房电器竞争不过老板，小家电竞争不过美的</a:t>
            </a:r>
          </a:p>
        </p:txBody>
      </p:sp>
    </p:spTree>
  </p:cSld>
  <p:clrMapOvr>
    <a:masterClrMapping/>
  </p:clrMapOvr>
  <mc:AlternateContent xmlns:mc="http://schemas.openxmlformats.org/markup-compatibility/2006" xmlns:p14="http://schemas.microsoft.com/office/powerpoint/2010/main">
    <mc:Choice Requires="p14">
      <p:transition spd="slow" p14:dur="2000">
        <p14:warp/>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四、创建成功品牌的最佳机会"/>
          <p:cNvSpPr txBox="1">
            <a:spLocks noGrp="1"/>
          </p:cNvSpPr>
          <p:nvPr>
            <p:ph type="title"/>
          </p:nvPr>
        </p:nvSpPr>
        <p:spPr>
          <a:prstGeom prst="rect">
            <a:avLst/>
          </a:prstGeom>
        </p:spPr>
        <p:txBody>
          <a:bodyPr/>
          <a:lstStyle>
            <a:lvl1pPr defTabSz="508254">
              <a:defRPr sz="6264"/>
            </a:lvl1pPr>
          </a:lstStyle>
          <a:p>
            <a:r>
              <a:t>四、创建成功品牌的最佳机会</a:t>
            </a:r>
          </a:p>
        </p:txBody>
      </p:sp>
      <p:sp>
        <p:nvSpPr>
          <p:cNvPr id="194" name="开创一个新品类…"/>
          <p:cNvSpPr txBox="1">
            <a:spLocks noGrp="1"/>
          </p:cNvSpPr>
          <p:nvPr>
            <p:ph type="body" idx="1"/>
          </p:nvPr>
        </p:nvSpPr>
        <p:spPr>
          <a:prstGeom prst="rect">
            <a:avLst/>
          </a:prstGeom>
        </p:spPr>
        <p:txBody>
          <a:bodyPr/>
          <a:lstStyle/>
          <a:p>
            <a:pPr marL="723900" indent="-723900">
              <a:buSzPct val="100000"/>
              <a:buAutoNum type="arabicPeriod"/>
              <a:defRPr>
                <a:solidFill>
                  <a:schemeClr val="accent5"/>
                </a:solidFill>
              </a:defRPr>
            </a:pPr>
            <a:r>
              <a:t>开创一个新品类</a:t>
            </a:r>
          </a:p>
          <a:p>
            <a:pPr marL="723900" indent="-723900">
              <a:buSzPct val="100000"/>
              <a:buAutoNum type="arabicPeriod"/>
              <a:defRPr>
                <a:solidFill>
                  <a:schemeClr val="accent6">
                    <a:hueOff val="151085"/>
                    <a:satOff val="19678"/>
                    <a:lumOff val="-43058"/>
                  </a:schemeClr>
                </a:solidFill>
              </a:defRPr>
            </a:pPr>
            <a:r>
              <a:t>开创新品类的管理学依据</a:t>
            </a:r>
          </a:p>
          <a:p>
            <a:pPr marL="723900" indent="-723900">
              <a:buSzPct val="100000"/>
              <a:buAutoNum type="arabicPeriod"/>
              <a:defRPr>
                <a:solidFill>
                  <a:schemeClr val="accent6">
                    <a:hueOff val="151085"/>
                    <a:satOff val="19678"/>
                    <a:lumOff val="-43058"/>
                  </a:schemeClr>
                </a:solidFill>
              </a:defRPr>
            </a:pPr>
            <a:r>
              <a:t>品类的基本类型</a:t>
            </a:r>
          </a:p>
          <a:p>
            <a:pPr marL="723900" indent="-723900">
              <a:buSzPct val="100000"/>
              <a:buAutoNum type="arabicPeriod"/>
              <a:defRPr>
                <a:solidFill>
                  <a:schemeClr val="accent6">
                    <a:hueOff val="151085"/>
                    <a:satOff val="19678"/>
                    <a:lumOff val="-43058"/>
                  </a:schemeClr>
                </a:solidFill>
              </a:defRPr>
            </a:pPr>
            <a:r>
              <a:t>对品类的重要认识</a:t>
            </a:r>
          </a:p>
          <a:p>
            <a:pPr marL="723900" indent="-723900">
              <a:buSzPct val="100000"/>
              <a:buAutoNum type="arabicPeriod"/>
              <a:defRPr>
                <a:solidFill>
                  <a:schemeClr val="accent6">
                    <a:hueOff val="151085"/>
                    <a:satOff val="19678"/>
                    <a:lumOff val="-43058"/>
                  </a:schemeClr>
                </a:solidFill>
              </a:defRPr>
            </a:pPr>
            <a:r>
              <a:t>开创新品类的疑问</a:t>
            </a:r>
          </a:p>
          <a:p>
            <a:pPr marL="723900" indent="-723900">
              <a:buSzPct val="100000"/>
              <a:buAutoNum type="arabicPeriod"/>
              <a:defRPr>
                <a:solidFill>
                  <a:schemeClr val="accent6">
                    <a:hueOff val="151085"/>
                    <a:satOff val="19678"/>
                    <a:lumOff val="-43058"/>
                  </a:schemeClr>
                </a:solidFill>
              </a:defRPr>
            </a:pPr>
            <a:r>
              <a:t>开创新品类的九大方法</a:t>
            </a:r>
          </a:p>
        </p:txBody>
      </p:sp>
    </p:spTree>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4.1开创一个新品类"/>
          <p:cNvSpPr txBox="1">
            <a:spLocks noGrp="1"/>
          </p:cNvSpPr>
          <p:nvPr>
            <p:ph type="title"/>
          </p:nvPr>
        </p:nvSpPr>
        <p:spPr>
          <a:prstGeom prst="rect">
            <a:avLst/>
          </a:prstGeom>
        </p:spPr>
        <p:txBody>
          <a:bodyPr/>
          <a:lstStyle>
            <a:lvl1pPr defTabSz="467359">
              <a:defRPr sz="5760"/>
            </a:lvl1pPr>
          </a:lstStyle>
          <a:p>
            <a:r>
              <a:t>4.1开创一个新品类</a:t>
            </a:r>
          </a:p>
        </p:txBody>
      </p:sp>
      <p:sp>
        <p:nvSpPr>
          <p:cNvPr id="197" name="开启一个有潜力的新品类，让品牌成为新品类的代表，并且主导该品类，这样就开创了一个成功品牌…"/>
          <p:cNvSpPr txBox="1">
            <a:spLocks noGrp="1"/>
          </p:cNvSpPr>
          <p:nvPr>
            <p:ph type="body" idx="1"/>
          </p:nvPr>
        </p:nvSpPr>
        <p:spPr>
          <a:prstGeom prst="rect">
            <a:avLst/>
          </a:prstGeom>
        </p:spPr>
        <p:txBody>
          <a:bodyPr/>
          <a:lstStyle/>
          <a:p>
            <a:pPr marL="399415" indent="-399415" defTabSz="496570">
              <a:spcBef>
                <a:spcPts val="2500"/>
              </a:spcBef>
              <a:buBlip>
                <a:blip r:embed="rId2"/>
              </a:buBlip>
              <a:defRPr sz="3230"/>
            </a:pPr>
            <a:r>
              <a:rPr>
                <a:solidFill>
                  <a:schemeClr val="accent5"/>
                </a:solidFill>
              </a:rPr>
              <a:t>开启</a:t>
            </a:r>
            <a:r>
              <a:t>一个有潜力的</a:t>
            </a:r>
            <a:r>
              <a:rPr>
                <a:solidFill>
                  <a:schemeClr val="accent5"/>
                </a:solidFill>
              </a:rPr>
              <a:t>新品类</a:t>
            </a:r>
            <a:r>
              <a:t>，让</a:t>
            </a:r>
            <a:r>
              <a:rPr>
                <a:solidFill>
                  <a:schemeClr val="accent5"/>
                </a:solidFill>
              </a:rPr>
              <a:t>品牌</a:t>
            </a:r>
            <a:r>
              <a:t>成为新品类的</a:t>
            </a:r>
            <a:r>
              <a:rPr>
                <a:solidFill>
                  <a:schemeClr val="accent5"/>
                </a:solidFill>
              </a:rPr>
              <a:t>代表</a:t>
            </a:r>
            <a:r>
              <a:t>，并且主导该品类，这样就开创了一个成功品牌</a:t>
            </a:r>
          </a:p>
          <a:p>
            <a:pPr marL="399415" indent="-399415" defTabSz="496570">
              <a:spcBef>
                <a:spcPts val="2500"/>
              </a:spcBef>
              <a:buBlip>
                <a:blip r:embed="rId2"/>
              </a:buBlip>
              <a:defRPr sz="3230"/>
            </a:pPr>
            <a:r>
              <a:t>举个栗子</a:t>
            </a:r>
          </a:p>
          <a:p>
            <a:pPr marL="798830" lvl="1" indent="-399415" defTabSz="496570">
              <a:spcBef>
                <a:spcPts val="2500"/>
              </a:spcBef>
              <a:buSzPct val="125000"/>
              <a:buChar char="•"/>
              <a:defRPr sz="3230"/>
            </a:pPr>
            <a:r>
              <a:t>万路宝：男人的香烟</a:t>
            </a:r>
          </a:p>
          <a:p>
            <a:pPr marL="798830" lvl="1" indent="-399415" defTabSz="496570">
              <a:spcBef>
                <a:spcPts val="2500"/>
              </a:spcBef>
              <a:buSzPct val="125000"/>
              <a:buChar char="•"/>
              <a:defRPr sz="3230"/>
            </a:pPr>
            <a:r>
              <a:t>百事可乐：年轻人的可乐</a:t>
            </a:r>
          </a:p>
          <a:p>
            <a:pPr marL="798830" lvl="1" indent="-399415" defTabSz="496570">
              <a:spcBef>
                <a:spcPts val="2500"/>
              </a:spcBef>
              <a:buSzPct val="125000"/>
              <a:buChar char="•"/>
              <a:defRPr sz="3230"/>
            </a:pPr>
            <a:r>
              <a:t>康师傅：瓶装的绿茶</a:t>
            </a:r>
          </a:p>
          <a:p>
            <a:pPr marL="798830" lvl="1" indent="-399415" defTabSz="496570">
              <a:spcBef>
                <a:spcPts val="2500"/>
              </a:spcBef>
              <a:buSzPct val="125000"/>
              <a:buChar char="•"/>
              <a:defRPr sz="3230"/>
            </a:pPr>
            <a:r>
              <a:t>脉动：维生素水</a:t>
            </a:r>
          </a:p>
          <a:p>
            <a:pPr marL="798830" lvl="1" indent="-399415" defTabSz="496570">
              <a:spcBef>
                <a:spcPts val="2500"/>
              </a:spcBef>
              <a:buSzPct val="125000"/>
              <a:buChar char="•"/>
              <a:defRPr sz="3230"/>
            </a:pPr>
            <a:r>
              <a:t>香飘飘：杯装的冲泡奶茶</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4.2开创新品类的管理学依据"/>
          <p:cNvSpPr txBox="1">
            <a:spLocks noGrp="1"/>
          </p:cNvSpPr>
          <p:nvPr>
            <p:ph type="title"/>
          </p:nvPr>
        </p:nvSpPr>
        <p:spPr>
          <a:prstGeom prst="rect">
            <a:avLst/>
          </a:prstGeom>
        </p:spPr>
        <p:txBody>
          <a:bodyPr/>
          <a:lstStyle>
            <a:lvl1pPr defTabSz="467359">
              <a:defRPr sz="5760"/>
            </a:lvl1pPr>
          </a:lstStyle>
          <a:p>
            <a:r>
              <a:t>4.2开创新品类的管理学依据</a:t>
            </a:r>
          </a:p>
        </p:txBody>
      </p:sp>
      <p:sp>
        <p:nvSpPr>
          <p:cNvPr id="200" name="企业唯一的目的就是创造客户，这是企业区别于其他任何组织的最重要的特征…"/>
          <p:cNvSpPr txBox="1">
            <a:spLocks noGrp="1"/>
          </p:cNvSpPr>
          <p:nvPr>
            <p:ph type="body" idx="1"/>
          </p:nvPr>
        </p:nvSpPr>
        <p:spPr>
          <a:prstGeom prst="rect">
            <a:avLst/>
          </a:prstGeom>
        </p:spPr>
        <p:txBody>
          <a:bodyPr/>
          <a:lstStyle/>
          <a:p>
            <a:pPr marL="300736" indent="-300736" algn="just" defTabSz="373887">
              <a:spcBef>
                <a:spcPts val="1900"/>
              </a:spcBef>
              <a:buBlip>
                <a:blip r:embed="rId2"/>
              </a:buBlip>
              <a:defRPr sz="2432"/>
            </a:pPr>
            <a:r>
              <a:rPr dirty="0" err="1">
                <a:solidFill>
                  <a:schemeClr val="accent6">
                    <a:hueOff val="151085"/>
                    <a:satOff val="19678"/>
                    <a:lumOff val="-43058"/>
                  </a:schemeClr>
                </a:solidFill>
              </a:rPr>
              <a:t>企业唯一的目的就是</a:t>
            </a:r>
            <a:r>
              <a:rPr dirty="0" err="1">
                <a:solidFill>
                  <a:schemeClr val="accent5"/>
                </a:solidFill>
              </a:rPr>
              <a:t>创造客户</a:t>
            </a:r>
            <a:r>
              <a:rPr dirty="0" err="1"/>
              <a:t>，这是企业区别于其他任何组织的最重要的特征</a:t>
            </a:r>
            <a:endParaRPr dirty="0"/>
          </a:p>
          <a:p>
            <a:pPr marL="300736" indent="-300736" defTabSz="373887">
              <a:spcBef>
                <a:spcPts val="1900"/>
              </a:spcBef>
              <a:buBlip>
                <a:blip r:embed="rId2"/>
              </a:buBlip>
              <a:defRPr sz="2432"/>
            </a:pPr>
            <a:r>
              <a:rPr dirty="0" err="1"/>
              <a:t>为实现这一目的，</a:t>
            </a:r>
            <a:r>
              <a:rPr dirty="0" err="1">
                <a:solidFill>
                  <a:schemeClr val="accent6">
                    <a:hueOff val="151085"/>
                    <a:satOff val="19678"/>
                    <a:lumOff val="-43058"/>
                  </a:schemeClr>
                </a:solidFill>
              </a:rPr>
              <a:t>企业只有两项基本职能，那就是</a:t>
            </a:r>
            <a:r>
              <a:rPr dirty="0" err="1">
                <a:solidFill>
                  <a:schemeClr val="accent5"/>
                </a:solidFill>
              </a:rPr>
              <a:t>营销和创新</a:t>
            </a:r>
            <a:endParaRPr dirty="0">
              <a:solidFill>
                <a:schemeClr val="accent5"/>
              </a:solidFill>
            </a:endParaRPr>
          </a:p>
          <a:p>
            <a:pPr marL="601472" lvl="1" indent="-300736" defTabSz="373887">
              <a:spcBef>
                <a:spcPts val="1900"/>
              </a:spcBef>
              <a:buBlip>
                <a:blip r:embed="rId2"/>
              </a:buBlip>
              <a:defRPr sz="2432"/>
            </a:pPr>
            <a:r>
              <a:rPr dirty="0" err="1"/>
              <a:t>营销是企业的外部职能，它的目的是将产品卖给客户，在外部创造客户</a:t>
            </a:r>
            <a:endParaRPr dirty="0"/>
          </a:p>
          <a:p>
            <a:pPr marL="601472" lvl="1" indent="-300736" defTabSz="373887">
              <a:spcBef>
                <a:spcPts val="1900"/>
              </a:spcBef>
              <a:buBlip>
                <a:blip r:embed="rId2"/>
              </a:buBlip>
              <a:defRPr sz="2432"/>
            </a:pPr>
            <a:r>
              <a:rPr dirty="0" err="1"/>
              <a:t>创新是企业的内部职能，它的目的是创造满足客户需求的产品，在内部创造客户</a:t>
            </a:r>
            <a:endParaRPr dirty="0"/>
          </a:p>
          <a:p>
            <a:pPr marL="300736" indent="-300736" defTabSz="373887">
              <a:spcBef>
                <a:spcPts val="1900"/>
              </a:spcBef>
              <a:buBlip>
                <a:blip r:embed="rId2"/>
              </a:buBlip>
              <a:defRPr sz="2432">
                <a:solidFill>
                  <a:schemeClr val="accent5"/>
                </a:solidFill>
              </a:defRPr>
            </a:pPr>
            <a:r>
              <a:rPr dirty="0" err="1">
                <a:solidFill>
                  <a:schemeClr val="accent6">
                    <a:hueOff val="151085"/>
                    <a:satOff val="19678"/>
                    <a:lumOff val="-43058"/>
                  </a:schemeClr>
                </a:solidFill>
              </a:rPr>
              <a:t>开创新品类实现了</a:t>
            </a:r>
            <a:r>
              <a:rPr dirty="0" err="1"/>
              <a:t>营销和创新的统一</a:t>
            </a:r>
            <a:endParaRPr dirty="0"/>
          </a:p>
          <a:p>
            <a:pPr marL="601472" lvl="1" indent="-300736" defTabSz="373887">
              <a:spcBef>
                <a:spcPts val="1900"/>
              </a:spcBef>
              <a:buBlip>
                <a:blip r:embed="rId2"/>
              </a:buBlip>
              <a:defRPr sz="2432"/>
            </a:pPr>
            <a:r>
              <a:rPr dirty="0" err="1"/>
              <a:t>在企业外部以市场竞争为导向，找到消费者心智中的品类空缺</a:t>
            </a:r>
            <a:endParaRPr dirty="0"/>
          </a:p>
          <a:p>
            <a:pPr marL="601472" lvl="1" indent="-300736" defTabSz="373887">
              <a:spcBef>
                <a:spcPts val="1900"/>
              </a:spcBef>
              <a:buBlip>
                <a:blip r:embed="rId2"/>
              </a:buBlip>
              <a:defRPr sz="2432"/>
            </a:pPr>
            <a:r>
              <a:rPr dirty="0" err="1"/>
              <a:t>然后回到企业内部指导产品创新，研发生产出满足客户潜在需求的产品</a:t>
            </a:r>
            <a:endParaRPr dirty="0"/>
          </a:p>
          <a:p>
            <a:pPr marL="601472" lvl="1" indent="-300736" defTabSz="373887">
              <a:spcBef>
                <a:spcPts val="1900"/>
              </a:spcBef>
              <a:buBlip>
                <a:blip r:embed="rId2"/>
              </a:buBlip>
              <a:defRPr sz="2432"/>
            </a:pPr>
            <a:r>
              <a:rPr dirty="0" err="1"/>
              <a:t>再通过营销的手段把产品推向市场去创造客户</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4.3品类的基本类型"/>
          <p:cNvSpPr txBox="1">
            <a:spLocks noGrp="1"/>
          </p:cNvSpPr>
          <p:nvPr>
            <p:ph type="title"/>
          </p:nvPr>
        </p:nvSpPr>
        <p:spPr>
          <a:prstGeom prst="rect">
            <a:avLst/>
          </a:prstGeom>
        </p:spPr>
        <p:txBody>
          <a:bodyPr/>
          <a:lstStyle>
            <a:lvl1pPr defTabSz="467359">
              <a:defRPr sz="5760"/>
            </a:lvl1pPr>
          </a:lstStyle>
          <a:p>
            <a:r>
              <a:t>4.3品类的基本类型</a:t>
            </a:r>
          </a:p>
        </p:txBody>
      </p:sp>
      <p:sp>
        <p:nvSpPr>
          <p:cNvPr id="203" name="所有的购买行为需要回答两个基本的问题：一是买什么？二是去哪里买？…"/>
          <p:cNvSpPr txBox="1">
            <a:spLocks noGrp="1"/>
          </p:cNvSpPr>
          <p:nvPr>
            <p:ph type="body" idx="1"/>
          </p:nvPr>
        </p:nvSpPr>
        <p:spPr>
          <a:prstGeom prst="rect">
            <a:avLst/>
          </a:prstGeom>
        </p:spPr>
        <p:txBody>
          <a:bodyPr/>
          <a:lstStyle/>
          <a:p>
            <a:pPr marL="305434" indent="-305434" defTabSz="379729">
              <a:spcBef>
                <a:spcPts val="1900"/>
              </a:spcBef>
              <a:buBlip>
                <a:blip r:embed="rId2"/>
              </a:buBlip>
              <a:defRPr sz="2470"/>
            </a:pPr>
            <a:r>
              <a:rPr dirty="0" err="1"/>
              <a:t>所有的购买行为需要回答两个基本的问题：一是买什么？二是去哪里买</a:t>
            </a:r>
            <a:r>
              <a:rPr dirty="0"/>
              <a:t>？</a:t>
            </a:r>
          </a:p>
          <a:p>
            <a:pPr marL="610869" lvl="1" indent="-305434" defTabSz="379729">
              <a:spcBef>
                <a:spcPts val="1900"/>
              </a:spcBef>
              <a:buBlip>
                <a:blip r:embed="rId2"/>
              </a:buBlip>
              <a:defRPr sz="2470"/>
            </a:pPr>
            <a:r>
              <a:rPr dirty="0" err="1">
                <a:solidFill>
                  <a:schemeClr val="accent5"/>
                </a:solidFill>
              </a:rPr>
              <a:t>买什么</a:t>
            </a:r>
            <a:r>
              <a:rPr dirty="0" err="1"/>
              <a:t>：形成了第一种品类的基本类型，即</a:t>
            </a:r>
            <a:r>
              <a:rPr dirty="0" err="1">
                <a:solidFill>
                  <a:schemeClr val="accent5"/>
                </a:solidFill>
              </a:rPr>
              <a:t>产品品类</a:t>
            </a:r>
            <a:endParaRPr dirty="0">
              <a:solidFill>
                <a:schemeClr val="accent5"/>
              </a:solidFill>
            </a:endParaRPr>
          </a:p>
          <a:p>
            <a:pPr marL="916304" lvl="2" indent="-305434" defTabSz="379729">
              <a:spcBef>
                <a:spcPts val="1900"/>
              </a:spcBef>
              <a:buBlip>
                <a:blip r:embed="rId2"/>
              </a:buBlip>
              <a:defRPr sz="2470"/>
            </a:pPr>
            <a:r>
              <a:rPr dirty="0" err="1"/>
              <a:t>瓜子、运动鞋、内衣、空调、凉茶</a:t>
            </a:r>
            <a:endParaRPr dirty="0"/>
          </a:p>
          <a:p>
            <a:pPr marL="610869" lvl="1" indent="-305434" defTabSz="379729">
              <a:spcBef>
                <a:spcPts val="1900"/>
              </a:spcBef>
              <a:buBlip>
                <a:blip r:embed="rId2"/>
              </a:buBlip>
              <a:defRPr sz="2470"/>
            </a:pPr>
            <a:r>
              <a:rPr dirty="0" err="1">
                <a:solidFill>
                  <a:schemeClr val="accent5"/>
                </a:solidFill>
              </a:rPr>
              <a:t>去哪里买</a:t>
            </a:r>
            <a:r>
              <a:rPr dirty="0" err="1"/>
              <a:t>：形成了第二种品类的基本类型，即</a:t>
            </a:r>
            <a:r>
              <a:rPr dirty="0" err="1">
                <a:solidFill>
                  <a:schemeClr val="accent5"/>
                </a:solidFill>
              </a:rPr>
              <a:t>渠道品类</a:t>
            </a:r>
            <a:endParaRPr dirty="0">
              <a:solidFill>
                <a:schemeClr val="accent5"/>
              </a:solidFill>
            </a:endParaRPr>
          </a:p>
          <a:p>
            <a:pPr marL="916304" lvl="2" indent="-305434" defTabSz="379729">
              <a:spcBef>
                <a:spcPts val="1900"/>
              </a:spcBef>
              <a:buBlip>
                <a:blip r:embed="rId2"/>
              </a:buBlip>
              <a:defRPr sz="2470"/>
            </a:pPr>
            <a:r>
              <a:rPr dirty="0" err="1"/>
              <a:t>大型商超、便利店、电器城、大型购物中心、网上超市、网上综合商城、网上化妆品商城</a:t>
            </a:r>
            <a:endParaRPr dirty="0"/>
          </a:p>
          <a:p>
            <a:pPr marL="305434" indent="-305434" defTabSz="379729">
              <a:spcBef>
                <a:spcPts val="1900"/>
              </a:spcBef>
              <a:buBlip>
                <a:blip r:embed="rId2"/>
              </a:buBlip>
              <a:defRPr sz="2470"/>
            </a:pPr>
            <a:r>
              <a:rPr dirty="0"/>
              <a:t>白电、黑电、生活家电、厨房电器等并非真品类，它们属于“</a:t>
            </a:r>
            <a:r>
              <a:rPr dirty="0" err="1"/>
              <a:t>范畴性概念</a:t>
            </a:r>
            <a:r>
              <a:rPr dirty="0"/>
              <a:t>”，</a:t>
            </a:r>
            <a:r>
              <a:rPr dirty="0" err="1"/>
              <a:t>可以称之为“伪品类</a:t>
            </a:r>
            <a:r>
              <a:rPr dirty="0"/>
              <a:t>”</a:t>
            </a:r>
          </a:p>
          <a:p>
            <a:pPr marL="305434" indent="-305434" defTabSz="379729">
              <a:spcBef>
                <a:spcPts val="1900"/>
              </a:spcBef>
              <a:buBlip>
                <a:blip r:embed="rId2"/>
              </a:buBlip>
              <a:defRPr sz="2470"/>
            </a:pPr>
            <a:r>
              <a:rPr dirty="0" err="1"/>
              <a:t>辨别品类真伪一个方法：看它是不是消费者做购买决策时涉及的</a:t>
            </a:r>
            <a:r>
              <a:rPr dirty="0" err="1">
                <a:solidFill>
                  <a:schemeClr val="accent5"/>
                </a:solidFill>
              </a:rPr>
              <a:t>最后一级分类</a:t>
            </a:r>
            <a:endParaRPr dirty="0">
              <a:solidFill>
                <a:schemeClr val="accent5"/>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4.4对品类的重要认识"/>
          <p:cNvSpPr txBox="1">
            <a:spLocks noGrp="1"/>
          </p:cNvSpPr>
          <p:nvPr>
            <p:ph type="title"/>
          </p:nvPr>
        </p:nvSpPr>
        <p:spPr>
          <a:prstGeom prst="rect">
            <a:avLst/>
          </a:prstGeom>
        </p:spPr>
        <p:txBody>
          <a:bodyPr/>
          <a:lstStyle>
            <a:lvl1pPr defTabSz="467359">
              <a:defRPr sz="5760"/>
            </a:lvl1pPr>
          </a:lstStyle>
          <a:p>
            <a:r>
              <a:t>4.4对品类的重要认识</a:t>
            </a:r>
          </a:p>
        </p:txBody>
      </p:sp>
      <p:sp>
        <p:nvSpPr>
          <p:cNvPr id="206" name="行业划分的品类，从产品本身出发做出的物理分类…"/>
          <p:cNvSpPr txBox="1">
            <a:spLocks noGrp="1"/>
          </p:cNvSpPr>
          <p:nvPr>
            <p:ph type="body" idx="1"/>
          </p:nvPr>
        </p:nvSpPr>
        <p:spPr>
          <a:prstGeom prst="rect">
            <a:avLst/>
          </a:prstGeom>
        </p:spPr>
        <p:txBody>
          <a:bodyPr/>
          <a:lstStyle/>
          <a:p>
            <a:pPr marL="234950" indent="-234950" defTabSz="292100">
              <a:spcBef>
                <a:spcPts val="1500"/>
              </a:spcBef>
              <a:buBlip>
                <a:blip r:embed="rId2"/>
              </a:buBlip>
              <a:defRPr sz="1900"/>
            </a:pPr>
            <a:r>
              <a:rPr>
                <a:solidFill>
                  <a:schemeClr val="accent5"/>
                </a:solidFill>
              </a:rPr>
              <a:t>行业划分的品类</a:t>
            </a:r>
            <a:r>
              <a:t>，从产品本身出发做出的物理分类</a:t>
            </a:r>
          </a:p>
          <a:p>
            <a:pPr marL="469900" lvl="1" indent="-234950" defTabSz="292100">
              <a:spcBef>
                <a:spcPts val="1500"/>
              </a:spcBef>
              <a:buBlip>
                <a:blip r:embed="rId2"/>
              </a:buBlip>
              <a:defRPr sz="1900"/>
            </a:pPr>
            <a:r>
              <a:t>轿车、卡车、摩托车、自行车</a:t>
            </a:r>
          </a:p>
          <a:p>
            <a:pPr marL="234950" indent="-234950" defTabSz="292100">
              <a:spcBef>
                <a:spcPts val="1500"/>
              </a:spcBef>
              <a:buBlip>
                <a:blip r:embed="rId2"/>
              </a:buBlip>
              <a:defRPr sz="1900"/>
            </a:pPr>
            <a:r>
              <a:rPr>
                <a:solidFill>
                  <a:schemeClr val="accent5"/>
                </a:solidFill>
              </a:rPr>
              <a:t>心智认知的品类</a:t>
            </a:r>
            <a:r>
              <a:t>，是指消费者心智中对产品信息的归类，与行业划分的品类两者有时一致，有时不一致</a:t>
            </a:r>
          </a:p>
          <a:p>
            <a:pPr marL="469900" lvl="1" indent="-234950" defTabSz="292100">
              <a:spcBef>
                <a:spcPts val="1500"/>
              </a:spcBef>
              <a:buBlip>
                <a:blip r:embed="rId2"/>
              </a:buBlip>
              <a:defRPr sz="1900"/>
            </a:pPr>
            <a:r>
              <a:t>安全的轿车、彰显尊贵的轿车、有驾驶乐趣的轿车</a:t>
            </a:r>
          </a:p>
          <a:p>
            <a:pPr marL="234950" indent="-234950" defTabSz="292100">
              <a:spcBef>
                <a:spcPts val="1500"/>
              </a:spcBef>
              <a:buBlip>
                <a:blip r:embed="rId2"/>
              </a:buBlip>
              <a:defRPr sz="1900">
                <a:solidFill>
                  <a:schemeClr val="accent5"/>
                </a:solidFill>
              </a:defRPr>
            </a:pPr>
            <a:r>
              <a:t>品类分化</a:t>
            </a:r>
          </a:p>
          <a:p>
            <a:pPr marL="469900" lvl="1" indent="-234950" defTabSz="292100">
              <a:spcBef>
                <a:spcPts val="1500"/>
              </a:spcBef>
              <a:buBlip>
                <a:blip r:embed="rId2"/>
              </a:buBlip>
              <a:defRPr sz="1900"/>
            </a:pPr>
            <a:r>
              <a:t>分化是商业发展的基本规律和源动力</a:t>
            </a:r>
          </a:p>
          <a:p>
            <a:pPr marL="704850" lvl="2" indent="-234950" defTabSz="292100">
              <a:spcBef>
                <a:spcPts val="1500"/>
              </a:spcBef>
              <a:buBlip>
                <a:blip r:embed="rId2"/>
              </a:buBlip>
              <a:defRPr sz="1900"/>
            </a:pPr>
            <a:r>
              <a:t>大型计算机、中型机、微型机、个人电脑、笔记本电脑、平板电脑、掌上电脑、智能手机、智能手表</a:t>
            </a:r>
          </a:p>
          <a:p>
            <a:pPr marL="234950" indent="-234950" defTabSz="292100">
              <a:spcBef>
                <a:spcPts val="1500"/>
              </a:spcBef>
              <a:buBlip>
                <a:blip r:embed="rId2"/>
              </a:buBlip>
              <a:defRPr sz="1900"/>
            </a:pPr>
            <a:r>
              <a:rPr>
                <a:solidFill>
                  <a:schemeClr val="accent5"/>
                </a:solidFill>
              </a:rPr>
              <a:t>品类只会分化，不会融合</a:t>
            </a:r>
          </a:p>
          <a:p>
            <a:pPr marL="469900" lvl="1" indent="-234950" defTabSz="292100">
              <a:spcBef>
                <a:spcPts val="1500"/>
              </a:spcBef>
              <a:buBlip>
                <a:blip r:embed="rId2"/>
              </a:buBlip>
              <a:defRPr sz="1900"/>
            </a:pPr>
            <a:r>
              <a:t>Win 10操作系统，融合了平板、手机、PC的功能</a:t>
            </a:r>
          </a:p>
          <a:p>
            <a:pPr marL="469900" lvl="1" indent="-234950" defTabSz="292100">
              <a:spcBef>
                <a:spcPts val="1500"/>
              </a:spcBef>
              <a:buBlip>
                <a:blip r:embed="rId2"/>
              </a:buBlip>
              <a:defRPr sz="1900"/>
            </a:pPr>
            <a:r>
              <a:t>能飞的汽车、能在水中开的汽车</a:t>
            </a:r>
          </a:p>
          <a:p>
            <a:pPr marL="469900" lvl="1" indent="-234950" defTabSz="292100">
              <a:spcBef>
                <a:spcPts val="1500"/>
              </a:spcBef>
              <a:buBlip>
                <a:blip r:embed="rId2"/>
              </a:buBlip>
              <a:defRPr sz="1900"/>
            </a:pPr>
            <a:r>
              <a:t>我们产品开发，也会犯这种错误，追求功能越多越好，功能堆积多了，使用就复杂，需要达到一个平衡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invX="1"/>
      </p:transition>
    </mc:Choice>
    <mc:Choice xmlns="" xmlns:m="http://schemas.openxmlformats.org/officeDocument/2006/math" xmlns:a14="http://schemas.microsoft.com/office/drawing/2010/main" xmlns:p14="http://schemas.microsoft.com/office/powerpoint/2010/main" Requires="p14">
      <p:transition spd="slow" advClick="1" p14:dur="2000">
        <p:wipe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创业企业的品牌机会…"/>
          <p:cNvSpPr txBox="1">
            <a:spLocks noGrp="1"/>
          </p:cNvSpPr>
          <p:nvPr>
            <p:ph type="body" idx="1"/>
          </p:nvPr>
        </p:nvSpPr>
        <p:spPr>
          <a:prstGeom prst="rect">
            <a:avLst/>
          </a:prstGeom>
        </p:spPr>
        <p:txBody>
          <a:bodyPr/>
          <a:lstStyle/>
          <a:p>
            <a:pPr marL="723900" indent="-723900">
              <a:buSzPct val="100000"/>
              <a:buAutoNum type="ea1ChsPeriod"/>
            </a:pPr>
            <a:r>
              <a:rPr dirty="0" err="1"/>
              <a:t>创业企业的</a:t>
            </a:r>
            <a:r>
              <a:rPr dirty="0" err="1">
                <a:solidFill>
                  <a:schemeClr val="accent5"/>
                </a:solidFill>
              </a:rPr>
              <a:t>品牌机会</a:t>
            </a:r>
            <a:endParaRPr dirty="0">
              <a:solidFill>
                <a:schemeClr val="accent5"/>
              </a:solidFill>
            </a:endParaRPr>
          </a:p>
          <a:p>
            <a:pPr marL="723900" indent="-723900">
              <a:buSzPct val="100000"/>
              <a:buAutoNum type="ea1ChsPeriod"/>
            </a:pPr>
            <a:r>
              <a:rPr dirty="0" err="1"/>
              <a:t>成功品牌的</a:t>
            </a:r>
            <a:r>
              <a:rPr dirty="0" err="1">
                <a:solidFill>
                  <a:schemeClr val="accent5"/>
                </a:solidFill>
              </a:rPr>
              <a:t>真谛</a:t>
            </a:r>
            <a:endParaRPr dirty="0">
              <a:solidFill>
                <a:schemeClr val="accent5"/>
              </a:solidFill>
            </a:endParaRPr>
          </a:p>
          <a:p>
            <a:pPr marL="723900" indent="-723900">
              <a:buSzPct val="100000"/>
              <a:buAutoNum type="ea1ChsPeriod"/>
            </a:pPr>
            <a:r>
              <a:rPr dirty="0" err="1"/>
              <a:t>创建品牌的</a:t>
            </a:r>
            <a:r>
              <a:rPr dirty="0" err="1">
                <a:solidFill>
                  <a:schemeClr val="accent5"/>
                </a:solidFill>
              </a:rPr>
              <a:t>七大误区</a:t>
            </a:r>
            <a:endParaRPr dirty="0">
              <a:solidFill>
                <a:schemeClr val="accent5"/>
              </a:solidFill>
            </a:endParaRPr>
          </a:p>
          <a:p>
            <a:pPr marL="723900" indent="-723900">
              <a:buSzPct val="100000"/>
              <a:buAutoNum type="ea1ChsPeriod"/>
            </a:pPr>
            <a:r>
              <a:rPr dirty="0" err="1"/>
              <a:t>创建成功品牌的</a:t>
            </a:r>
            <a:r>
              <a:rPr dirty="0" err="1">
                <a:solidFill>
                  <a:schemeClr val="accent5"/>
                </a:solidFill>
              </a:rPr>
              <a:t>最佳机会</a:t>
            </a:r>
            <a:endParaRPr dirty="0">
              <a:solidFill>
                <a:schemeClr val="accent5"/>
              </a:solidFill>
            </a:endParaRPr>
          </a:p>
          <a:p>
            <a:pPr marL="723900" indent="-723900">
              <a:buSzPct val="100000"/>
              <a:buAutoNum type="ea1ChsPeriod"/>
            </a:pPr>
            <a:r>
              <a:rPr dirty="0" err="1"/>
              <a:t>创建成功品牌的</a:t>
            </a:r>
            <a:r>
              <a:rPr dirty="0" err="1">
                <a:solidFill>
                  <a:schemeClr val="accent5"/>
                </a:solidFill>
              </a:rPr>
              <a:t>十大要点</a:t>
            </a:r>
            <a:endParaRPr dirty="0">
              <a:solidFill>
                <a:schemeClr val="accent5"/>
              </a:solidFill>
            </a:endParaRPr>
          </a:p>
          <a:p>
            <a:pPr marL="723900" indent="-723900">
              <a:buSzPct val="100000"/>
              <a:buAutoNum type="ea1ChsPeriod"/>
            </a:pPr>
            <a:r>
              <a:rPr dirty="0" err="1"/>
              <a:t>如何做好</a:t>
            </a:r>
            <a:r>
              <a:rPr dirty="0" err="1">
                <a:solidFill>
                  <a:schemeClr val="accent5"/>
                </a:solidFill>
              </a:rPr>
              <a:t>品牌运营</a:t>
            </a:r>
            <a:endParaRPr dirty="0">
              <a:solidFill>
                <a:schemeClr val="accent5"/>
              </a:solidFill>
            </a:endParaRPr>
          </a:p>
          <a:p>
            <a:pPr marL="723900" indent="-723900">
              <a:buSzPct val="100000"/>
              <a:buAutoNum type="ea1ChsPeriod"/>
            </a:pPr>
            <a:r>
              <a:rPr dirty="0" err="1"/>
              <a:t>最重要的</a:t>
            </a:r>
            <a:r>
              <a:rPr dirty="0" err="1">
                <a:solidFill>
                  <a:schemeClr val="accent5"/>
                </a:solidFill>
              </a:rPr>
              <a:t>品牌法则</a:t>
            </a:r>
            <a:endParaRPr dirty="0">
              <a:solidFill>
                <a:schemeClr val="accent5"/>
              </a:solidFill>
            </a:endParaRPr>
          </a:p>
        </p:txBody>
      </p:sp>
      <p:sp>
        <p:nvSpPr>
          <p:cNvPr id="128" name="内容介绍"/>
          <p:cNvSpPr txBox="1"/>
          <p:nvPr/>
        </p:nvSpPr>
        <p:spPr>
          <a:xfrm>
            <a:off x="9594850" y="1981200"/>
            <a:ext cx="1672729" cy="579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8000">
                <a:solidFill>
                  <a:schemeClr val="accent6">
                    <a:hueOff val="151085"/>
                    <a:satOff val="19678"/>
                    <a:lumOff val="-43058"/>
                  </a:schemeClr>
                </a:solidFill>
              </a:defRPr>
            </a:lvl1pPr>
          </a:lstStyle>
          <a:p>
            <a:r>
              <a:rPr dirty="0" err="1"/>
              <a:t>内容介绍</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4.5开创新品类的疑问"/>
          <p:cNvSpPr txBox="1">
            <a:spLocks noGrp="1"/>
          </p:cNvSpPr>
          <p:nvPr>
            <p:ph type="title"/>
          </p:nvPr>
        </p:nvSpPr>
        <p:spPr>
          <a:prstGeom prst="rect">
            <a:avLst/>
          </a:prstGeom>
        </p:spPr>
        <p:txBody>
          <a:bodyPr/>
          <a:lstStyle>
            <a:lvl1pPr defTabSz="467359">
              <a:defRPr sz="5760"/>
            </a:lvl1pPr>
          </a:lstStyle>
          <a:p>
            <a:r>
              <a:t>4.5开创新品类的疑问</a:t>
            </a:r>
          </a:p>
        </p:txBody>
      </p:sp>
      <p:sp>
        <p:nvSpPr>
          <p:cNvPr id="209" name="新品类的市场规模有多大…"/>
          <p:cNvSpPr txBox="1">
            <a:spLocks noGrp="1"/>
          </p:cNvSpPr>
          <p:nvPr>
            <p:ph type="body" idx="1"/>
          </p:nvPr>
        </p:nvSpPr>
        <p:spPr>
          <a:prstGeom prst="rect">
            <a:avLst/>
          </a:prstGeom>
        </p:spPr>
        <p:txBody>
          <a:bodyPr/>
          <a:lstStyle/>
          <a:p>
            <a:pPr marL="366521" indent="-366521" defTabSz="455675">
              <a:spcBef>
                <a:spcPts val="2300"/>
              </a:spcBef>
              <a:buBlip>
                <a:blip r:embed="rId2"/>
              </a:buBlip>
              <a:defRPr sz="2964"/>
            </a:pPr>
            <a:r>
              <a:t>新品类的</a:t>
            </a:r>
            <a:r>
              <a:rPr>
                <a:solidFill>
                  <a:schemeClr val="accent5"/>
                </a:solidFill>
              </a:rPr>
              <a:t>市场规模有多大</a:t>
            </a:r>
          </a:p>
          <a:p>
            <a:pPr marL="733043" lvl="1" indent="-366521" defTabSz="455675">
              <a:spcBef>
                <a:spcPts val="2300"/>
              </a:spcBef>
              <a:buSzPct val="125000"/>
              <a:buChar char="•"/>
              <a:defRPr sz="2964"/>
            </a:pPr>
            <a:r>
              <a:t>可以参考主要竞争对手目前的市场规模</a:t>
            </a:r>
          </a:p>
          <a:p>
            <a:pPr marL="366521" indent="-366521" defTabSz="455675">
              <a:spcBef>
                <a:spcPts val="2300"/>
              </a:spcBef>
              <a:buBlip>
                <a:blip r:embed="rId2"/>
              </a:buBlip>
              <a:defRPr sz="2964"/>
            </a:pPr>
            <a:r>
              <a:t>判断一个</a:t>
            </a:r>
            <a:r>
              <a:rPr>
                <a:solidFill>
                  <a:schemeClr val="accent5"/>
                </a:solidFill>
              </a:rPr>
              <a:t>新产品是不是一个新品类</a:t>
            </a:r>
          </a:p>
          <a:p>
            <a:pPr marL="1129283" lvl="1" indent="-564641" defTabSz="455675">
              <a:spcBef>
                <a:spcPts val="2300"/>
              </a:spcBef>
              <a:buSzPct val="100000"/>
              <a:buAutoNum type="arabicPeriod"/>
              <a:defRPr sz="2964">
                <a:solidFill>
                  <a:schemeClr val="accent5"/>
                </a:solidFill>
              </a:defRPr>
            </a:pPr>
            <a:r>
              <a:t>要有明确的差异性</a:t>
            </a:r>
          </a:p>
          <a:p>
            <a:pPr marL="1099565" lvl="2" indent="-366521" defTabSz="455675">
              <a:spcBef>
                <a:spcPts val="2300"/>
              </a:spcBef>
              <a:buSzPct val="125000"/>
              <a:buChar char="•"/>
              <a:defRPr sz="2964"/>
            </a:pPr>
            <a:r>
              <a:t>消费者通过视觉、听觉、嗅觉、味觉及触觉轻易识别出其与众不同之处</a:t>
            </a:r>
          </a:p>
          <a:p>
            <a:pPr marL="1129283" lvl="1" indent="-564641" defTabSz="455675">
              <a:spcBef>
                <a:spcPts val="2300"/>
              </a:spcBef>
              <a:buSzPct val="100000"/>
              <a:buAutoNum type="arabicPeriod"/>
              <a:defRPr sz="2964">
                <a:solidFill>
                  <a:schemeClr val="accent5"/>
                </a:solidFill>
              </a:defRPr>
            </a:pPr>
            <a:r>
              <a:t>要有明确的价值性</a:t>
            </a:r>
          </a:p>
          <a:p>
            <a:pPr marL="1099565" lvl="2" indent="-366521" defTabSz="455675">
              <a:spcBef>
                <a:spcPts val="2300"/>
              </a:spcBef>
              <a:buSzPct val="125000"/>
              <a:buChar char="•"/>
              <a:defRPr sz="2964"/>
            </a:pPr>
            <a:r>
              <a:t>能有效满足消费者某方面的需求，或解决消费者某方面的问题</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4.6开创新品类的九大方法"/>
          <p:cNvSpPr txBox="1">
            <a:spLocks noGrp="1"/>
          </p:cNvSpPr>
          <p:nvPr>
            <p:ph type="title"/>
          </p:nvPr>
        </p:nvSpPr>
        <p:spPr>
          <a:prstGeom prst="rect">
            <a:avLst/>
          </a:prstGeom>
        </p:spPr>
        <p:txBody>
          <a:bodyPr/>
          <a:lstStyle>
            <a:lvl1pPr defTabSz="467359">
              <a:defRPr sz="5760"/>
            </a:lvl1pPr>
          </a:lstStyle>
          <a:p>
            <a:r>
              <a:t>4.6开创新品类的九大方法</a:t>
            </a:r>
          </a:p>
        </p:txBody>
      </p:sp>
      <p:sp>
        <p:nvSpPr>
          <p:cNvPr id="212" name="抢占市场空白…"/>
          <p:cNvSpPr txBox="1">
            <a:spLocks noGrp="1"/>
          </p:cNvSpPr>
          <p:nvPr>
            <p:ph type="body" idx="1"/>
          </p:nvPr>
        </p:nvSpPr>
        <p:spPr>
          <a:prstGeom prst="rect">
            <a:avLst/>
          </a:prstGeom>
        </p:spPr>
        <p:txBody>
          <a:bodyPr/>
          <a:lstStyle/>
          <a:p>
            <a:pPr marL="528447" indent="-528447" defTabSz="426466">
              <a:spcBef>
                <a:spcPts val="2100"/>
              </a:spcBef>
              <a:buSzPct val="100000"/>
              <a:buAutoNum type="arabicPeriod"/>
              <a:defRPr sz="2774"/>
            </a:pPr>
            <a:r>
              <a:t>抢占</a:t>
            </a:r>
            <a:r>
              <a:rPr>
                <a:solidFill>
                  <a:schemeClr val="accent5"/>
                </a:solidFill>
              </a:rPr>
              <a:t>市场空白</a:t>
            </a:r>
          </a:p>
          <a:p>
            <a:pPr marL="528447" indent="-528447" defTabSz="426466">
              <a:spcBef>
                <a:spcPts val="2100"/>
              </a:spcBef>
              <a:buSzPct val="100000"/>
              <a:buAutoNum type="arabicPeriod"/>
              <a:defRPr sz="2774"/>
            </a:pPr>
            <a:r>
              <a:t>抢占</a:t>
            </a:r>
            <a:r>
              <a:rPr>
                <a:solidFill>
                  <a:schemeClr val="accent5"/>
                </a:solidFill>
              </a:rPr>
              <a:t>心智空白</a:t>
            </a:r>
          </a:p>
          <a:p>
            <a:pPr marL="528447" indent="-528447" defTabSz="426466">
              <a:spcBef>
                <a:spcPts val="2100"/>
              </a:spcBef>
              <a:buSzPct val="100000"/>
              <a:buAutoNum type="arabicPeriod"/>
              <a:defRPr sz="2774">
                <a:solidFill>
                  <a:schemeClr val="accent5"/>
                </a:solidFill>
              </a:defRPr>
            </a:pPr>
            <a:r>
              <a:t>产品创新</a:t>
            </a:r>
          </a:p>
          <a:p>
            <a:pPr marL="528447" indent="-528447" defTabSz="426466">
              <a:spcBef>
                <a:spcPts val="2100"/>
              </a:spcBef>
              <a:buSzPct val="100000"/>
              <a:buAutoNum type="arabicPeriod"/>
              <a:defRPr sz="2774">
                <a:solidFill>
                  <a:schemeClr val="accent5"/>
                </a:solidFill>
              </a:defRPr>
            </a:pPr>
            <a:r>
              <a:t>方便性包装</a:t>
            </a:r>
          </a:p>
          <a:p>
            <a:pPr marL="528447" indent="-528447" defTabSz="426466">
              <a:spcBef>
                <a:spcPts val="2100"/>
              </a:spcBef>
              <a:buSzPct val="100000"/>
              <a:buAutoNum type="arabicPeriod"/>
              <a:defRPr sz="2774">
                <a:solidFill>
                  <a:schemeClr val="accent5"/>
                </a:solidFill>
              </a:defRPr>
            </a:pPr>
            <a:r>
              <a:t>价格区隔</a:t>
            </a:r>
          </a:p>
          <a:p>
            <a:pPr marL="528447" indent="-528447" defTabSz="426466">
              <a:spcBef>
                <a:spcPts val="2100"/>
              </a:spcBef>
              <a:buSzPct val="100000"/>
              <a:buAutoNum type="arabicPeriod"/>
              <a:defRPr sz="2774">
                <a:solidFill>
                  <a:schemeClr val="accent5"/>
                </a:solidFill>
              </a:defRPr>
            </a:pPr>
            <a:r>
              <a:t>规格区隔</a:t>
            </a:r>
          </a:p>
          <a:p>
            <a:pPr marL="528447" indent="-528447" defTabSz="426466">
              <a:spcBef>
                <a:spcPts val="2100"/>
              </a:spcBef>
              <a:buSzPct val="100000"/>
              <a:buAutoNum type="arabicPeriod"/>
              <a:defRPr sz="2774"/>
            </a:pPr>
            <a:r>
              <a:t>聚焦</a:t>
            </a:r>
            <a:r>
              <a:rPr>
                <a:solidFill>
                  <a:schemeClr val="accent5"/>
                </a:solidFill>
              </a:rPr>
              <a:t>一类产品或服务</a:t>
            </a:r>
          </a:p>
          <a:p>
            <a:pPr marL="528447" indent="-528447" defTabSz="426466">
              <a:spcBef>
                <a:spcPts val="2100"/>
              </a:spcBef>
              <a:buSzPct val="100000"/>
              <a:buAutoNum type="arabicPeriod"/>
              <a:defRPr sz="2774"/>
            </a:pPr>
            <a:r>
              <a:t>聚焦品类的</a:t>
            </a:r>
            <a:r>
              <a:rPr>
                <a:solidFill>
                  <a:schemeClr val="accent5"/>
                </a:solidFill>
              </a:rPr>
              <a:t>一个次要特性或功效</a:t>
            </a:r>
          </a:p>
          <a:p>
            <a:pPr marL="528447" indent="-528447" defTabSz="426466">
              <a:spcBef>
                <a:spcPts val="2100"/>
              </a:spcBef>
              <a:buSzPct val="100000"/>
              <a:buAutoNum type="arabicPeriod"/>
              <a:defRPr sz="2774"/>
            </a:pPr>
            <a:r>
              <a:t>站在领导品牌</a:t>
            </a:r>
            <a:r>
              <a:rPr>
                <a:solidFill>
                  <a:schemeClr val="accent5"/>
                </a:solidFill>
              </a:rPr>
              <a:t>对立面</a:t>
            </a:r>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4.6.1抢占市场空白"/>
          <p:cNvSpPr txBox="1">
            <a:spLocks noGrp="1"/>
          </p:cNvSpPr>
          <p:nvPr>
            <p:ph type="title"/>
          </p:nvPr>
        </p:nvSpPr>
        <p:spPr>
          <a:prstGeom prst="rect">
            <a:avLst/>
          </a:prstGeom>
        </p:spPr>
        <p:txBody>
          <a:bodyPr/>
          <a:lstStyle>
            <a:lvl1pPr defTabSz="467359">
              <a:defRPr sz="5760"/>
            </a:lvl1pPr>
          </a:lstStyle>
          <a:p>
            <a:r>
              <a:t>4.6.1抢占市场空白</a:t>
            </a:r>
          </a:p>
        </p:txBody>
      </p:sp>
      <p:sp>
        <p:nvSpPr>
          <p:cNvPr id="215" name="市场空白：是指消费者存在某类产品的潜在需求，但市场上并无此类产品存在…"/>
          <p:cNvSpPr txBox="1">
            <a:spLocks noGrp="1"/>
          </p:cNvSpPr>
          <p:nvPr>
            <p:ph type="body" idx="1"/>
          </p:nvPr>
        </p:nvSpPr>
        <p:spPr>
          <a:prstGeom prst="rect">
            <a:avLst/>
          </a:prstGeom>
        </p:spPr>
        <p:txBody>
          <a:bodyPr/>
          <a:lstStyle/>
          <a:p>
            <a:pPr marL="0" indent="0" defTabSz="566674">
              <a:spcBef>
                <a:spcPts val="2900"/>
              </a:spcBef>
              <a:buSzTx/>
              <a:buNone/>
              <a:defRPr sz="3686"/>
            </a:pPr>
            <a:r>
              <a:t>市场空白：是指消费者存在某类产品的</a:t>
            </a:r>
            <a:r>
              <a:rPr>
                <a:solidFill>
                  <a:schemeClr val="accent5"/>
                </a:solidFill>
              </a:rPr>
              <a:t>潜在需求</a:t>
            </a:r>
            <a:r>
              <a:t>，但市场上并无此类产品存在</a:t>
            </a:r>
          </a:p>
          <a:p>
            <a:pPr marL="455802" indent="-455802" defTabSz="566674">
              <a:spcBef>
                <a:spcPts val="2900"/>
              </a:spcBef>
              <a:buBlip>
                <a:blip r:embed="rId2"/>
              </a:buBlip>
              <a:defRPr sz="3686"/>
            </a:pPr>
            <a:r>
              <a:t>创业者往往距离市场一线最近，最了解市场情况，最有机会发现消费者的潜在需求及市场空白</a:t>
            </a:r>
          </a:p>
          <a:p>
            <a:pPr marL="455802" indent="-455802" defTabSz="566674">
              <a:spcBef>
                <a:spcPts val="2900"/>
              </a:spcBef>
              <a:buBlip>
                <a:blip r:embed="rId2"/>
              </a:buBlip>
              <a:defRPr sz="3686"/>
            </a:pPr>
            <a:r>
              <a:t>这是任何大企业的老板都很难做到的</a:t>
            </a:r>
          </a:p>
          <a:p>
            <a:pPr marL="0" indent="0" defTabSz="566674">
              <a:spcBef>
                <a:spcPts val="2900"/>
              </a:spcBef>
              <a:buSzTx/>
              <a:buNone/>
              <a:defRPr sz="3686"/>
            </a:pPr>
            <a:r>
              <a:t>举个栗子</a:t>
            </a:r>
          </a:p>
          <a:p>
            <a:pPr marL="911605" lvl="1" indent="-455802" defTabSz="566674">
              <a:spcBef>
                <a:spcPts val="2900"/>
              </a:spcBef>
              <a:buSzPct val="125000"/>
              <a:buChar char="•"/>
              <a:defRPr sz="3686"/>
            </a:pPr>
            <a:r>
              <a:t>乐凯撒：榴莲披萨</a:t>
            </a:r>
          </a:p>
        </p:txBody>
      </p:sp>
    </p:spTree>
  </p:cSld>
  <p:clrMapOvr>
    <a:masterClrMapping/>
  </p:clrMapOvr>
  <mc:AlternateContent xmlns:mc="http://schemas.openxmlformats.org/markup-compatibility/2006" xmlns:p14="http://schemas.microsoft.com/office/powerpoint/2010/main">
    <mc:Choice Requires="p14">
      <p:transition spd="slow" p14:dur="2000">
        <p14:prism dir="r" isInverted="1"/>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4.6.2抢占心智空白"/>
          <p:cNvSpPr txBox="1">
            <a:spLocks noGrp="1"/>
          </p:cNvSpPr>
          <p:nvPr>
            <p:ph type="title"/>
          </p:nvPr>
        </p:nvSpPr>
        <p:spPr>
          <a:prstGeom prst="rect">
            <a:avLst/>
          </a:prstGeom>
        </p:spPr>
        <p:txBody>
          <a:bodyPr/>
          <a:lstStyle>
            <a:lvl1pPr defTabSz="467359">
              <a:defRPr sz="5760"/>
            </a:lvl1pPr>
          </a:lstStyle>
          <a:p>
            <a:r>
              <a:t>4.6.2抢占心智空白</a:t>
            </a:r>
          </a:p>
        </p:txBody>
      </p:sp>
      <p:sp>
        <p:nvSpPr>
          <p:cNvPr id="218" name="心智空白：是指市场上虽然已经存在某类产品，但在广大消费者心智中并未出现该类产品的代表性品牌…"/>
          <p:cNvSpPr txBox="1">
            <a:spLocks noGrp="1"/>
          </p:cNvSpPr>
          <p:nvPr>
            <p:ph type="body" idx="1"/>
          </p:nvPr>
        </p:nvSpPr>
        <p:spPr>
          <a:prstGeom prst="rect">
            <a:avLst/>
          </a:prstGeom>
        </p:spPr>
        <p:txBody>
          <a:bodyPr/>
          <a:lstStyle/>
          <a:p>
            <a:pPr marL="0" indent="0">
              <a:buSzTx/>
              <a:buNone/>
            </a:pPr>
            <a:r>
              <a:t>心智空白：是指市场上虽然已经存在某类产品，但在广大消费者心智中并未出现该类产品的</a:t>
            </a:r>
            <a:r>
              <a:rPr>
                <a:solidFill>
                  <a:schemeClr val="accent5"/>
                </a:solidFill>
              </a:rPr>
              <a:t>代表性品牌</a:t>
            </a:r>
          </a:p>
          <a:p>
            <a:pPr marL="0" indent="0">
              <a:buSzTx/>
              <a:buNone/>
            </a:pPr>
            <a:r>
              <a:t>举个栗子</a:t>
            </a:r>
          </a:p>
          <a:p>
            <a:pPr lvl="1">
              <a:buSzPct val="125000"/>
              <a:buChar char="•"/>
            </a:pPr>
            <a:r>
              <a:t>嘀嘀打车：后来居上，成就霸业</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4.6.3产品创新"/>
          <p:cNvSpPr txBox="1">
            <a:spLocks noGrp="1"/>
          </p:cNvSpPr>
          <p:nvPr>
            <p:ph type="title"/>
          </p:nvPr>
        </p:nvSpPr>
        <p:spPr>
          <a:prstGeom prst="rect">
            <a:avLst/>
          </a:prstGeom>
        </p:spPr>
        <p:txBody>
          <a:bodyPr/>
          <a:lstStyle>
            <a:lvl1pPr defTabSz="467359">
              <a:defRPr sz="5760"/>
            </a:lvl1pPr>
          </a:lstStyle>
          <a:p>
            <a:r>
              <a:t>4.6.3产品创新</a:t>
            </a:r>
          </a:p>
        </p:txBody>
      </p:sp>
      <p:sp>
        <p:nvSpPr>
          <p:cNvPr id="221" name="通过产品创新，对已有的产品进行改良、升级或换代，是开创新品类最常用的方法…"/>
          <p:cNvSpPr txBox="1">
            <a:spLocks noGrp="1"/>
          </p:cNvSpPr>
          <p:nvPr>
            <p:ph type="body" idx="1"/>
          </p:nvPr>
        </p:nvSpPr>
        <p:spPr>
          <a:prstGeom prst="rect">
            <a:avLst/>
          </a:prstGeom>
        </p:spPr>
        <p:txBody>
          <a:bodyPr/>
          <a:lstStyle/>
          <a:p>
            <a:pPr marL="0" indent="0" defTabSz="467359">
              <a:spcBef>
                <a:spcPts val="2400"/>
              </a:spcBef>
              <a:buSzTx/>
              <a:buNone/>
              <a:defRPr sz="3040"/>
            </a:pPr>
            <a:r>
              <a:t>通过产品创新，对已有的产品进行</a:t>
            </a:r>
            <a:r>
              <a:rPr>
                <a:solidFill>
                  <a:schemeClr val="accent5"/>
                </a:solidFill>
              </a:rPr>
              <a:t>改良、升级或换代</a:t>
            </a:r>
            <a:r>
              <a:t>，是开创新品类最常用的方法</a:t>
            </a:r>
          </a:p>
          <a:p>
            <a:pPr marL="375920" indent="-375920" defTabSz="467359">
              <a:spcBef>
                <a:spcPts val="2400"/>
              </a:spcBef>
              <a:buBlip>
                <a:blip r:embed="rId2"/>
              </a:buBlip>
              <a:defRPr sz="3040"/>
            </a:pPr>
            <a:r>
              <a:t>很多人从企业内部的角度出发，认为只是推出一款新产品，并不是新品类</a:t>
            </a:r>
          </a:p>
          <a:p>
            <a:pPr marL="375920" indent="-375920" defTabSz="467359">
              <a:spcBef>
                <a:spcPts val="2400"/>
              </a:spcBef>
              <a:buBlip>
                <a:blip r:embed="rId2"/>
              </a:buBlip>
              <a:defRPr sz="3040"/>
            </a:pPr>
            <a:r>
              <a:t>我们需要</a:t>
            </a:r>
            <a:r>
              <a:rPr>
                <a:solidFill>
                  <a:schemeClr val="accent5"/>
                </a:solidFill>
              </a:rPr>
              <a:t>从消费者心智的认知角度</a:t>
            </a:r>
            <a:r>
              <a:t>出发去判断这个产品是不是一个新品类</a:t>
            </a:r>
          </a:p>
          <a:p>
            <a:pPr marL="0" indent="0" defTabSz="467359">
              <a:spcBef>
                <a:spcPts val="2400"/>
              </a:spcBef>
              <a:buSzTx/>
              <a:buNone/>
              <a:defRPr sz="3040"/>
            </a:pPr>
            <a:r>
              <a:t>举个栗子</a:t>
            </a:r>
          </a:p>
          <a:p>
            <a:pPr marL="751840" lvl="1" indent="-375920" defTabSz="467359">
              <a:spcBef>
                <a:spcPts val="2400"/>
              </a:spcBef>
              <a:buSzPct val="125000"/>
              <a:buChar char="•"/>
              <a:defRPr sz="3040"/>
            </a:pPr>
            <a:r>
              <a:t>iPhone：开创职能手机新品类</a:t>
            </a:r>
          </a:p>
          <a:p>
            <a:pPr marL="751840" lvl="1" indent="-375920" defTabSz="467359">
              <a:spcBef>
                <a:spcPts val="2400"/>
              </a:spcBef>
              <a:buSzPct val="125000"/>
              <a:buChar char="•"/>
              <a:defRPr sz="3040"/>
            </a:pPr>
            <a:r>
              <a:t>Nest：开创“智能恒温控制器”新品类</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4.6.4方便性包装"/>
          <p:cNvSpPr txBox="1">
            <a:spLocks noGrp="1"/>
          </p:cNvSpPr>
          <p:nvPr>
            <p:ph type="title"/>
          </p:nvPr>
        </p:nvSpPr>
        <p:spPr>
          <a:prstGeom prst="rect">
            <a:avLst/>
          </a:prstGeom>
        </p:spPr>
        <p:txBody>
          <a:bodyPr/>
          <a:lstStyle>
            <a:lvl1pPr defTabSz="467359">
              <a:defRPr sz="5760"/>
            </a:lvl1pPr>
          </a:lstStyle>
          <a:p>
            <a:r>
              <a:t>4.6.4方便性包装</a:t>
            </a:r>
          </a:p>
        </p:txBody>
      </p:sp>
      <p:sp>
        <p:nvSpPr>
          <p:cNvPr id="224" name="在食品饮料行业，很多产品都是通过方便性包装开创了新的品类…"/>
          <p:cNvSpPr txBox="1">
            <a:spLocks noGrp="1"/>
          </p:cNvSpPr>
          <p:nvPr>
            <p:ph type="body" idx="1"/>
          </p:nvPr>
        </p:nvSpPr>
        <p:spPr>
          <a:prstGeom prst="rect">
            <a:avLst/>
          </a:prstGeom>
        </p:spPr>
        <p:txBody>
          <a:bodyPr/>
          <a:lstStyle/>
          <a:p>
            <a:pPr marL="0" indent="0" defTabSz="572516">
              <a:spcBef>
                <a:spcPts val="2900"/>
              </a:spcBef>
              <a:buSzTx/>
              <a:buNone/>
              <a:defRPr sz="3724"/>
            </a:pPr>
            <a:r>
              <a:t>在</a:t>
            </a:r>
            <a:r>
              <a:rPr>
                <a:solidFill>
                  <a:schemeClr val="accent5"/>
                </a:solidFill>
              </a:rPr>
              <a:t>食品饮料行业</a:t>
            </a:r>
            <a:r>
              <a:t>，很多产品都是通过方便性包装开创了新的品类</a:t>
            </a:r>
          </a:p>
          <a:p>
            <a:pPr marL="0" indent="0" defTabSz="572516">
              <a:spcBef>
                <a:spcPts val="2900"/>
              </a:spcBef>
              <a:buSzTx/>
              <a:buNone/>
              <a:defRPr sz="3724"/>
            </a:pPr>
            <a:r>
              <a:t>举个栗子</a:t>
            </a:r>
          </a:p>
          <a:p>
            <a:pPr marL="921004" lvl="1" indent="-460502" defTabSz="572516">
              <a:spcBef>
                <a:spcPts val="2900"/>
              </a:spcBef>
              <a:buSzPct val="125000"/>
              <a:buChar char="•"/>
              <a:defRPr sz="3724"/>
            </a:pPr>
            <a:r>
              <a:t>乐百氏：瓶装水</a:t>
            </a:r>
          </a:p>
          <a:p>
            <a:pPr marL="921004" lvl="1" indent="-460502" defTabSz="572516">
              <a:spcBef>
                <a:spcPts val="2900"/>
              </a:spcBef>
              <a:buSzPct val="125000"/>
              <a:buChar char="•"/>
              <a:defRPr sz="3724"/>
            </a:pPr>
            <a:r>
              <a:t>王老吉：罐装凉茶</a:t>
            </a:r>
          </a:p>
          <a:p>
            <a:pPr marL="921004" lvl="1" indent="-460502" defTabSz="572516">
              <a:spcBef>
                <a:spcPts val="2900"/>
              </a:spcBef>
              <a:buSzPct val="125000"/>
              <a:buChar char="•"/>
              <a:defRPr sz="3724"/>
            </a:pPr>
            <a:r>
              <a:t>金龙鱼：小包装食用油</a:t>
            </a:r>
          </a:p>
          <a:p>
            <a:pPr marL="921004" lvl="1" indent="-460502" defTabSz="572516">
              <a:spcBef>
                <a:spcPts val="2900"/>
              </a:spcBef>
              <a:buSzPct val="125000"/>
              <a:buChar char="•"/>
              <a:defRPr sz="3724"/>
            </a:pPr>
            <a:r>
              <a:t>恰恰：袋装瓜子</a:t>
            </a:r>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4.6.5价格区隔"/>
          <p:cNvSpPr txBox="1">
            <a:spLocks noGrp="1"/>
          </p:cNvSpPr>
          <p:nvPr>
            <p:ph type="title"/>
          </p:nvPr>
        </p:nvSpPr>
        <p:spPr>
          <a:prstGeom prst="rect">
            <a:avLst/>
          </a:prstGeom>
        </p:spPr>
        <p:txBody>
          <a:bodyPr/>
          <a:lstStyle>
            <a:lvl1pPr defTabSz="467359">
              <a:defRPr sz="5760"/>
            </a:lvl1pPr>
          </a:lstStyle>
          <a:p>
            <a:r>
              <a:t>4.6.5价格区隔</a:t>
            </a:r>
          </a:p>
        </p:txBody>
      </p:sp>
      <p:sp>
        <p:nvSpPr>
          <p:cNvPr id="227" name="价格是影响消费者购买的一个关键因素，不同的价格不仅可以明显区隔不同的品牌，还可以去圈定不同层次的客户群…"/>
          <p:cNvSpPr txBox="1">
            <a:spLocks noGrp="1"/>
          </p:cNvSpPr>
          <p:nvPr>
            <p:ph type="body" idx="1"/>
          </p:nvPr>
        </p:nvSpPr>
        <p:spPr>
          <a:prstGeom prst="rect">
            <a:avLst/>
          </a:prstGeom>
        </p:spPr>
        <p:txBody>
          <a:bodyPr/>
          <a:lstStyle/>
          <a:p>
            <a:pPr marL="0" indent="0" defTabSz="484886">
              <a:spcBef>
                <a:spcPts val="2400"/>
              </a:spcBef>
              <a:buSzTx/>
              <a:buNone/>
              <a:defRPr sz="3154"/>
            </a:pPr>
            <a:r>
              <a:rPr dirty="0" err="1"/>
              <a:t>价格是影响消费者购买的一个关键因素，不同的价格不仅可以明显区隔不同的品牌，还可以去</a:t>
            </a:r>
            <a:r>
              <a:rPr dirty="0" err="1">
                <a:solidFill>
                  <a:schemeClr val="accent5"/>
                </a:solidFill>
              </a:rPr>
              <a:t>圈定不同层次的客户群</a:t>
            </a:r>
            <a:endParaRPr dirty="0">
              <a:solidFill>
                <a:schemeClr val="accent5"/>
              </a:solidFill>
            </a:endParaRPr>
          </a:p>
          <a:p>
            <a:pPr marL="0" indent="0" defTabSz="484886">
              <a:spcBef>
                <a:spcPts val="2400"/>
              </a:spcBef>
              <a:buSzTx/>
              <a:buNone/>
              <a:defRPr sz="3154"/>
            </a:pPr>
            <a:r>
              <a:rPr dirty="0" err="1"/>
              <a:t>举个栗子</a:t>
            </a:r>
            <a:endParaRPr dirty="0"/>
          </a:p>
          <a:p>
            <a:pPr marL="780033" lvl="1" indent="-390016" defTabSz="484886">
              <a:spcBef>
                <a:spcPts val="2400"/>
              </a:spcBef>
              <a:buSzPct val="125000"/>
              <a:buChar char="•"/>
              <a:defRPr sz="3154"/>
            </a:pPr>
            <a:r>
              <a:rPr dirty="0"/>
              <a:t>芙蓉王：开创了“20-30元价格档香烟”的新品类</a:t>
            </a:r>
          </a:p>
          <a:p>
            <a:pPr marL="780033" lvl="1" indent="-390016" defTabSz="484886">
              <a:spcBef>
                <a:spcPts val="2400"/>
              </a:spcBef>
              <a:buSzPct val="125000"/>
              <a:buChar char="•"/>
              <a:defRPr sz="3154"/>
            </a:pPr>
            <a:r>
              <a:rPr dirty="0"/>
              <a:t>洋河：开创了“140-200元价格档白酒”的新品类</a:t>
            </a:r>
          </a:p>
          <a:p>
            <a:pPr marL="780033" lvl="1" indent="-390016" defTabSz="484886">
              <a:spcBef>
                <a:spcPts val="2400"/>
              </a:spcBef>
              <a:buSzPct val="125000"/>
              <a:buChar char="•"/>
              <a:defRPr sz="3154"/>
            </a:pPr>
            <a:r>
              <a:rPr dirty="0" err="1"/>
              <a:t>美食家：开创“高价爆米花”的新品类</a:t>
            </a:r>
            <a:endParaRPr dirty="0"/>
          </a:p>
          <a:p>
            <a:pPr marL="780033" lvl="1" indent="-390016" defTabSz="484886">
              <a:spcBef>
                <a:spcPts val="2400"/>
              </a:spcBef>
              <a:buSzPct val="125000"/>
              <a:buChar char="•"/>
              <a:defRPr sz="3154"/>
            </a:pPr>
            <a:r>
              <a:rPr dirty="0" err="1"/>
              <a:t>小女当家：开创“高端中式简餐”新品类</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4.6.6规格区隔"/>
          <p:cNvSpPr txBox="1">
            <a:spLocks noGrp="1"/>
          </p:cNvSpPr>
          <p:nvPr>
            <p:ph type="title"/>
          </p:nvPr>
        </p:nvSpPr>
        <p:spPr>
          <a:prstGeom prst="rect">
            <a:avLst/>
          </a:prstGeom>
        </p:spPr>
        <p:txBody>
          <a:bodyPr/>
          <a:lstStyle>
            <a:lvl1pPr defTabSz="467359">
              <a:defRPr sz="5760"/>
            </a:lvl1pPr>
          </a:lstStyle>
          <a:p>
            <a:r>
              <a:t>4.6.6规格区隔</a:t>
            </a:r>
          </a:p>
        </p:txBody>
      </p:sp>
      <p:sp>
        <p:nvSpPr>
          <p:cNvPr id="230" name="有形的产品总有尺寸、容量等规格大小之分，不同规格同样会在消费者的心智中造成不同的认知，进而成为消费者心智中不同信息格子（即不同的品类）…"/>
          <p:cNvSpPr txBox="1">
            <a:spLocks noGrp="1"/>
          </p:cNvSpPr>
          <p:nvPr>
            <p:ph type="body" idx="1"/>
          </p:nvPr>
        </p:nvSpPr>
        <p:spPr>
          <a:prstGeom prst="rect">
            <a:avLst/>
          </a:prstGeom>
        </p:spPr>
        <p:txBody>
          <a:bodyPr/>
          <a:lstStyle/>
          <a:p>
            <a:pPr marL="399415" indent="-399415" defTabSz="496570">
              <a:spcBef>
                <a:spcPts val="2500"/>
              </a:spcBef>
              <a:buBlip>
                <a:blip r:embed="rId2"/>
              </a:buBlip>
              <a:defRPr sz="3230"/>
            </a:pPr>
            <a:r>
              <a:t>有形的产品总有尺寸、容量等规格大小之分，不同规格同样会在消费者的</a:t>
            </a:r>
            <a:r>
              <a:rPr>
                <a:solidFill>
                  <a:schemeClr val="accent5"/>
                </a:solidFill>
              </a:rPr>
              <a:t>心智中造成不同的认知</a:t>
            </a:r>
            <a:r>
              <a:t>，进而成为消费者心智中不同信息格子（即不同的品类）</a:t>
            </a:r>
          </a:p>
          <a:p>
            <a:pPr marL="399415" indent="-399415" defTabSz="496570">
              <a:spcBef>
                <a:spcPts val="2500"/>
              </a:spcBef>
              <a:buBlip>
                <a:blip r:embed="rId2"/>
              </a:buBlip>
              <a:defRPr sz="3230"/>
            </a:pPr>
            <a:r>
              <a:t>规格区隔是</a:t>
            </a:r>
            <a:r>
              <a:rPr>
                <a:solidFill>
                  <a:schemeClr val="accent5"/>
                </a:solidFill>
              </a:rPr>
              <a:t>最容易被忽略</a:t>
            </a:r>
            <a:r>
              <a:t>的一种新品类开发方法，因为它太简单、太明显了（大道至简，何必追求复杂）</a:t>
            </a:r>
          </a:p>
          <a:p>
            <a:pPr marL="399415" indent="-399415" defTabSz="496570">
              <a:spcBef>
                <a:spcPts val="2500"/>
              </a:spcBef>
              <a:buBlip>
                <a:blip r:embed="rId2"/>
              </a:buBlip>
              <a:defRPr sz="3230"/>
            </a:pPr>
            <a:r>
              <a:t>在产品爆炸的时代，选择已经成为一种障碍，消费者就需要</a:t>
            </a:r>
            <a:r>
              <a:rPr>
                <a:solidFill>
                  <a:schemeClr val="accent5"/>
                </a:solidFill>
              </a:rPr>
              <a:t>更简单、更直接</a:t>
            </a:r>
            <a:r>
              <a:t>的信息</a:t>
            </a:r>
          </a:p>
          <a:p>
            <a:pPr marL="0" indent="0" defTabSz="496570">
              <a:spcBef>
                <a:spcPts val="2500"/>
              </a:spcBef>
              <a:buSzTx/>
              <a:buNone/>
              <a:defRPr sz="3230"/>
            </a:pPr>
            <a:r>
              <a:t>举个栗子</a:t>
            </a:r>
          </a:p>
          <a:p>
            <a:pPr marL="798830" lvl="1" indent="-399415" defTabSz="496570">
              <a:spcBef>
                <a:spcPts val="2500"/>
              </a:spcBef>
              <a:buSzPct val="125000"/>
              <a:buChar char="•"/>
              <a:defRPr sz="3230"/>
            </a:pPr>
            <a:r>
              <a:t>甲壳虫：开创“小型汽车”新品类</a:t>
            </a:r>
          </a:p>
        </p:txBody>
      </p:sp>
    </p:spTree>
  </p:cSld>
  <p:clrMapOvr>
    <a:masterClrMapping/>
  </p:clrMapOvr>
  <mc:AlternateContent xmlns:mc="http://schemas.openxmlformats.org/markup-compatibility/2006" xmlns:p14="http://schemas.microsoft.com/office/powerpoint/2010/main">
    <mc:Choice Requires="p14">
      <p:transition spd="slow" p14:dur="2000">
        <p:push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4.6.7聚焦一类产品或服务"/>
          <p:cNvSpPr txBox="1">
            <a:spLocks noGrp="1"/>
          </p:cNvSpPr>
          <p:nvPr>
            <p:ph type="title"/>
          </p:nvPr>
        </p:nvSpPr>
        <p:spPr>
          <a:prstGeom prst="rect">
            <a:avLst/>
          </a:prstGeom>
        </p:spPr>
        <p:txBody>
          <a:bodyPr/>
          <a:lstStyle>
            <a:lvl1pPr defTabSz="467359">
              <a:defRPr sz="5760"/>
            </a:lvl1pPr>
          </a:lstStyle>
          <a:p>
            <a:r>
              <a:t>4.6.7聚焦一类产品或服务</a:t>
            </a:r>
          </a:p>
        </p:txBody>
      </p:sp>
      <p:sp>
        <p:nvSpPr>
          <p:cNvPr id="233" name="在零售、餐饮及服务行业，聚焦是最重要的经营原则…"/>
          <p:cNvSpPr txBox="1">
            <a:spLocks noGrp="1"/>
          </p:cNvSpPr>
          <p:nvPr>
            <p:ph type="body" idx="1"/>
          </p:nvPr>
        </p:nvSpPr>
        <p:spPr>
          <a:prstGeom prst="rect">
            <a:avLst/>
          </a:prstGeom>
        </p:spPr>
        <p:txBody>
          <a:bodyPr/>
          <a:lstStyle/>
          <a:p>
            <a:pPr marL="0" indent="0" defTabSz="368045">
              <a:spcBef>
                <a:spcPts val="1800"/>
              </a:spcBef>
              <a:buSzTx/>
              <a:buNone/>
              <a:defRPr sz="2394"/>
            </a:pPr>
            <a:r>
              <a:t>在零售、餐饮及服务行业，</a:t>
            </a:r>
            <a:r>
              <a:rPr>
                <a:solidFill>
                  <a:schemeClr val="accent5"/>
                </a:solidFill>
              </a:rPr>
              <a:t>聚焦是最重要的经营原则</a:t>
            </a:r>
          </a:p>
          <a:p>
            <a:pPr marL="296036" indent="-296036" defTabSz="368045">
              <a:spcBef>
                <a:spcPts val="1800"/>
              </a:spcBef>
              <a:buBlip>
                <a:blip r:embed="rId2"/>
              </a:buBlip>
              <a:defRPr sz="2394">
                <a:solidFill>
                  <a:schemeClr val="accent5"/>
                </a:solidFill>
              </a:defRPr>
            </a:pPr>
            <a:r>
              <a:t>小市场开杂货店，大市场开专卖店</a:t>
            </a:r>
          </a:p>
          <a:p>
            <a:pPr marL="296036" indent="-296036" defTabSz="368045">
              <a:spcBef>
                <a:spcPts val="1800"/>
              </a:spcBef>
              <a:buBlip>
                <a:blip r:embed="rId2"/>
              </a:buBlip>
              <a:defRPr sz="2394"/>
            </a:pPr>
            <a:r>
              <a:t>通过聚焦经营某一类产品或服务，往往可以开创一个新品类或商业模式，从而建立起成功的品牌</a:t>
            </a:r>
          </a:p>
          <a:p>
            <a:pPr marL="0" indent="0" defTabSz="368045">
              <a:spcBef>
                <a:spcPts val="1800"/>
              </a:spcBef>
              <a:buSzTx/>
              <a:buNone/>
              <a:defRPr sz="2394"/>
            </a:pPr>
            <a:r>
              <a:t>举个栗子</a:t>
            </a:r>
          </a:p>
          <a:p>
            <a:pPr marL="592073" lvl="1" indent="-296036" defTabSz="368045">
              <a:spcBef>
                <a:spcPts val="1800"/>
              </a:spcBef>
              <a:buSzPct val="125000"/>
              <a:buChar char="•"/>
              <a:defRPr sz="2394"/>
            </a:pPr>
            <a:r>
              <a:t>达美乐：聚焦披萨外卖；  都市丽人：专营女性内衣</a:t>
            </a:r>
          </a:p>
          <a:p>
            <a:pPr marL="592073" lvl="1" indent="-296036" defTabSz="368045">
              <a:spcBef>
                <a:spcPts val="1800"/>
              </a:spcBef>
              <a:buSzPct val="125000"/>
              <a:buChar char="•"/>
              <a:defRPr sz="2394"/>
            </a:pPr>
            <a:r>
              <a:t>玩具反斗城：专营玩具；  哎呀呀：专营女性饰品</a:t>
            </a:r>
          </a:p>
          <a:p>
            <a:pPr marL="592073" lvl="1" indent="-296036" defTabSz="368045">
              <a:spcBef>
                <a:spcPts val="1800"/>
              </a:spcBef>
              <a:buSzPct val="125000"/>
              <a:buChar char="•"/>
              <a:defRPr sz="2394"/>
            </a:pPr>
            <a:r>
              <a:t>优衣库：专营时尚服饰；  当当：专营网上书籍</a:t>
            </a:r>
          </a:p>
          <a:p>
            <a:pPr marL="592073" lvl="1" indent="-296036" defTabSz="368045">
              <a:spcBef>
                <a:spcPts val="1800"/>
              </a:spcBef>
              <a:buSzPct val="125000"/>
              <a:buChar char="•"/>
              <a:defRPr sz="2394"/>
            </a:pPr>
            <a:r>
              <a:t>酒仙网：专营网上酒水；  麦包包：专营网上箱包</a:t>
            </a:r>
          </a:p>
          <a:p>
            <a:pPr marL="592073" lvl="1" indent="-296036" defTabSz="368045">
              <a:spcBef>
                <a:spcPts val="1800"/>
              </a:spcBef>
              <a:buSzPct val="125000"/>
              <a:buChar char="•"/>
              <a:defRPr sz="2394"/>
            </a:pPr>
            <a:r>
              <a:t>肯德基：聚焦炸鸡；  麦当劳：聚焦汉堡；  星巴克：聚焦咖啡</a:t>
            </a:r>
          </a:p>
        </p:txBody>
      </p:sp>
    </p:spTree>
  </p:cSld>
  <p:clrMapOvr>
    <a:masterClrMapping/>
  </p:clrMapOvr>
  <mc:AlternateContent xmlns:mc="http://schemas.openxmlformats.org/markup-compatibility/2006" xmlns:p14="http://schemas.microsoft.com/office/powerpoint/2010/main">
    <mc:Choice Requires="p14">
      <p:transition spd="slow" p14:dur="2000">
        <p14:prism dir="r" isContent="1"/>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4.6.8聚焦品类的一个次要特性或功效"/>
          <p:cNvSpPr txBox="1">
            <a:spLocks noGrp="1"/>
          </p:cNvSpPr>
          <p:nvPr>
            <p:ph type="title"/>
          </p:nvPr>
        </p:nvSpPr>
        <p:spPr>
          <a:prstGeom prst="rect">
            <a:avLst/>
          </a:prstGeom>
        </p:spPr>
        <p:txBody>
          <a:bodyPr/>
          <a:lstStyle>
            <a:lvl1pPr defTabSz="403097">
              <a:defRPr sz="4968"/>
            </a:lvl1pPr>
          </a:lstStyle>
          <a:p>
            <a:r>
              <a:t>4.6.8聚焦品类的一个次要特性或功效</a:t>
            </a:r>
          </a:p>
        </p:txBody>
      </p:sp>
      <p:sp>
        <p:nvSpPr>
          <p:cNvPr id="236" name="每个品类都有不止一个特性或功效，品类的各个特性或功效的重要程度是不一样的…"/>
          <p:cNvSpPr txBox="1">
            <a:spLocks noGrp="1"/>
          </p:cNvSpPr>
          <p:nvPr>
            <p:ph type="body" idx="1"/>
          </p:nvPr>
        </p:nvSpPr>
        <p:spPr>
          <a:prstGeom prst="rect">
            <a:avLst/>
          </a:prstGeom>
        </p:spPr>
        <p:txBody>
          <a:bodyPr/>
          <a:lstStyle/>
          <a:p>
            <a:pPr marL="366521" indent="-366521" defTabSz="455675">
              <a:spcBef>
                <a:spcPts val="2300"/>
              </a:spcBef>
              <a:buBlip>
                <a:blip r:embed="rId2"/>
              </a:buBlip>
              <a:defRPr sz="2964"/>
            </a:pPr>
            <a:r>
              <a:t>每个品类都有</a:t>
            </a:r>
            <a:r>
              <a:rPr>
                <a:solidFill>
                  <a:schemeClr val="accent5"/>
                </a:solidFill>
              </a:rPr>
              <a:t>不止一个特性或功效</a:t>
            </a:r>
            <a:r>
              <a:t>，品类的各个特性或功效的重要程度是不一样的</a:t>
            </a:r>
          </a:p>
          <a:p>
            <a:pPr marL="366521" indent="-366521" defTabSz="455675">
              <a:spcBef>
                <a:spcPts val="2300"/>
              </a:spcBef>
              <a:buBlip>
                <a:blip r:embed="rId2"/>
              </a:buBlip>
              <a:defRPr sz="2964"/>
            </a:pPr>
            <a:r>
              <a:t>领导品牌往往占据了该品类最重要的特性或功效</a:t>
            </a:r>
          </a:p>
          <a:p>
            <a:pPr marL="366521" indent="-366521" defTabSz="455675">
              <a:spcBef>
                <a:spcPts val="2300"/>
              </a:spcBef>
              <a:buBlip>
                <a:blip r:embed="rId2"/>
              </a:buBlip>
              <a:defRPr sz="2964"/>
            </a:pPr>
            <a:r>
              <a:t>随着品类消费的逐渐成熟，就会</a:t>
            </a:r>
            <a:r>
              <a:rPr>
                <a:solidFill>
                  <a:schemeClr val="accent5"/>
                </a:solidFill>
              </a:rPr>
              <a:t>分化出不同需求的消费者</a:t>
            </a:r>
            <a:r>
              <a:t>，他们对品类的次要特性或功效也有比较大的兴趣或需求</a:t>
            </a:r>
          </a:p>
          <a:p>
            <a:pPr marL="366521" indent="-366521" defTabSz="455675">
              <a:spcBef>
                <a:spcPts val="2300"/>
              </a:spcBef>
              <a:buBlip>
                <a:blip r:embed="rId2"/>
              </a:buBlip>
              <a:defRPr sz="2964"/>
            </a:pPr>
            <a:r>
              <a:t>通过聚焦品类的一个次要特性或功效可以开创一个新品类</a:t>
            </a:r>
          </a:p>
          <a:p>
            <a:pPr marL="0" indent="0" defTabSz="455675">
              <a:spcBef>
                <a:spcPts val="2300"/>
              </a:spcBef>
              <a:buSzTx/>
              <a:buNone/>
              <a:defRPr sz="2964"/>
            </a:pPr>
            <a:r>
              <a:t>举个栗子</a:t>
            </a:r>
          </a:p>
          <a:p>
            <a:pPr marL="733043" lvl="1" indent="-366521" defTabSz="455675">
              <a:spcBef>
                <a:spcPts val="2300"/>
              </a:spcBef>
              <a:buSzPct val="125000"/>
              <a:buChar char="•"/>
              <a:defRPr sz="2964"/>
            </a:pPr>
            <a:r>
              <a:t>黑人牙膏：开创美白牙膏新品类</a:t>
            </a:r>
          </a:p>
          <a:p>
            <a:pPr marL="733043" lvl="1" indent="-366521" defTabSz="455675">
              <a:spcBef>
                <a:spcPts val="2300"/>
              </a:spcBef>
              <a:buSzPct val="125000"/>
              <a:buChar char="•"/>
              <a:defRPr sz="2964"/>
            </a:pPr>
            <a:r>
              <a:t>田七牙膏：开创中药牙膏新品类</a:t>
            </a:r>
          </a:p>
        </p:txBody>
      </p:sp>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一、创业企业的品牌机会"/>
          <p:cNvSpPr txBox="1">
            <a:spLocks noGrp="1"/>
          </p:cNvSpPr>
          <p:nvPr>
            <p:ph type="title"/>
          </p:nvPr>
        </p:nvSpPr>
        <p:spPr>
          <a:prstGeom prst="rect">
            <a:avLst/>
          </a:prstGeom>
        </p:spPr>
        <p:txBody>
          <a:bodyPr/>
          <a:lstStyle>
            <a:lvl1pPr defTabSz="560831">
              <a:defRPr sz="6911"/>
            </a:lvl1pPr>
          </a:lstStyle>
          <a:p>
            <a:r>
              <a:rPr dirty="0" err="1"/>
              <a:t>一、创业企业的品牌机会</a:t>
            </a:r>
            <a:endParaRPr dirty="0"/>
          </a:p>
        </p:txBody>
      </p:sp>
      <p:sp>
        <p:nvSpPr>
          <p:cNvPr id="131" name="商业的分化…"/>
          <p:cNvSpPr txBox="1">
            <a:spLocks noGrp="1"/>
          </p:cNvSpPr>
          <p:nvPr>
            <p:ph type="body" idx="1"/>
          </p:nvPr>
        </p:nvSpPr>
        <p:spPr>
          <a:prstGeom prst="rect">
            <a:avLst/>
          </a:prstGeom>
        </p:spPr>
        <p:txBody>
          <a:bodyPr/>
          <a:lstStyle/>
          <a:p>
            <a:pPr marL="723900" indent="-723900">
              <a:buSzPct val="100000"/>
              <a:buAutoNum type="arabicPeriod"/>
            </a:pPr>
            <a:r>
              <a:rPr dirty="0" err="1"/>
              <a:t>商业的</a:t>
            </a:r>
            <a:r>
              <a:rPr dirty="0" err="1">
                <a:solidFill>
                  <a:schemeClr val="accent5"/>
                </a:solidFill>
              </a:rPr>
              <a:t>分化</a:t>
            </a:r>
            <a:endParaRPr dirty="0">
              <a:solidFill>
                <a:schemeClr val="accent5"/>
              </a:solidFill>
            </a:endParaRPr>
          </a:p>
          <a:p>
            <a:pPr marL="723900" indent="-723900">
              <a:buSzPct val="100000"/>
              <a:buAutoNum type="arabicPeriod"/>
            </a:pPr>
            <a:r>
              <a:rPr dirty="0" err="1"/>
              <a:t>消费需求的</a:t>
            </a:r>
            <a:r>
              <a:rPr dirty="0" err="1">
                <a:solidFill>
                  <a:schemeClr val="accent5"/>
                </a:solidFill>
              </a:rPr>
              <a:t>多样性</a:t>
            </a:r>
            <a:endParaRPr dirty="0">
              <a:solidFill>
                <a:schemeClr val="accent5"/>
              </a:solidFill>
            </a:endParaRPr>
          </a:p>
          <a:p>
            <a:pPr marL="723900" indent="-723900">
              <a:buSzPct val="100000"/>
              <a:buAutoNum type="arabicPeriod"/>
            </a:pPr>
            <a:r>
              <a:rPr dirty="0" err="1">
                <a:solidFill>
                  <a:schemeClr val="accent5"/>
                </a:solidFill>
              </a:rPr>
              <a:t>互联网</a:t>
            </a:r>
            <a:r>
              <a:rPr dirty="0" err="1"/>
              <a:t>的大机遇</a:t>
            </a:r>
            <a:endParaRPr dirty="0"/>
          </a:p>
          <a:p>
            <a:pPr marL="723900" indent="-723900">
              <a:buSzPct val="100000"/>
              <a:buAutoNum type="arabicPeriod"/>
            </a:pPr>
            <a:r>
              <a:rPr dirty="0" err="1">
                <a:solidFill>
                  <a:schemeClr val="accent5"/>
                </a:solidFill>
              </a:rPr>
              <a:t>创业者</a:t>
            </a:r>
            <a:r>
              <a:rPr dirty="0" err="1"/>
              <a:t>的自身优势</a:t>
            </a:r>
            <a:endParaRPr dirty="0"/>
          </a:p>
          <a:p>
            <a:pPr marL="723900" indent="-723900">
              <a:buSzPct val="100000"/>
              <a:buAutoNum type="arabicPeriod"/>
            </a:pPr>
            <a:r>
              <a:rPr dirty="0" err="1"/>
              <a:t>大企业的</a:t>
            </a:r>
            <a:r>
              <a:rPr dirty="0" err="1">
                <a:solidFill>
                  <a:schemeClr val="accent5"/>
                </a:solidFill>
              </a:rPr>
              <a:t>失误</a:t>
            </a:r>
            <a:endParaRPr dirty="0">
              <a:solidFill>
                <a:schemeClr val="accent5"/>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4.6.9站在领导品牌对立面"/>
          <p:cNvSpPr txBox="1">
            <a:spLocks noGrp="1"/>
          </p:cNvSpPr>
          <p:nvPr>
            <p:ph type="title"/>
          </p:nvPr>
        </p:nvSpPr>
        <p:spPr>
          <a:prstGeom prst="rect">
            <a:avLst/>
          </a:prstGeom>
        </p:spPr>
        <p:txBody>
          <a:bodyPr/>
          <a:lstStyle>
            <a:lvl1pPr defTabSz="467359">
              <a:defRPr sz="5760"/>
            </a:lvl1pPr>
          </a:lstStyle>
          <a:p>
            <a:r>
              <a:t>4.6.9站在领导品牌对立面</a:t>
            </a:r>
          </a:p>
        </p:txBody>
      </p:sp>
      <p:sp>
        <p:nvSpPr>
          <p:cNvPr id="239" name="如果采取和领导品牌对立的品牌战略，那就可以在消费者心智中建立起不同品类的认知，从而开创一个新品类…"/>
          <p:cNvSpPr txBox="1">
            <a:spLocks noGrp="1"/>
          </p:cNvSpPr>
          <p:nvPr>
            <p:ph type="body" idx="1"/>
          </p:nvPr>
        </p:nvSpPr>
        <p:spPr>
          <a:prstGeom prst="rect">
            <a:avLst/>
          </a:prstGeom>
        </p:spPr>
        <p:txBody>
          <a:bodyPr/>
          <a:lstStyle/>
          <a:p>
            <a:pPr marL="258445" indent="-258445" defTabSz="321310">
              <a:spcBef>
                <a:spcPts val="1600"/>
              </a:spcBef>
              <a:buBlip>
                <a:blip r:embed="rId2"/>
              </a:buBlip>
              <a:defRPr sz="2090"/>
            </a:pPr>
            <a:r>
              <a:t>如果采取</a:t>
            </a:r>
            <a:r>
              <a:rPr>
                <a:solidFill>
                  <a:schemeClr val="accent5"/>
                </a:solidFill>
              </a:rPr>
              <a:t>和领导品牌对立的品牌战略</a:t>
            </a:r>
            <a:r>
              <a:t>，那就可以在消费者心智中</a:t>
            </a:r>
            <a:r>
              <a:rPr>
                <a:solidFill>
                  <a:schemeClr val="accent5"/>
                </a:solidFill>
              </a:rPr>
              <a:t>建立起不同品类的认知</a:t>
            </a:r>
            <a:r>
              <a:t>，从而开创一个新品类</a:t>
            </a:r>
          </a:p>
          <a:p>
            <a:pPr marL="516890" lvl="1" indent="-258445" defTabSz="321310">
              <a:spcBef>
                <a:spcPts val="1600"/>
              </a:spcBef>
              <a:buSzPct val="125000"/>
              <a:buChar char="•"/>
              <a:defRPr sz="2090"/>
            </a:pPr>
            <a:r>
              <a:t>产品可以和领导品牌没有明显差别，但是消费者会感觉不一样</a:t>
            </a:r>
          </a:p>
          <a:p>
            <a:pPr marL="516890" lvl="1" indent="-258445" defTabSz="321310">
              <a:spcBef>
                <a:spcPts val="1600"/>
              </a:spcBef>
              <a:buSzPct val="125000"/>
              <a:buChar char="•"/>
              <a:defRPr sz="2090"/>
            </a:pPr>
            <a:r>
              <a:t>战略性的弱点往往就隐藏在战略性的优点（领导品牌去的成功的关键原因）的背面</a:t>
            </a:r>
          </a:p>
          <a:p>
            <a:pPr marL="516890" lvl="1" indent="-258445" defTabSz="321310">
              <a:spcBef>
                <a:spcPts val="1600"/>
              </a:spcBef>
              <a:buSzPct val="125000"/>
              <a:buChar char="•"/>
              <a:defRPr sz="2090"/>
            </a:pPr>
            <a:r>
              <a:t>对领导品牌战略性的弱点进行攻击，使其难以反击，才是最佳的对立面战略</a:t>
            </a:r>
          </a:p>
          <a:p>
            <a:pPr marL="0" indent="0" defTabSz="321310">
              <a:spcBef>
                <a:spcPts val="1600"/>
              </a:spcBef>
              <a:buSzTx/>
              <a:buNone/>
              <a:defRPr sz="2090"/>
            </a:pPr>
            <a:r>
              <a:t>举个栗子</a:t>
            </a:r>
          </a:p>
          <a:p>
            <a:pPr marL="516890" lvl="1" indent="-258445" defTabSz="321310">
              <a:spcBef>
                <a:spcPts val="1600"/>
              </a:spcBef>
              <a:buSzPct val="125000"/>
              <a:buChar char="•"/>
              <a:defRPr sz="2090"/>
            </a:pPr>
            <a:r>
              <a:t>怪兽：第一个采用16盎司易拉罐包装的能量饮料（红牛：采用8盎司）</a:t>
            </a:r>
          </a:p>
          <a:p>
            <a:pPr marL="516890" lvl="1" indent="-258445" defTabSz="321310">
              <a:spcBef>
                <a:spcPts val="1600"/>
              </a:spcBef>
              <a:buSzPct val="125000"/>
              <a:buChar char="•"/>
              <a:defRPr sz="2090"/>
            </a:pPr>
            <a:r>
              <a:t>宝马</a:t>
            </a:r>
          </a:p>
          <a:p>
            <a:pPr marL="775335" lvl="2" indent="-258445" defTabSz="321310">
              <a:spcBef>
                <a:spcPts val="1600"/>
              </a:spcBef>
              <a:buSzPct val="125000"/>
              <a:buChar char="•"/>
              <a:defRPr sz="2090"/>
            </a:pPr>
            <a:r>
              <a:t>长期被奔驰压制，直到确定和奔驰相对立的品牌战略，宝马才翻身</a:t>
            </a:r>
          </a:p>
          <a:p>
            <a:pPr marL="775335" lvl="2" indent="-258445" defTabSz="321310">
              <a:spcBef>
                <a:spcPts val="1600"/>
              </a:spcBef>
              <a:buSzPct val="125000"/>
              <a:buChar char="•"/>
              <a:defRPr sz="2090"/>
            </a:pPr>
            <a:r>
              <a:t>奔驰靠车体大、马力强、豪华、行驶平稳在消费者心中建立起</a:t>
            </a:r>
            <a:r>
              <a:rPr>
                <a:solidFill>
                  <a:schemeClr val="accent5"/>
                </a:solidFill>
              </a:rPr>
              <a:t>“乘坐舒适的高档汽车”</a:t>
            </a:r>
            <a:r>
              <a:t>的认知</a:t>
            </a:r>
          </a:p>
          <a:p>
            <a:pPr marL="775335" lvl="2" indent="-258445" defTabSz="321310">
              <a:spcBef>
                <a:spcPts val="1600"/>
              </a:spcBef>
              <a:buSzPct val="125000"/>
              <a:buChar char="•"/>
              <a:defRPr sz="2090"/>
            </a:pPr>
            <a:r>
              <a:t>宝马车体窄小灵活、让驾驶更有乐趣，并确定</a:t>
            </a:r>
            <a:r>
              <a:rPr>
                <a:solidFill>
                  <a:schemeClr val="accent5"/>
                </a:solidFill>
              </a:rPr>
              <a:t>“终极驾驶机器”</a:t>
            </a:r>
            <a:r>
              <a:t>的宣传口号</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五、创建成功品牌的十大要点"/>
          <p:cNvSpPr txBox="1">
            <a:spLocks noGrp="1"/>
          </p:cNvSpPr>
          <p:nvPr>
            <p:ph type="title"/>
          </p:nvPr>
        </p:nvSpPr>
        <p:spPr>
          <a:prstGeom prst="rect">
            <a:avLst/>
          </a:prstGeom>
        </p:spPr>
        <p:txBody>
          <a:bodyPr/>
          <a:lstStyle>
            <a:lvl1pPr defTabSz="508254">
              <a:defRPr sz="6264"/>
            </a:lvl1pPr>
          </a:lstStyle>
          <a:p>
            <a:r>
              <a:t>五、创建成功品牌的十大要点</a:t>
            </a:r>
          </a:p>
        </p:txBody>
      </p:sp>
      <p:sp>
        <p:nvSpPr>
          <p:cNvPr id="242" name="为新品类命名…"/>
          <p:cNvSpPr txBox="1">
            <a:spLocks noGrp="1"/>
          </p:cNvSpPr>
          <p:nvPr>
            <p:ph type="body" idx="1"/>
          </p:nvPr>
        </p:nvSpPr>
        <p:spPr>
          <a:prstGeom prst="rect">
            <a:avLst/>
          </a:prstGeom>
        </p:spPr>
        <p:txBody>
          <a:bodyPr/>
          <a:lstStyle/>
          <a:p>
            <a:pPr marL="470534" indent="-470534" defTabSz="379729">
              <a:spcBef>
                <a:spcPts val="1900"/>
              </a:spcBef>
              <a:buSzPct val="100000"/>
              <a:buAutoNum type="arabicPeriod"/>
              <a:defRPr sz="2470"/>
            </a:pPr>
            <a:r>
              <a:t>为新品类</a:t>
            </a:r>
            <a:r>
              <a:rPr>
                <a:solidFill>
                  <a:schemeClr val="accent5"/>
                </a:solidFill>
              </a:rPr>
              <a:t>命名</a:t>
            </a:r>
          </a:p>
          <a:p>
            <a:pPr marL="470534" indent="-470534" defTabSz="379729">
              <a:spcBef>
                <a:spcPts val="1900"/>
              </a:spcBef>
              <a:buSzPct val="100000"/>
              <a:buAutoNum type="arabicPeriod"/>
              <a:defRPr sz="2470"/>
            </a:pPr>
            <a:r>
              <a:t>为新品类</a:t>
            </a:r>
            <a:r>
              <a:rPr>
                <a:solidFill>
                  <a:schemeClr val="accent5"/>
                </a:solidFill>
              </a:rPr>
              <a:t>定位</a:t>
            </a:r>
          </a:p>
          <a:p>
            <a:pPr marL="470534" indent="-470534" defTabSz="379729">
              <a:spcBef>
                <a:spcPts val="1900"/>
              </a:spcBef>
              <a:buSzPct val="100000"/>
              <a:buAutoNum type="arabicPeriod"/>
              <a:defRPr sz="2470"/>
            </a:pPr>
            <a:r>
              <a:t>取一个好的</a:t>
            </a:r>
            <a:r>
              <a:rPr>
                <a:solidFill>
                  <a:schemeClr val="accent5"/>
                </a:solidFill>
              </a:rPr>
              <a:t>品牌名</a:t>
            </a:r>
          </a:p>
          <a:p>
            <a:pPr marL="470534" indent="-470534" defTabSz="379729">
              <a:spcBef>
                <a:spcPts val="1900"/>
              </a:spcBef>
              <a:buSzPct val="100000"/>
              <a:buAutoNum type="arabicPeriod"/>
              <a:defRPr sz="2470"/>
            </a:pPr>
            <a:r>
              <a:t>给品牌设计一个</a:t>
            </a:r>
            <a:r>
              <a:rPr>
                <a:solidFill>
                  <a:schemeClr val="accent5"/>
                </a:solidFill>
              </a:rPr>
              <a:t>独特的视觉符号</a:t>
            </a:r>
          </a:p>
          <a:p>
            <a:pPr marL="470534" indent="-470534" defTabSz="379729">
              <a:spcBef>
                <a:spcPts val="1900"/>
              </a:spcBef>
              <a:buSzPct val="100000"/>
              <a:buAutoNum type="arabicPeriod"/>
              <a:defRPr sz="2470">
                <a:solidFill>
                  <a:schemeClr val="accent5"/>
                </a:solidFill>
              </a:defRPr>
            </a:pPr>
            <a:r>
              <a:t>聚焦一款产品</a:t>
            </a:r>
          </a:p>
          <a:p>
            <a:pPr marL="470534" indent="-470534" defTabSz="379729">
              <a:spcBef>
                <a:spcPts val="1900"/>
              </a:spcBef>
              <a:buSzPct val="100000"/>
              <a:buAutoNum type="arabicPeriod"/>
              <a:defRPr sz="2470"/>
            </a:pPr>
            <a:r>
              <a:t>界定</a:t>
            </a:r>
            <a:r>
              <a:rPr>
                <a:solidFill>
                  <a:schemeClr val="accent5"/>
                </a:solidFill>
              </a:rPr>
              <a:t>原点人群</a:t>
            </a:r>
          </a:p>
          <a:p>
            <a:pPr marL="470534" indent="-470534" defTabSz="379729">
              <a:spcBef>
                <a:spcPts val="1900"/>
              </a:spcBef>
              <a:buSzPct val="100000"/>
              <a:buAutoNum type="arabicPeriod"/>
              <a:defRPr sz="2470"/>
            </a:pPr>
            <a:r>
              <a:t>确定</a:t>
            </a:r>
            <a:r>
              <a:rPr>
                <a:solidFill>
                  <a:schemeClr val="accent5"/>
                </a:solidFill>
              </a:rPr>
              <a:t>原点市场</a:t>
            </a:r>
          </a:p>
          <a:p>
            <a:pPr marL="470534" indent="-470534" defTabSz="379729">
              <a:spcBef>
                <a:spcPts val="1900"/>
              </a:spcBef>
              <a:buSzPct val="100000"/>
              <a:buAutoNum type="arabicPeriod"/>
              <a:defRPr sz="2470"/>
            </a:pPr>
            <a:r>
              <a:t>聚焦</a:t>
            </a:r>
            <a:r>
              <a:rPr>
                <a:solidFill>
                  <a:schemeClr val="accent5"/>
                </a:solidFill>
              </a:rPr>
              <a:t>原点渠道</a:t>
            </a:r>
          </a:p>
          <a:p>
            <a:pPr marL="470534" indent="-470534" defTabSz="379729">
              <a:spcBef>
                <a:spcPts val="1900"/>
              </a:spcBef>
              <a:buSzPct val="100000"/>
              <a:buAutoNum type="arabicPeriod"/>
              <a:defRPr sz="2470"/>
            </a:pPr>
            <a:r>
              <a:t>采用</a:t>
            </a:r>
            <a:r>
              <a:rPr>
                <a:solidFill>
                  <a:schemeClr val="accent5"/>
                </a:solidFill>
              </a:rPr>
              <a:t>公关</a:t>
            </a:r>
            <a:r>
              <a:t>的方式启动新品牌</a:t>
            </a:r>
          </a:p>
          <a:p>
            <a:pPr marL="470534" indent="-470534" defTabSz="379729">
              <a:spcBef>
                <a:spcPts val="1900"/>
              </a:spcBef>
              <a:buSzPct val="100000"/>
              <a:buAutoNum type="arabicPeriod"/>
              <a:defRPr sz="2470"/>
            </a:pPr>
            <a:r>
              <a:t>投入</a:t>
            </a:r>
            <a:r>
              <a:rPr>
                <a:solidFill>
                  <a:schemeClr val="accent5"/>
                </a:solidFill>
              </a:rPr>
              <a:t>时间和耐心</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5.1为新品类命名"/>
          <p:cNvSpPr txBox="1">
            <a:spLocks noGrp="1"/>
          </p:cNvSpPr>
          <p:nvPr>
            <p:ph type="title"/>
          </p:nvPr>
        </p:nvSpPr>
        <p:spPr>
          <a:prstGeom prst="rect">
            <a:avLst/>
          </a:prstGeom>
        </p:spPr>
        <p:txBody>
          <a:bodyPr/>
          <a:lstStyle>
            <a:lvl1pPr defTabSz="467359">
              <a:defRPr sz="5760"/>
            </a:lvl1pPr>
          </a:lstStyle>
          <a:p>
            <a:r>
              <a:t>5.1为新品类命名</a:t>
            </a:r>
          </a:p>
        </p:txBody>
      </p:sp>
      <p:sp>
        <p:nvSpPr>
          <p:cNvPr id="245" name="新品类命名的基本原则：简单、直接、通俗、易懂并符合大众认知…"/>
          <p:cNvSpPr txBox="1">
            <a:spLocks noGrp="1"/>
          </p:cNvSpPr>
          <p:nvPr>
            <p:ph type="body" idx="1"/>
          </p:nvPr>
        </p:nvSpPr>
        <p:spPr>
          <a:prstGeom prst="rect">
            <a:avLst/>
          </a:prstGeom>
        </p:spPr>
        <p:txBody>
          <a:bodyPr/>
          <a:lstStyle/>
          <a:p>
            <a:pPr marL="230251" indent="-230251" defTabSz="286258">
              <a:spcBef>
                <a:spcPts val="1400"/>
              </a:spcBef>
              <a:buBlip>
                <a:blip r:embed="rId2"/>
              </a:buBlip>
              <a:defRPr sz="1862"/>
            </a:pPr>
            <a:r>
              <a:rPr dirty="0" err="1"/>
              <a:t>新品类命名的基本原则：</a:t>
            </a:r>
            <a:r>
              <a:rPr dirty="0" err="1">
                <a:solidFill>
                  <a:schemeClr val="accent5"/>
                </a:solidFill>
              </a:rPr>
              <a:t>简单、直接、通俗、易懂并符合大众认知</a:t>
            </a:r>
            <a:endParaRPr dirty="0">
              <a:solidFill>
                <a:schemeClr val="accent5"/>
              </a:solidFill>
            </a:endParaRPr>
          </a:p>
          <a:p>
            <a:pPr marL="230251" indent="-230251" defTabSz="286258">
              <a:spcBef>
                <a:spcPts val="1400"/>
              </a:spcBef>
              <a:buBlip>
                <a:blip r:embed="rId2"/>
              </a:buBlip>
              <a:defRPr sz="1862"/>
            </a:pPr>
            <a:r>
              <a:rPr dirty="0" err="1"/>
              <a:t>新品类的主要命名方式</a:t>
            </a:r>
            <a:r>
              <a:rPr dirty="0"/>
              <a:t>：</a:t>
            </a:r>
          </a:p>
          <a:p>
            <a:pPr marL="709422" lvl="1" indent="-354711" defTabSz="286258">
              <a:spcBef>
                <a:spcPts val="1400"/>
              </a:spcBef>
              <a:buSzPct val="100000"/>
              <a:buAutoNum type="arabicPeriod"/>
              <a:defRPr sz="1862">
                <a:solidFill>
                  <a:schemeClr val="accent5"/>
                </a:solidFill>
              </a:defRPr>
            </a:pPr>
            <a:r>
              <a:rPr dirty="0" err="1"/>
              <a:t>品类</a:t>
            </a:r>
            <a:r>
              <a:rPr dirty="0"/>
              <a:t> + </a:t>
            </a:r>
            <a:r>
              <a:rPr dirty="0" err="1"/>
              <a:t>品类</a:t>
            </a:r>
            <a:endParaRPr dirty="0"/>
          </a:p>
          <a:p>
            <a:pPr marL="690752" lvl="2" indent="-230251" defTabSz="286258">
              <a:spcBef>
                <a:spcPts val="1400"/>
              </a:spcBef>
              <a:buSzPct val="125000"/>
              <a:buChar char="•"/>
              <a:defRPr sz="1862"/>
            </a:pPr>
            <a:r>
              <a:rPr dirty="0" err="1"/>
              <a:t>维生素水：脉动</a:t>
            </a:r>
            <a:r>
              <a:rPr dirty="0"/>
              <a:t>；  </a:t>
            </a:r>
            <a:r>
              <a:rPr dirty="0" err="1"/>
              <a:t>大理石瓷砖：简一</a:t>
            </a:r>
            <a:endParaRPr dirty="0"/>
          </a:p>
          <a:p>
            <a:pPr marL="709422" lvl="1" indent="-354711" defTabSz="286258">
              <a:spcBef>
                <a:spcPts val="1400"/>
              </a:spcBef>
              <a:buSzPct val="100000"/>
              <a:buAutoNum type="arabicPeriod"/>
              <a:defRPr sz="1862">
                <a:solidFill>
                  <a:schemeClr val="accent5"/>
                </a:solidFill>
              </a:defRPr>
            </a:pPr>
            <a:r>
              <a:rPr dirty="0" err="1"/>
              <a:t>核心特性</a:t>
            </a:r>
            <a:r>
              <a:rPr dirty="0"/>
              <a:t> + </a:t>
            </a:r>
            <a:r>
              <a:rPr dirty="0" err="1"/>
              <a:t>品类</a:t>
            </a:r>
            <a:endParaRPr dirty="0"/>
          </a:p>
          <a:p>
            <a:pPr marL="690752" lvl="2" indent="-230251" defTabSz="286258">
              <a:spcBef>
                <a:spcPts val="1400"/>
              </a:spcBef>
              <a:buSzPct val="125000"/>
              <a:buChar char="•"/>
              <a:defRPr sz="1862"/>
            </a:pPr>
            <a:r>
              <a:rPr dirty="0" err="1"/>
              <a:t>智能手机：iPhone</a:t>
            </a:r>
            <a:r>
              <a:rPr dirty="0"/>
              <a:t>；  </a:t>
            </a:r>
            <a:r>
              <a:rPr dirty="0" err="1"/>
              <a:t>纯净水：怡宝</a:t>
            </a:r>
            <a:r>
              <a:rPr dirty="0"/>
              <a:t>；  </a:t>
            </a:r>
            <a:r>
              <a:rPr dirty="0" err="1"/>
              <a:t>功能饮料：红牛</a:t>
            </a:r>
            <a:r>
              <a:rPr dirty="0"/>
              <a:t>；  </a:t>
            </a:r>
            <a:r>
              <a:rPr dirty="0" err="1"/>
              <a:t>经济型酒店：如家</a:t>
            </a:r>
            <a:endParaRPr dirty="0"/>
          </a:p>
          <a:p>
            <a:pPr marL="709422" lvl="1" indent="-354711" defTabSz="286258">
              <a:spcBef>
                <a:spcPts val="1400"/>
              </a:spcBef>
              <a:buSzPct val="100000"/>
              <a:buAutoNum type="arabicPeriod"/>
              <a:defRPr sz="1862">
                <a:solidFill>
                  <a:schemeClr val="accent5"/>
                </a:solidFill>
              </a:defRPr>
            </a:pPr>
            <a:r>
              <a:rPr dirty="0" err="1"/>
              <a:t>核心原料（材料</a:t>
            </a:r>
            <a:r>
              <a:rPr dirty="0"/>
              <a:t>）+ </a:t>
            </a:r>
            <a:r>
              <a:rPr dirty="0" err="1"/>
              <a:t>品类</a:t>
            </a:r>
            <a:endParaRPr dirty="0"/>
          </a:p>
          <a:p>
            <a:pPr marL="690752" lvl="2" indent="-230251" defTabSz="286258">
              <a:spcBef>
                <a:spcPts val="1400"/>
              </a:spcBef>
              <a:buSzPct val="125000"/>
              <a:buChar char="•"/>
              <a:defRPr sz="1862"/>
            </a:pPr>
            <a:r>
              <a:rPr dirty="0" err="1"/>
              <a:t>花生糖：黄老五</a:t>
            </a:r>
            <a:r>
              <a:rPr dirty="0"/>
              <a:t>；  </a:t>
            </a:r>
            <a:r>
              <a:rPr dirty="0" err="1"/>
              <a:t>葡萄酒：张裕</a:t>
            </a:r>
            <a:r>
              <a:rPr dirty="0"/>
              <a:t>；  </a:t>
            </a:r>
            <a:r>
              <a:rPr dirty="0" err="1"/>
              <a:t>苹果醋：天地壹号</a:t>
            </a:r>
            <a:r>
              <a:rPr dirty="0"/>
              <a:t>；</a:t>
            </a:r>
          </a:p>
          <a:p>
            <a:pPr marL="709422" lvl="1" indent="-354711" defTabSz="286258">
              <a:spcBef>
                <a:spcPts val="1400"/>
              </a:spcBef>
              <a:buSzPct val="100000"/>
              <a:buAutoNum type="arabicPeriod"/>
              <a:defRPr sz="1862">
                <a:solidFill>
                  <a:schemeClr val="accent5"/>
                </a:solidFill>
              </a:defRPr>
            </a:pPr>
            <a:r>
              <a:rPr dirty="0" err="1"/>
              <a:t>制作方法（工艺</a:t>
            </a:r>
            <a:r>
              <a:rPr dirty="0"/>
              <a:t>）+ </a:t>
            </a:r>
            <a:r>
              <a:rPr dirty="0" err="1"/>
              <a:t>品类</a:t>
            </a:r>
            <a:endParaRPr dirty="0"/>
          </a:p>
          <a:p>
            <a:pPr marL="690752" lvl="2" indent="-230251" defTabSz="286258">
              <a:spcBef>
                <a:spcPts val="1400"/>
              </a:spcBef>
              <a:buSzPct val="125000"/>
              <a:buChar char="•"/>
              <a:defRPr sz="1862"/>
            </a:pPr>
            <a:r>
              <a:rPr dirty="0" err="1"/>
              <a:t>红烧肉；手工面；烤羊肉串；膨化饼</a:t>
            </a:r>
            <a:endParaRPr dirty="0"/>
          </a:p>
          <a:p>
            <a:pPr marL="709422" lvl="1" indent="-354711" defTabSz="286258">
              <a:spcBef>
                <a:spcPts val="1400"/>
              </a:spcBef>
              <a:buSzPct val="100000"/>
              <a:buAutoNum type="arabicPeriod"/>
              <a:defRPr sz="1862">
                <a:solidFill>
                  <a:schemeClr val="accent5"/>
                </a:solidFill>
              </a:defRPr>
            </a:pPr>
            <a:r>
              <a:rPr dirty="0" err="1"/>
              <a:t>核心功能（用途</a:t>
            </a:r>
            <a:r>
              <a:rPr dirty="0"/>
              <a:t>）+ </a:t>
            </a:r>
            <a:r>
              <a:rPr dirty="0" err="1"/>
              <a:t>品类</a:t>
            </a:r>
            <a:endParaRPr dirty="0"/>
          </a:p>
          <a:p>
            <a:pPr marL="690752" lvl="2" indent="-230251" defTabSz="286258">
              <a:spcBef>
                <a:spcPts val="1400"/>
              </a:spcBef>
              <a:buSzPct val="125000"/>
              <a:buChar char="•"/>
              <a:defRPr sz="1862"/>
            </a:pPr>
            <a:r>
              <a:rPr dirty="0" err="1"/>
              <a:t>减肥茶：碧生源</a:t>
            </a:r>
            <a:r>
              <a:rPr dirty="0"/>
              <a:t>；  </a:t>
            </a:r>
            <a:r>
              <a:rPr dirty="0" err="1"/>
              <a:t>登山鞋：骆驼</a:t>
            </a:r>
            <a:r>
              <a:rPr dirty="0"/>
              <a:t>；  </a:t>
            </a:r>
            <a:r>
              <a:rPr dirty="0" err="1"/>
              <a:t>保暖内衣：南极人</a:t>
            </a:r>
            <a:r>
              <a:rPr dirty="0"/>
              <a:t>；  </a:t>
            </a:r>
            <a:r>
              <a:rPr dirty="0" err="1"/>
              <a:t>去屑洗化水：海飞丝</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5.2为新品类定位"/>
          <p:cNvSpPr txBox="1">
            <a:spLocks noGrp="1"/>
          </p:cNvSpPr>
          <p:nvPr>
            <p:ph type="title"/>
          </p:nvPr>
        </p:nvSpPr>
        <p:spPr>
          <a:prstGeom prst="rect">
            <a:avLst/>
          </a:prstGeom>
        </p:spPr>
        <p:txBody>
          <a:bodyPr/>
          <a:lstStyle>
            <a:lvl1pPr defTabSz="467359">
              <a:defRPr sz="5760"/>
            </a:lvl1pPr>
          </a:lstStyle>
          <a:p>
            <a:r>
              <a:t>5.2为新品类定位</a:t>
            </a:r>
          </a:p>
        </p:txBody>
      </p:sp>
      <p:sp>
        <p:nvSpPr>
          <p:cNvPr id="248" name="确定合适的竞争对手…"/>
          <p:cNvSpPr txBox="1">
            <a:spLocks noGrp="1"/>
          </p:cNvSpPr>
          <p:nvPr>
            <p:ph type="body" idx="1"/>
          </p:nvPr>
        </p:nvSpPr>
        <p:spPr>
          <a:prstGeom prst="rect">
            <a:avLst/>
          </a:prstGeom>
        </p:spPr>
        <p:txBody>
          <a:bodyPr/>
          <a:lstStyle/>
          <a:p>
            <a:pPr marL="258445" indent="-258445" defTabSz="321310">
              <a:spcBef>
                <a:spcPts val="1600"/>
              </a:spcBef>
              <a:buBlip>
                <a:blip r:embed="rId2"/>
              </a:buBlip>
              <a:defRPr sz="2090"/>
            </a:pPr>
            <a:r>
              <a:rPr dirty="0" err="1"/>
              <a:t>确定合适的</a:t>
            </a:r>
            <a:r>
              <a:rPr dirty="0" err="1">
                <a:solidFill>
                  <a:schemeClr val="accent5"/>
                </a:solidFill>
              </a:rPr>
              <a:t>竞争对手</a:t>
            </a:r>
            <a:endParaRPr dirty="0">
              <a:solidFill>
                <a:schemeClr val="accent5"/>
              </a:solidFill>
            </a:endParaRPr>
          </a:p>
          <a:p>
            <a:pPr marL="516890" lvl="1" indent="-258445" defTabSz="321310">
              <a:spcBef>
                <a:spcPts val="1600"/>
              </a:spcBef>
              <a:buSzPct val="125000"/>
              <a:buChar char="•"/>
              <a:defRPr sz="2090"/>
            </a:pPr>
            <a:r>
              <a:rPr dirty="0" err="1"/>
              <a:t>爱迪生发明的电灯，竞争对手是蜡烛</a:t>
            </a:r>
            <a:endParaRPr dirty="0"/>
          </a:p>
          <a:p>
            <a:pPr marL="516890" lvl="1" indent="-258445" defTabSz="321310">
              <a:spcBef>
                <a:spcPts val="1600"/>
              </a:spcBef>
              <a:buSzPct val="125000"/>
              <a:buChar char="•"/>
              <a:defRPr sz="2090"/>
            </a:pPr>
            <a:r>
              <a:rPr dirty="0" err="1"/>
              <a:t>卡尔・本茨发明的汽车，竞争对手是马车</a:t>
            </a:r>
            <a:endParaRPr dirty="0"/>
          </a:p>
          <a:p>
            <a:pPr marL="516890" lvl="1" indent="-258445" defTabSz="321310">
              <a:spcBef>
                <a:spcPts val="1600"/>
              </a:spcBef>
              <a:buSzPct val="125000"/>
              <a:buChar char="•"/>
              <a:defRPr sz="2090"/>
            </a:pPr>
            <a:r>
              <a:rPr dirty="0" err="1"/>
              <a:t>王老吉竞争对手不是其他凉茶而是汽水饮料</a:t>
            </a:r>
            <a:endParaRPr dirty="0"/>
          </a:p>
          <a:p>
            <a:pPr marL="516890" lvl="1" indent="-258445" defTabSz="321310">
              <a:spcBef>
                <a:spcPts val="1600"/>
              </a:spcBef>
              <a:buSzPct val="125000"/>
              <a:buChar char="•"/>
              <a:defRPr sz="2090"/>
            </a:pPr>
            <a:r>
              <a:rPr dirty="0" err="1"/>
              <a:t>如果找不到明确的竞争对手，就丧失了明确的客户来源，新品类的发展就会失去方向</a:t>
            </a:r>
            <a:endParaRPr dirty="0"/>
          </a:p>
          <a:p>
            <a:pPr marL="258445" indent="-258445" defTabSz="321310">
              <a:spcBef>
                <a:spcPts val="1600"/>
              </a:spcBef>
              <a:buBlip>
                <a:blip r:embed="rId2"/>
              </a:buBlip>
              <a:defRPr sz="2090"/>
            </a:pPr>
            <a:r>
              <a:rPr dirty="0" err="1"/>
              <a:t>符合消费者的</a:t>
            </a:r>
            <a:r>
              <a:rPr dirty="0" err="1">
                <a:solidFill>
                  <a:schemeClr val="accent5"/>
                </a:solidFill>
              </a:rPr>
              <a:t>心智认知</a:t>
            </a:r>
            <a:endParaRPr dirty="0">
              <a:solidFill>
                <a:schemeClr val="accent5"/>
              </a:solidFill>
            </a:endParaRPr>
          </a:p>
          <a:p>
            <a:pPr marL="516890" lvl="1" indent="-258445" defTabSz="321310">
              <a:spcBef>
                <a:spcPts val="1600"/>
              </a:spcBef>
              <a:buSzPct val="125000"/>
              <a:buChar char="•"/>
              <a:defRPr sz="2090"/>
            </a:pPr>
            <a:r>
              <a:rPr dirty="0" err="1"/>
              <a:t>酸梅汤：去油腻的饮料</a:t>
            </a:r>
            <a:r>
              <a:rPr dirty="0"/>
              <a:t>？</a:t>
            </a:r>
          </a:p>
          <a:p>
            <a:pPr marL="775335" lvl="2" indent="-258445" defTabSz="321310">
              <a:spcBef>
                <a:spcPts val="1600"/>
              </a:spcBef>
              <a:buSzPct val="125000"/>
              <a:buChar char="•"/>
              <a:defRPr sz="2090"/>
            </a:pPr>
            <a:r>
              <a:rPr dirty="0" err="1"/>
              <a:t>明显不符合消费者心智认知，酸梅汤一般具有消暑开胃的功效，而非去油腻</a:t>
            </a:r>
            <a:endParaRPr dirty="0"/>
          </a:p>
          <a:p>
            <a:pPr marL="516890" lvl="1" indent="-258445" defTabSz="321310">
              <a:spcBef>
                <a:spcPts val="1600"/>
              </a:spcBef>
              <a:buSzPct val="125000"/>
              <a:buChar char="•"/>
              <a:defRPr sz="2090"/>
            </a:pPr>
            <a:r>
              <a:rPr dirty="0" err="1"/>
              <a:t>唱吧：你手机的KTV</a:t>
            </a:r>
            <a:endParaRPr dirty="0"/>
          </a:p>
          <a:p>
            <a:pPr marL="775335" lvl="2" indent="-258445" defTabSz="321310">
              <a:spcBef>
                <a:spcPts val="1600"/>
              </a:spcBef>
              <a:buSzPct val="125000"/>
              <a:buChar char="•"/>
              <a:defRPr sz="2090"/>
            </a:pPr>
            <a:r>
              <a:rPr dirty="0"/>
              <a:t>尽管呱呱K歌伴侣上线更早，也累积不少用户，但是“你手机的KTV”相当于给这个新品类做了一个定位，而这个定位恰恰击中很多用户的痛点</a:t>
            </a:r>
          </a:p>
        </p:txBody>
      </p:sp>
    </p:spTree>
  </p:cSld>
  <p:clrMapOvr>
    <a:masterClrMapping/>
  </p:clrMapOvr>
  <mc:AlternateContent xmlns:mc="http://schemas.openxmlformats.org/markup-compatibility/2006" xmlns:p14="http://schemas.microsoft.com/office/powerpoint/2010/main">
    <mc:Choice Requires="p14">
      <p:transition spd="slow" p14:dur="2000">
        <p14:switch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5.2三种新品类定位方法"/>
          <p:cNvSpPr txBox="1">
            <a:spLocks noGrp="1"/>
          </p:cNvSpPr>
          <p:nvPr>
            <p:ph type="title"/>
          </p:nvPr>
        </p:nvSpPr>
        <p:spPr>
          <a:prstGeom prst="rect">
            <a:avLst/>
          </a:prstGeom>
        </p:spPr>
        <p:txBody>
          <a:bodyPr/>
          <a:lstStyle>
            <a:lvl1pPr defTabSz="467359">
              <a:defRPr sz="5760"/>
            </a:lvl1pPr>
          </a:lstStyle>
          <a:p>
            <a:r>
              <a:t>5.2三种新品类定位方法</a:t>
            </a:r>
          </a:p>
        </p:txBody>
      </p:sp>
      <p:sp>
        <p:nvSpPr>
          <p:cNvPr id="251" name="抢先占位…"/>
          <p:cNvSpPr txBox="1">
            <a:spLocks noGrp="1"/>
          </p:cNvSpPr>
          <p:nvPr>
            <p:ph type="body" idx="1"/>
          </p:nvPr>
        </p:nvSpPr>
        <p:spPr>
          <a:prstGeom prst="rect">
            <a:avLst/>
          </a:prstGeom>
        </p:spPr>
        <p:txBody>
          <a:bodyPr/>
          <a:lstStyle/>
          <a:p>
            <a:pPr marL="564641" indent="-564641" defTabSz="455675">
              <a:spcBef>
                <a:spcPts val="2300"/>
              </a:spcBef>
              <a:buSzPct val="100000"/>
              <a:buAutoNum type="arabicPeriod"/>
              <a:defRPr sz="2964">
                <a:solidFill>
                  <a:schemeClr val="accent5"/>
                </a:solidFill>
              </a:defRPr>
            </a:pPr>
            <a:r>
              <a:t>抢先占位</a:t>
            </a:r>
          </a:p>
          <a:p>
            <a:pPr marL="733043" lvl="1" indent="-366521" defTabSz="455675">
              <a:spcBef>
                <a:spcPts val="2300"/>
              </a:spcBef>
              <a:buSzPct val="125000"/>
              <a:buChar char="•"/>
              <a:defRPr sz="2964"/>
            </a:pPr>
            <a:r>
              <a:t>王老吉：罐装凉茶</a:t>
            </a:r>
          </a:p>
          <a:p>
            <a:pPr marL="564641" indent="-564641" defTabSz="455675">
              <a:spcBef>
                <a:spcPts val="2300"/>
              </a:spcBef>
              <a:buSzPct val="100000"/>
              <a:buAutoNum type="arabicPeriod"/>
              <a:defRPr sz="2964">
                <a:solidFill>
                  <a:schemeClr val="accent5"/>
                </a:solidFill>
              </a:defRPr>
            </a:pPr>
            <a:r>
              <a:t>关联定位</a:t>
            </a:r>
          </a:p>
          <a:p>
            <a:pPr marL="733043" lvl="1" indent="-366521" defTabSz="455675">
              <a:spcBef>
                <a:spcPts val="2300"/>
              </a:spcBef>
              <a:buSzPct val="125000"/>
              <a:buChar char="•"/>
              <a:defRPr sz="2964"/>
            </a:pPr>
            <a:r>
              <a:t>七喜柠檬味汽水：非可乐</a:t>
            </a:r>
          </a:p>
          <a:p>
            <a:pPr marL="564641" indent="-564641" defTabSz="455675">
              <a:spcBef>
                <a:spcPts val="2300"/>
              </a:spcBef>
              <a:buSzPct val="100000"/>
              <a:buAutoNum type="arabicPeriod"/>
              <a:defRPr sz="2964">
                <a:solidFill>
                  <a:schemeClr val="accent5"/>
                </a:solidFill>
              </a:defRPr>
            </a:pPr>
            <a:r>
              <a:t>重新定位老品类</a:t>
            </a:r>
          </a:p>
          <a:p>
            <a:pPr marL="733043" lvl="1" indent="-366521" defTabSz="455675">
              <a:spcBef>
                <a:spcPts val="2300"/>
              </a:spcBef>
              <a:buSzPct val="125000"/>
              <a:buChar char="•"/>
              <a:defRPr sz="2964"/>
            </a:pPr>
            <a:r>
              <a:rPr>
                <a:solidFill>
                  <a:schemeClr val="accent5"/>
                </a:solidFill>
              </a:rPr>
              <a:t>发掘老品类的战略性弱点</a:t>
            </a:r>
            <a:r>
              <a:t>，新品类提供的利益必须有充分的支持点</a:t>
            </a:r>
          </a:p>
          <a:p>
            <a:pPr marL="733043" lvl="1" indent="-366521" defTabSz="455675">
              <a:spcBef>
                <a:spcPts val="2300"/>
              </a:spcBef>
              <a:buSzPct val="125000"/>
              <a:buChar char="•"/>
              <a:defRPr sz="2964"/>
            </a:pPr>
            <a:r>
              <a:t>斯科普漱口水：定位味道好的漱口水；老牌李施德林漱口水药味重味道差</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5.3取一个好的品牌名称"/>
          <p:cNvSpPr txBox="1">
            <a:spLocks noGrp="1"/>
          </p:cNvSpPr>
          <p:nvPr>
            <p:ph type="title"/>
          </p:nvPr>
        </p:nvSpPr>
        <p:spPr>
          <a:prstGeom prst="rect">
            <a:avLst/>
          </a:prstGeom>
        </p:spPr>
        <p:txBody>
          <a:bodyPr/>
          <a:lstStyle>
            <a:lvl1pPr defTabSz="467359">
              <a:defRPr sz="5760"/>
            </a:lvl1pPr>
          </a:lstStyle>
          <a:p>
            <a:r>
              <a:t>5.3取一个好的品牌名称</a:t>
            </a:r>
          </a:p>
        </p:txBody>
      </p:sp>
      <p:sp>
        <p:nvSpPr>
          <p:cNvPr id="254" name="品牌命名的基本原则是：独特、简单、顺口及反应品类属性或某种特性…"/>
          <p:cNvSpPr txBox="1">
            <a:spLocks noGrp="1"/>
          </p:cNvSpPr>
          <p:nvPr>
            <p:ph type="body" idx="1"/>
          </p:nvPr>
        </p:nvSpPr>
        <p:spPr>
          <a:prstGeom prst="rect">
            <a:avLst/>
          </a:prstGeom>
        </p:spPr>
        <p:txBody>
          <a:bodyPr/>
          <a:lstStyle/>
          <a:p>
            <a:pPr marL="234950" indent="-234950" defTabSz="292100">
              <a:spcBef>
                <a:spcPts val="1500"/>
              </a:spcBef>
              <a:buBlip>
                <a:blip r:embed="rId2"/>
              </a:buBlip>
              <a:defRPr sz="1900"/>
            </a:pPr>
            <a:r>
              <a:t>品牌命名的基本原则是：</a:t>
            </a:r>
            <a:r>
              <a:rPr>
                <a:solidFill>
                  <a:schemeClr val="accent5"/>
                </a:solidFill>
              </a:rPr>
              <a:t>独特、简单、顺口及反应品类属性或某种特性</a:t>
            </a:r>
          </a:p>
          <a:p>
            <a:pPr marL="469900" lvl="1" indent="-234950" defTabSz="292100">
              <a:spcBef>
                <a:spcPts val="1500"/>
              </a:spcBef>
              <a:buBlip>
                <a:blip r:embed="rId2"/>
              </a:buBlip>
              <a:defRPr sz="1900"/>
            </a:pPr>
            <a:r>
              <a:t>好的栗子：红牛、怪兽、小米、iPad、喜之郎、哇哈哈、恰恰、真功夫</a:t>
            </a:r>
          </a:p>
          <a:p>
            <a:pPr marL="469900" lvl="1" indent="-234950" defTabSz="292100">
              <a:spcBef>
                <a:spcPts val="1500"/>
              </a:spcBef>
              <a:buBlip>
                <a:blip r:embed="rId2"/>
              </a:buBlip>
              <a:defRPr sz="1900"/>
            </a:pPr>
            <a:r>
              <a:t>差的栗子：统一、原叶、东方既白、许个愿吧、张君雅小妹妹、水立方、京通工、京瓷</a:t>
            </a:r>
          </a:p>
          <a:p>
            <a:pPr marL="234950" indent="-234950" defTabSz="292100">
              <a:spcBef>
                <a:spcPts val="1500"/>
              </a:spcBef>
              <a:buBlip>
                <a:blip r:embed="rId2"/>
              </a:buBlip>
              <a:defRPr sz="1900"/>
            </a:pPr>
            <a:r>
              <a:t>品牌命名的四个要点</a:t>
            </a:r>
          </a:p>
          <a:p>
            <a:pPr marL="469900" lvl="1" indent="-234950" defTabSz="292100">
              <a:spcBef>
                <a:spcPts val="1500"/>
              </a:spcBef>
              <a:buBlip>
                <a:blip r:embed="rId2"/>
              </a:buBlip>
              <a:defRPr sz="1900">
                <a:solidFill>
                  <a:schemeClr val="accent5"/>
                </a:solidFill>
              </a:defRPr>
            </a:pPr>
            <a:r>
              <a:t>反映品类的某种属性或特性</a:t>
            </a:r>
          </a:p>
          <a:p>
            <a:pPr marL="704850" lvl="2" indent="-234950" defTabSz="292100">
              <a:spcBef>
                <a:spcPts val="1500"/>
              </a:spcBef>
              <a:buBlip>
                <a:blip r:embed="rId2"/>
              </a:buBlip>
              <a:defRPr sz="1900"/>
            </a:pPr>
            <a:r>
              <a:t>好的品牌名能让消费者望文生义，给人以专家品牌的印象或产生正面的联想</a:t>
            </a:r>
          </a:p>
          <a:p>
            <a:pPr marL="469900" lvl="1" indent="-234950" defTabSz="292100">
              <a:spcBef>
                <a:spcPts val="1500"/>
              </a:spcBef>
              <a:buBlip>
                <a:blip r:embed="rId2"/>
              </a:buBlip>
              <a:defRPr sz="1900">
                <a:solidFill>
                  <a:schemeClr val="accent5"/>
                </a:solidFill>
              </a:defRPr>
            </a:pPr>
            <a:r>
              <a:t>要独特</a:t>
            </a:r>
          </a:p>
          <a:p>
            <a:pPr marL="704850" lvl="2" indent="-234950" defTabSz="292100">
              <a:spcBef>
                <a:spcPts val="1500"/>
              </a:spcBef>
              <a:buBlip>
                <a:blip r:embed="rId2"/>
              </a:buBlip>
              <a:defRPr sz="1900"/>
            </a:pPr>
            <a:r>
              <a:t>不独特就容易混淆，就会失去品牌名的最基本价值—识别；常见的误区是取一个通用名</a:t>
            </a:r>
          </a:p>
          <a:p>
            <a:pPr marL="469900" lvl="1" indent="-234950" defTabSz="292100">
              <a:spcBef>
                <a:spcPts val="1500"/>
              </a:spcBef>
              <a:buBlip>
                <a:blip r:embed="rId2"/>
              </a:buBlip>
              <a:defRPr sz="1900">
                <a:solidFill>
                  <a:schemeClr val="accent5"/>
                </a:solidFill>
              </a:defRPr>
            </a:pPr>
            <a:r>
              <a:t>要简单</a:t>
            </a:r>
          </a:p>
          <a:p>
            <a:pPr marL="704850" lvl="2" indent="-234950" defTabSz="292100">
              <a:spcBef>
                <a:spcPts val="1500"/>
              </a:spcBef>
              <a:buBlip>
                <a:blip r:embed="rId2"/>
              </a:buBlip>
              <a:defRPr sz="1900"/>
            </a:pPr>
            <a:r>
              <a:t>现在是一个信息大爆炸的时代，品牌太多，消费者心智容量有限且厌恶复杂</a:t>
            </a:r>
          </a:p>
          <a:p>
            <a:pPr marL="469900" lvl="1" indent="-234950" defTabSz="292100">
              <a:spcBef>
                <a:spcPts val="1500"/>
              </a:spcBef>
              <a:buBlip>
                <a:blip r:embed="rId2"/>
              </a:buBlip>
              <a:defRPr sz="1900">
                <a:solidFill>
                  <a:schemeClr val="accent5"/>
                </a:solidFill>
              </a:defRPr>
            </a:pPr>
            <a:r>
              <a:t>易于口头传播</a:t>
            </a:r>
          </a:p>
          <a:p>
            <a:pPr marL="704850" lvl="2" indent="-234950" defTabSz="292100">
              <a:spcBef>
                <a:spcPts val="1500"/>
              </a:spcBef>
              <a:buBlip>
                <a:blip r:embed="rId2"/>
              </a:buBlip>
              <a:defRPr sz="1900"/>
            </a:pPr>
            <a:r>
              <a:t>避免使用生僻字；避免使用谐音字</a:t>
            </a:r>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5.4给品牌设计一个独特的视觉符号"/>
          <p:cNvSpPr txBox="1">
            <a:spLocks noGrp="1"/>
          </p:cNvSpPr>
          <p:nvPr>
            <p:ph type="title"/>
          </p:nvPr>
        </p:nvSpPr>
        <p:spPr>
          <a:prstGeom prst="rect">
            <a:avLst/>
          </a:prstGeom>
        </p:spPr>
        <p:txBody>
          <a:bodyPr/>
          <a:lstStyle>
            <a:lvl1pPr defTabSz="426466">
              <a:defRPr sz="5256"/>
            </a:lvl1pPr>
          </a:lstStyle>
          <a:p>
            <a:r>
              <a:t>5.4给品牌设计一个独特的视觉符号</a:t>
            </a:r>
          </a:p>
        </p:txBody>
      </p:sp>
      <p:sp>
        <p:nvSpPr>
          <p:cNvPr id="257" name="选择品牌的主色调…"/>
          <p:cNvSpPr txBox="1">
            <a:spLocks noGrp="1"/>
          </p:cNvSpPr>
          <p:nvPr>
            <p:ph type="body" idx="1"/>
          </p:nvPr>
        </p:nvSpPr>
        <p:spPr>
          <a:prstGeom prst="rect">
            <a:avLst/>
          </a:prstGeom>
        </p:spPr>
        <p:txBody>
          <a:bodyPr/>
          <a:lstStyle/>
          <a:p>
            <a:pPr marL="723900" indent="-723900">
              <a:buSzPct val="100000"/>
              <a:buAutoNum type="arabicPeriod"/>
            </a:pPr>
            <a:r>
              <a:t>选择品牌的</a:t>
            </a:r>
            <a:r>
              <a:rPr>
                <a:solidFill>
                  <a:schemeClr val="accent5"/>
                </a:solidFill>
              </a:rPr>
              <a:t>主色调</a:t>
            </a:r>
          </a:p>
          <a:p>
            <a:pPr marL="723900" indent="-723900">
              <a:buSzPct val="100000"/>
              <a:buAutoNum type="arabicPeriod"/>
            </a:pPr>
            <a:r>
              <a:t>产品</a:t>
            </a:r>
            <a:r>
              <a:rPr>
                <a:solidFill>
                  <a:schemeClr val="accent5"/>
                </a:solidFill>
              </a:rPr>
              <a:t>包装</a:t>
            </a:r>
          </a:p>
          <a:p>
            <a:pPr marL="723900" indent="-723900">
              <a:buSzPct val="100000"/>
              <a:buAutoNum type="arabicPeriod"/>
            </a:pPr>
            <a:r>
              <a:t>品牌</a:t>
            </a:r>
            <a:r>
              <a:rPr>
                <a:solidFill>
                  <a:schemeClr val="accent5"/>
                </a:solidFill>
              </a:rPr>
              <a:t>标识</a:t>
            </a:r>
          </a:p>
          <a:p>
            <a:pPr marL="723900" indent="-723900">
              <a:buSzPct val="100000"/>
              <a:buAutoNum type="arabicPeriod"/>
              <a:defRPr>
                <a:solidFill>
                  <a:schemeClr val="accent5"/>
                </a:solidFill>
              </a:defRPr>
            </a:pPr>
            <a:r>
              <a:t>广告形象</a:t>
            </a:r>
          </a:p>
          <a:p>
            <a:pPr marL="723900" indent="-723900">
              <a:buSzPct val="100000"/>
              <a:buAutoNum type="arabicPeriod"/>
            </a:pPr>
            <a:r>
              <a:t>产品</a:t>
            </a:r>
            <a:r>
              <a:rPr>
                <a:solidFill>
                  <a:schemeClr val="accent5"/>
                </a:solidFill>
              </a:rPr>
              <a:t>外观</a:t>
            </a:r>
          </a:p>
        </p:txBody>
      </p:sp>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5.4.1选择品牌的主色调"/>
          <p:cNvSpPr txBox="1">
            <a:spLocks noGrp="1"/>
          </p:cNvSpPr>
          <p:nvPr>
            <p:ph type="title"/>
          </p:nvPr>
        </p:nvSpPr>
        <p:spPr>
          <a:prstGeom prst="rect">
            <a:avLst/>
          </a:prstGeom>
        </p:spPr>
        <p:txBody>
          <a:bodyPr/>
          <a:lstStyle>
            <a:lvl1pPr defTabSz="467359">
              <a:defRPr sz="5760"/>
            </a:lvl1pPr>
          </a:lstStyle>
          <a:p>
            <a:r>
              <a:t>5.4.1选择品牌的主色调</a:t>
            </a:r>
          </a:p>
        </p:txBody>
      </p:sp>
      <p:sp>
        <p:nvSpPr>
          <p:cNvPr id="260" name="选择能够凸显品类特性的颜色…"/>
          <p:cNvSpPr txBox="1">
            <a:spLocks noGrp="1"/>
          </p:cNvSpPr>
          <p:nvPr>
            <p:ph type="body" idx="1"/>
          </p:nvPr>
        </p:nvSpPr>
        <p:spPr>
          <a:prstGeom prst="rect">
            <a:avLst/>
          </a:prstGeom>
        </p:spPr>
        <p:txBody>
          <a:bodyPr/>
          <a:lstStyle/>
          <a:p>
            <a:pPr marL="291338" indent="-291338" defTabSz="362204">
              <a:spcBef>
                <a:spcPts val="1800"/>
              </a:spcBef>
              <a:buBlip>
                <a:blip r:embed="rId2"/>
              </a:buBlip>
              <a:defRPr sz="2356"/>
            </a:pPr>
            <a:r>
              <a:t>选择能够</a:t>
            </a:r>
            <a:r>
              <a:rPr>
                <a:solidFill>
                  <a:schemeClr val="accent5"/>
                </a:solidFill>
              </a:rPr>
              <a:t>凸显品类特性</a:t>
            </a:r>
            <a:r>
              <a:t>的颜色</a:t>
            </a:r>
          </a:p>
          <a:p>
            <a:pPr marL="582676" lvl="1" indent="-291338" defTabSz="362204">
              <a:spcBef>
                <a:spcPts val="1800"/>
              </a:spcBef>
              <a:buBlip>
                <a:blip r:embed="rId2"/>
              </a:buBlip>
              <a:defRPr sz="2356"/>
            </a:pPr>
            <a:r>
              <a:t>可乐是红棕色的，可口可乐选红色作为主色调，这也能体现可口可乐是正宗货的品牌认知</a:t>
            </a:r>
          </a:p>
          <a:p>
            <a:pPr marL="291338" indent="-291338" defTabSz="362204">
              <a:spcBef>
                <a:spcPts val="1800"/>
              </a:spcBef>
              <a:buBlip>
                <a:blip r:embed="rId2"/>
              </a:buBlip>
              <a:defRPr sz="2356"/>
            </a:pPr>
            <a:r>
              <a:rPr>
                <a:solidFill>
                  <a:schemeClr val="accent5"/>
                </a:solidFill>
              </a:rPr>
              <a:t>选一种颜色</a:t>
            </a:r>
            <a:r>
              <a:t>比选多种颜色更好</a:t>
            </a:r>
          </a:p>
          <a:p>
            <a:pPr marL="582676" lvl="1" indent="-291338" defTabSz="362204">
              <a:spcBef>
                <a:spcPts val="1800"/>
              </a:spcBef>
              <a:buBlip>
                <a:blip r:embed="rId2"/>
              </a:buBlip>
              <a:defRPr sz="2356"/>
            </a:pPr>
            <a:r>
              <a:t>一种颜色会更醒目，更具有识别性和记忆性，一个品牌应该聚焦于一种颜色</a:t>
            </a:r>
          </a:p>
          <a:p>
            <a:pPr marL="291338" indent="-291338" defTabSz="362204">
              <a:spcBef>
                <a:spcPts val="1800"/>
              </a:spcBef>
              <a:buBlip>
                <a:blip r:embed="rId2"/>
              </a:buBlip>
              <a:defRPr sz="2356"/>
            </a:pPr>
            <a:r>
              <a:rPr>
                <a:solidFill>
                  <a:schemeClr val="accent5"/>
                </a:solidFill>
              </a:rPr>
              <a:t>选择基本色</a:t>
            </a:r>
            <a:r>
              <a:t>比选择混合色更好</a:t>
            </a:r>
          </a:p>
          <a:p>
            <a:pPr marL="582676" lvl="1" indent="-291338" defTabSz="362204">
              <a:spcBef>
                <a:spcPts val="1800"/>
              </a:spcBef>
              <a:buBlip>
                <a:blip r:embed="rId2"/>
              </a:buBlip>
              <a:defRPr sz="2356"/>
            </a:pPr>
            <a:r>
              <a:t>基本色：红、橙、黄、绿、蓝；黑、白、灰是中间色，一般做辅助色使用</a:t>
            </a:r>
          </a:p>
          <a:p>
            <a:pPr marL="291338" indent="-291338" defTabSz="362204">
              <a:spcBef>
                <a:spcPts val="1800"/>
              </a:spcBef>
              <a:buBlip>
                <a:blip r:embed="rId2"/>
              </a:buBlip>
              <a:defRPr sz="2356"/>
            </a:pPr>
            <a:r>
              <a:rPr>
                <a:solidFill>
                  <a:schemeClr val="accent5"/>
                </a:solidFill>
              </a:rPr>
              <a:t>长期保持</a:t>
            </a:r>
            <a:r>
              <a:t>品牌主色调的一致性</a:t>
            </a:r>
          </a:p>
          <a:p>
            <a:pPr marL="582676" lvl="1" indent="-291338" defTabSz="362204">
              <a:spcBef>
                <a:spcPts val="1800"/>
              </a:spcBef>
              <a:buBlip>
                <a:blip r:embed="rId2"/>
              </a:buBlip>
              <a:defRPr sz="2356"/>
            </a:pPr>
            <a:r>
              <a:t>品牌的创建需要一个较长的时间，品牌主色调一旦确立，就不能轻易更改</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5.4.2产品包装"/>
          <p:cNvSpPr txBox="1">
            <a:spLocks noGrp="1"/>
          </p:cNvSpPr>
          <p:nvPr>
            <p:ph type="title"/>
          </p:nvPr>
        </p:nvSpPr>
        <p:spPr>
          <a:prstGeom prst="rect">
            <a:avLst/>
          </a:prstGeom>
        </p:spPr>
        <p:txBody>
          <a:bodyPr/>
          <a:lstStyle>
            <a:lvl1pPr defTabSz="467359">
              <a:defRPr sz="5760"/>
            </a:lvl1pPr>
          </a:lstStyle>
          <a:p>
            <a:r>
              <a:t>5.4.2产品包装</a:t>
            </a:r>
          </a:p>
        </p:txBody>
      </p:sp>
      <p:sp>
        <p:nvSpPr>
          <p:cNvPr id="263" name="产品包装是视觉符号的第二大要素，产品包装就是产品穿的衣服，要建立品牌，就需要采取与众不同的包装，特别要和领导品牌区别开来…"/>
          <p:cNvSpPr txBox="1">
            <a:spLocks noGrp="1"/>
          </p:cNvSpPr>
          <p:nvPr>
            <p:ph type="body" idx="1"/>
          </p:nvPr>
        </p:nvSpPr>
        <p:spPr>
          <a:prstGeom prst="rect">
            <a:avLst/>
          </a:prstGeom>
        </p:spPr>
        <p:txBody>
          <a:bodyPr/>
          <a:lstStyle/>
          <a:p>
            <a:pPr marL="0" indent="0">
              <a:buSzTx/>
              <a:buNone/>
            </a:pPr>
            <a:r>
              <a:t>产品包装是视觉符号的第二大要素，产品包装就是产品穿的衣服，要建立品牌，就需要采取</a:t>
            </a:r>
            <a:r>
              <a:rPr>
                <a:solidFill>
                  <a:schemeClr val="accent5"/>
                </a:solidFill>
              </a:rPr>
              <a:t>与众不同的包装</a:t>
            </a:r>
            <a:r>
              <a:t>，特别要和领导品牌区别开来</a:t>
            </a:r>
          </a:p>
          <a:p>
            <a:pPr marL="0" indent="0">
              <a:buSzTx/>
              <a:buNone/>
            </a:pPr>
            <a:r>
              <a:t>举个栗子</a:t>
            </a:r>
          </a:p>
          <a:p>
            <a:pPr lvl="1">
              <a:buSzPct val="125000"/>
              <a:buChar char="•"/>
            </a:pPr>
            <a:r>
              <a:t>可口可乐的弧形瓶</a:t>
            </a:r>
          </a:p>
          <a:p>
            <a:pPr lvl="1">
              <a:buSzPct val="125000"/>
              <a:buChar char="•"/>
            </a:pPr>
            <a:r>
              <a:t>好时之吻巧克力的小三角袋</a:t>
            </a:r>
          </a:p>
          <a:p>
            <a:pPr lvl="1">
              <a:buSzPct val="125000"/>
              <a:buChar char="•"/>
            </a:pPr>
            <a:r>
              <a:t>费列罗巧克力金色小球包装</a:t>
            </a: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5.4.3品牌标识"/>
          <p:cNvSpPr txBox="1">
            <a:spLocks noGrp="1"/>
          </p:cNvSpPr>
          <p:nvPr>
            <p:ph type="title"/>
          </p:nvPr>
        </p:nvSpPr>
        <p:spPr>
          <a:prstGeom prst="rect">
            <a:avLst/>
          </a:prstGeom>
        </p:spPr>
        <p:txBody>
          <a:bodyPr/>
          <a:lstStyle>
            <a:lvl1pPr defTabSz="467359">
              <a:defRPr sz="5760"/>
            </a:lvl1pPr>
          </a:lstStyle>
          <a:p>
            <a:r>
              <a:t>5.4.3品牌标识</a:t>
            </a:r>
          </a:p>
        </p:txBody>
      </p:sp>
      <p:sp>
        <p:nvSpPr>
          <p:cNvPr id="266" name="品牌标识是为代替品牌名称而使用的，目的就是代表品牌…"/>
          <p:cNvSpPr txBox="1">
            <a:spLocks noGrp="1"/>
          </p:cNvSpPr>
          <p:nvPr>
            <p:ph type="body" idx="1"/>
          </p:nvPr>
        </p:nvSpPr>
        <p:spPr>
          <a:prstGeom prst="rect">
            <a:avLst/>
          </a:prstGeom>
        </p:spPr>
        <p:txBody>
          <a:bodyPr/>
          <a:lstStyle/>
          <a:p>
            <a:pPr marL="371221" indent="-371221" defTabSz="461518">
              <a:spcBef>
                <a:spcPts val="2300"/>
              </a:spcBef>
              <a:buBlip>
                <a:blip r:embed="rId2"/>
              </a:buBlip>
              <a:defRPr sz="3002"/>
            </a:pPr>
            <a:r>
              <a:rPr dirty="0" err="1"/>
              <a:t>品牌标识是为代替品牌名称而使用的，目的就是</a:t>
            </a:r>
            <a:r>
              <a:rPr dirty="0" err="1">
                <a:solidFill>
                  <a:schemeClr val="accent5"/>
                </a:solidFill>
              </a:rPr>
              <a:t>代表品牌</a:t>
            </a:r>
            <a:endParaRPr dirty="0">
              <a:solidFill>
                <a:schemeClr val="accent5"/>
              </a:solidFill>
            </a:endParaRPr>
          </a:p>
          <a:p>
            <a:pPr marL="371221" indent="-371221" defTabSz="461518">
              <a:spcBef>
                <a:spcPts val="2300"/>
              </a:spcBef>
              <a:buBlip>
                <a:blip r:embed="rId2"/>
              </a:buBlip>
              <a:defRPr sz="3002"/>
            </a:pPr>
            <a:r>
              <a:rPr dirty="0" err="1">
                <a:solidFill>
                  <a:schemeClr val="accent5"/>
                </a:solidFill>
              </a:rPr>
              <a:t>标识和名称分开</a:t>
            </a:r>
            <a:r>
              <a:rPr dirty="0" err="1"/>
              <a:t>：很多知名品牌经常把品牌标识和名称放在一起，只是多此一举</a:t>
            </a:r>
            <a:endParaRPr dirty="0"/>
          </a:p>
          <a:p>
            <a:pPr marL="371221" indent="-371221" defTabSz="461518">
              <a:spcBef>
                <a:spcPts val="2300"/>
              </a:spcBef>
              <a:buBlip>
                <a:blip r:embed="rId2"/>
              </a:buBlip>
              <a:defRPr sz="3002"/>
            </a:pPr>
            <a:r>
              <a:rPr dirty="0" err="1"/>
              <a:t>品牌标识要求</a:t>
            </a:r>
            <a:r>
              <a:rPr dirty="0" err="1">
                <a:solidFill>
                  <a:schemeClr val="accent5"/>
                </a:solidFill>
              </a:rPr>
              <a:t>简洁、独特、最好寓意品类的某个属性或特性</a:t>
            </a:r>
            <a:endParaRPr dirty="0">
              <a:solidFill>
                <a:schemeClr val="accent5"/>
              </a:solidFill>
            </a:endParaRPr>
          </a:p>
          <a:p>
            <a:pPr marL="371221" indent="-371221" defTabSz="461518">
              <a:spcBef>
                <a:spcPts val="2300"/>
              </a:spcBef>
              <a:buBlip>
                <a:blip r:embed="rId2"/>
              </a:buBlip>
              <a:defRPr sz="3002"/>
            </a:pPr>
            <a:r>
              <a:rPr dirty="0" err="1"/>
              <a:t>一个品牌标识最好</a:t>
            </a:r>
            <a:r>
              <a:rPr dirty="0" err="1">
                <a:solidFill>
                  <a:schemeClr val="accent5"/>
                </a:solidFill>
              </a:rPr>
              <a:t>只指向一个品牌</a:t>
            </a:r>
            <a:r>
              <a:rPr dirty="0" err="1"/>
              <a:t>，否则就失去其代表性</a:t>
            </a:r>
            <a:endParaRPr dirty="0"/>
          </a:p>
          <a:p>
            <a:pPr marL="0" indent="0" defTabSz="461518">
              <a:spcBef>
                <a:spcPts val="2300"/>
              </a:spcBef>
              <a:buSzTx/>
              <a:buNone/>
              <a:defRPr sz="3002"/>
            </a:pPr>
            <a:r>
              <a:rPr dirty="0" err="1"/>
              <a:t>举个栗子</a:t>
            </a:r>
            <a:endParaRPr dirty="0"/>
          </a:p>
          <a:p>
            <a:pPr marL="742442" lvl="1" indent="-371221" defTabSz="461518">
              <a:spcBef>
                <a:spcPts val="2300"/>
              </a:spcBef>
              <a:buSzPct val="125000"/>
              <a:buChar char="•"/>
              <a:defRPr sz="3002"/>
            </a:pPr>
            <a:r>
              <a:rPr dirty="0" err="1"/>
              <a:t>奔驰</a:t>
            </a:r>
            <a:endParaRPr dirty="0"/>
          </a:p>
          <a:p>
            <a:pPr marL="742442" lvl="1" indent="-371221" defTabSz="461518">
              <a:spcBef>
                <a:spcPts val="2300"/>
              </a:spcBef>
              <a:buSzPct val="125000"/>
              <a:buChar char="•"/>
              <a:defRPr sz="3002"/>
            </a:pPr>
            <a:r>
              <a:rPr dirty="0" err="1"/>
              <a:t>耐克</a:t>
            </a:r>
            <a:endParaRPr dirty="0"/>
          </a:p>
        </p:txBody>
      </p:sp>
      <p:sp>
        <p:nvSpPr>
          <p:cNvPr id="2" name="AutoShape 2" descr="“奔驰 logo”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3138067" y="6591304"/>
            <a:ext cx="1001447" cy="703669"/>
          </a:xfrm>
          <a:prstGeom prst="rect">
            <a:avLst/>
          </a:prstGeom>
        </p:spPr>
      </p:pic>
      <p:sp>
        <p:nvSpPr>
          <p:cNvPr id="4" name="AutoShape 4" descr="“耐克 logo”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4"/>
          <a:stretch>
            <a:fillRect/>
          </a:stretch>
        </p:blipFill>
        <p:spPr>
          <a:xfrm>
            <a:off x="3138067" y="7504475"/>
            <a:ext cx="1001447" cy="7153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1商业的分化"/>
          <p:cNvSpPr txBox="1">
            <a:spLocks noGrp="1"/>
          </p:cNvSpPr>
          <p:nvPr>
            <p:ph type="title"/>
          </p:nvPr>
        </p:nvSpPr>
        <p:spPr>
          <a:prstGeom prst="rect">
            <a:avLst/>
          </a:prstGeom>
        </p:spPr>
        <p:txBody>
          <a:bodyPr/>
          <a:lstStyle>
            <a:lvl1pPr defTabSz="467359">
              <a:defRPr sz="5760"/>
            </a:lvl1pPr>
          </a:lstStyle>
          <a:p>
            <a:r>
              <a:rPr dirty="0"/>
              <a:t>1.1商业的分化</a:t>
            </a:r>
          </a:p>
        </p:txBody>
      </p:sp>
      <p:sp>
        <p:nvSpPr>
          <p:cNvPr id="134" name="物种起源…"/>
          <p:cNvSpPr txBox="1">
            <a:spLocks noGrp="1"/>
          </p:cNvSpPr>
          <p:nvPr>
            <p:ph type="body" idx="1"/>
          </p:nvPr>
        </p:nvSpPr>
        <p:spPr>
          <a:prstGeom prst="rect">
            <a:avLst/>
          </a:prstGeom>
        </p:spPr>
        <p:txBody>
          <a:bodyPr/>
          <a:lstStyle/>
          <a:p>
            <a:pPr marL="328929" indent="-328929" defTabSz="408940">
              <a:spcBef>
                <a:spcPts val="2100"/>
              </a:spcBef>
              <a:buBlip>
                <a:blip r:embed="rId2"/>
              </a:buBlip>
              <a:defRPr sz="2660"/>
            </a:pPr>
            <a:r>
              <a:rPr dirty="0" err="1">
                <a:solidFill>
                  <a:schemeClr val="accent5"/>
                </a:solidFill>
              </a:rPr>
              <a:t>物种起源</a:t>
            </a:r>
            <a:endParaRPr dirty="0">
              <a:solidFill>
                <a:schemeClr val="accent5"/>
              </a:solidFill>
            </a:endParaRPr>
          </a:p>
          <a:p>
            <a:pPr marL="657859" lvl="1" indent="-328929" defTabSz="408940">
              <a:spcBef>
                <a:spcPts val="2100"/>
              </a:spcBef>
              <a:buSzPct val="125000"/>
              <a:buChar char="•"/>
              <a:defRPr sz="2660"/>
            </a:pPr>
            <a:r>
              <a:rPr dirty="0" err="1" smtClean="0"/>
              <a:t>自然界</a:t>
            </a:r>
            <a:r>
              <a:rPr lang="zh-CN" altLang="en-US" dirty="0" smtClean="0"/>
              <a:t>存在的</a:t>
            </a:r>
            <a:r>
              <a:rPr dirty="0" err="1" smtClean="0"/>
              <a:t>各种各样物种</a:t>
            </a:r>
            <a:r>
              <a:rPr lang="zh-CN" altLang="en-US" dirty="0" smtClean="0"/>
              <a:t>，</a:t>
            </a:r>
            <a:r>
              <a:rPr dirty="0" err="1" smtClean="0"/>
              <a:t>是不断进化分化的结果</a:t>
            </a:r>
            <a:endParaRPr dirty="0" smtClean="0"/>
          </a:p>
          <a:p>
            <a:pPr marL="328929" indent="-328929" defTabSz="408940">
              <a:spcBef>
                <a:spcPts val="2100"/>
              </a:spcBef>
              <a:buBlip>
                <a:blip r:embed="rId2"/>
              </a:buBlip>
              <a:defRPr sz="2660"/>
            </a:pPr>
            <a:r>
              <a:rPr dirty="0" err="1" smtClean="0"/>
              <a:t>商业</a:t>
            </a:r>
            <a:r>
              <a:rPr lang="zh-CN" altLang="en-US" dirty="0" smtClean="0"/>
              <a:t>界</a:t>
            </a:r>
            <a:r>
              <a:rPr dirty="0" err="1" smtClean="0"/>
              <a:t>也是</a:t>
            </a:r>
            <a:r>
              <a:rPr dirty="0" err="1" smtClean="0">
                <a:solidFill>
                  <a:schemeClr val="accent6">
                    <a:hueOff val="151085"/>
                    <a:satOff val="19678"/>
                    <a:lumOff val="-43058"/>
                  </a:schemeClr>
                </a:solidFill>
              </a:rPr>
              <a:t>通过不断</a:t>
            </a:r>
            <a:r>
              <a:rPr dirty="0" err="1" smtClean="0">
                <a:solidFill>
                  <a:schemeClr val="accent5"/>
                </a:solidFill>
              </a:rPr>
              <a:t>分化和进化</a:t>
            </a:r>
            <a:r>
              <a:rPr dirty="0" err="1" smtClean="0"/>
              <a:t>实现繁荣的</a:t>
            </a:r>
            <a:endParaRPr dirty="0" smtClean="0"/>
          </a:p>
          <a:p>
            <a:pPr marL="657859" lvl="1" indent="-328929" defTabSz="408940">
              <a:spcBef>
                <a:spcPts val="2100"/>
              </a:spcBef>
              <a:buSzPct val="125000"/>
              <a:buChar char="•"/>
              <a:defRPr sz="2660"/>
            </a:pPr>
            <a:r>
              <a:rPr dirty="0" err="1" smtClean="0">
                <a:solidFill>
                  <a:schemeClr val="accent5"/>
                </a:solidFill>
              </a:rPr>
              <a:t>品类</a:t>
            </a:r>
            <a:r>
              <a:rPr dirty="0" err="1" smtClean="0"/>
              <a:t>是商业界的</a:t>
            </a:r>
            <a:r>
              <a:rPr dirty="0" err="1" smtClean="0">
                <a:solidFill>
                  <a:schemeClr val="accent5"/>
                </a:solidFill>
              </a:rPr>
              <a:t>物种</a:t>
            </a:r>
            <a:r>
              <a:rPr lang="zh-CN" altLang="en-US" dirty="0" smtClean="0">
                <a:solidFill>
                  <a:schemeClr val="tx1"/>
                </a:solidFill>
              </a:rPr>
              <a:t>，也在不断的进化分化</a:t>
            </a:r>
            <a:endParaRPr dirty="0">
              <a:solidFill>
                <a:schemeClr val="tx1"/>
              </a:solidFill>
            </a:endParaRPr>
          </a:p>
          <a:p>
            <a:pPr marL="328929" indent="-328929" defTabSz="408940">
              <a:spcBef>
                <a:spcPts val="2100"/>
              </a:spcBef>
              <a:buBlip>
                <a:blip r:embed="rId2"/>
              </a:buBlip>
              <a:defRPr sz="2660">
                <a:solidFill>
                  <a:schemeClr val="accent5"/>
                </a:solidFill>
              </a:defRPr>
            </a:pPr>
            <a:r>
              <a:rPr dirty="0" err="1"/>
              <a:t>分化诞生新品类</a:t>
            </a:r>
            <a:endParaRPr dirty="0"/>
          </a:p>
          <a:p>
            <a:pPr marL="1013459" lvl="1" indent="-506729" defTabSz="408940">
              <a:spcBef>
                <a:spcPts val="2100"/>
              </a:spcBef>
              <a:buSzPct val="100000"/>
              <a:buAutoNum type="arabicPeriod"/>
              <a:defRPr sz="2660"/>
            </a:pPr>
            <a:r>
              <a:rPr dirty="0" err="1"/>
              <a:t>新品类会</a:t>
            </a:r>
            <a:r>
              <a:rPr dirty="0" err="1">
                <a:solidFill>
                  <a:schemeClr val="accent5"/>
                </a:solidFill>
              </a:rPr>
              <a:t>不断诞生</a:t>
            </a:r>
            <a:endParaRPr dirty="0">
              <a:solidFill>
                <a:schemeClr val="accent5"/>
              </a:solidFill>
            </a:endParaRPr>
          </a:p>
          <a:p>
            <a:pPr marL="1013459" lvl="1" indent="-506729" defTabSz="408940">
              <a:spcBef>
                <a:spcPts val="2100"/>
              </a:spcBef>
              <a:buSzPct val="100000"/>
              <a:buAutoNum type="arabicPeriod"/>
              <a:defRPr sz="2660"/>
            </a:pPr>
            <a:r>
              <a:rPr dirty="0" err="1"/>
              <a:t>老品类会</a:t>
            </a:r>
            <a:r>
              <a:rPr dirty="0" err="1">
                <a:solidFill>
                  <a:schemeClr val="accent5"/>
                </a:solidFill>
              </a:rPr>
              <a:t>不断消亡</a:t>
            </a:r>
            <a:endParaRPr dirty="0">
              <a:solidFill>
                <a:schemeClr val="accent5"/>
              </a:solidFill>
            </a:endParaRPr>
          </a:p>
          <a:p>
            <a:pPr marL="1013459" lvl="1" indent="-506729" defTabSz="408940">
              <a:spcBef>
                <a:spcPts val="2100"/>
              </a:spcBef>
              <a:buSzPct val="100000"/>
              <a:buAutoNum type="arabicPeriod"/>
              <a:defRPr sz="2660"/>
            </a:pPr>
            <a:r>
              <a:rPr dirty="0" err="1"/>
              <a:t>品类</a:t>
            </a:r>
            <a:r>
              <a:rPr dirty="0" err="1">
                <a:solidFill>
                  <a:schemeClr val="accent5"/>
                </a:solidFill>
              </a:rPr>
              <a:t>无法永生</a:t>
            </a:r>
            <a:r>
              <a:rPr dirty="0" err="1">
                <a:solidFill>
                  <a:schemeClr val="accent6">
                    <a:hueOff val="151085"/>
                    <a:satOff val="19678"/>
                    <a:lumOff val="-43058"/>
                  </a:schemeClr>
                </a:solidFill>
              </a:rPr>
              <a:t>（为什么要不断开发新品？这是命</a:t>
            </a:r>
            <a:r>
              <a:rPr dirty="0" smtClean="0">
                <a:solidFill>
                  <a:schemeClr val="accent6">
                    <a:hueOff val="151085"/>
                    <a:satOff val="19678"/>
                    <a:lumOff val="-43058"/>
                  </a:schemeClr>
                </a:solidFill>
              </a:rPr>
              <a:t>^_^）</a:t>
            </a:r>
          </a:p>
          <a:p>
            <a:pPr marL="328929" indent="-328929" defTabSz="408940">
              <a:spcBef>
                <a:spcPts val="2100"/>
              </a:spcBef>
              <a:buBlip>
                <a:blip r:embed="rId2"/>
              </a:buBlip>
              <a:defRPr sz="2660">
                <a:solidFill>
                  <a:schemeClr val="accent5"/>
                </a:solidFill>
              </a:defRPr>
            </a:pPr>
            <a:r>
              <a:rPr dirty="0" err="1" smtClean="0"/>
              <a:t>进化提升新品类的竞争力</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5.4.4广告形象／人物标志"/>
          <p:cNvSpPr txBox="1">
            <a:spLocks noGrp="1"/>
          </p:cNvSpPr>
          <p:nvPr>
            <p:ph type="title"/>
          </p:nvPr>
        </p:nvSpPr>
        <p:spPr>
          <a:prstGeom prst="rect">
            <a:avLst/>
          </a:prstGeom>
        </p:spPr>
        <p:txBody>
          <a:bodyPr/>
          <a:lstStyle>
            <a:lvl1pPr defTabSz="467359">
              <a:defRPr sz="5760"/>
            </a:lvl1pPr>
          </a:lstStyle>
          <a:p>
            <a:r>
              <a:t>5.4.4广告形象／人物标志</a:t>
            </a:r>
          </a:p>
        </p:txBody>
      </p:sp>
      <p:sp>
        <p:nvSpPr>
          <p:cNvPr id="271" name="经典的广告形象或品牌人物不仅是品牌重要的识别标志，还能传递出品牌独特的定位和价值…"/>
          <p:cNvSpPr txBox="1">
            <a:spLocks noGrp="1"/>
          </p:cNvSpPr>
          <p:nvPr>
            <p:ph type="body" idx="1"/>
          </p:nvPr>
        </p:nvSpPr>
        <p:spPr>
          <a:prstGeom prst="rect">
            <a:avLst/>
          </a:prstGeom>
        </p:spPr>
        <p:txBody>
          <a:bodyPr/>
          <a:lstStyle/>
          <a:p>
            <a:pPr marL="0" indent="0">
              <a:buSzTx/>
              <a:buNone/>
            </a:pPr>
            <a:r>
              <a:t>经典的广告形象或品牌人物不仅是</a:t>
            </a:r>
            <a:r>
              <a:rPr>
                <a:solidFill>
                  <a:schemeClr val="accent5"/>
                </a:solidFill>
              </a:rPr>
              <a:t>品牌重要的识别标志</a:t>
            </a:r>
            <a:r>
              <a:t>，还能传递出</a:t>
            </a:r>
            <a:r>
              <a:rPr>
                <a:solidFill>
                  <a:schemeClr val="accent5"/>
                </a:solidFill>
              </a:rPr>
              <a:t>品牌独特的定位和价值</a:t>
            </a:r>
          </a:p>
          <a:p>
            <a:pPr>
              <a:buBlip>
                <a:blip r:embed="rId2"/>
              </a:buBlip>
            </a:pPr>
            <a:r>
              <a:t>广告形象</a:t>
            </a:r>
            <a:r>
              <a:rPr>
                <a:solidFill>
                  <a:schemeClr val="accent5"/>
                </a:solidFill>
              </a:rPr>
              <a:t>不易经常变化</a:t>
            </a:r>
            <a:r>
              <a:t>，这回造成消费者的认知混乱，且品牌信息无法积累</a:t>
            </a:r>
          </a:p>
          <a:p>
            <a:pPr marL="0" indent="0">
              <a:buSzTx/>
              <a:buNone/>
            </a:pPr>
            <a:r>
              <a:t>举个栗子</a:t>
            </a:r>
          </a:p>
          <a:p>
            <a:pPr lvl="1">
              <a:buSzPct val="125000"/>
              <a:buChar char="•"/>
            </a:pPr>
            <a:r>
              <a:t>万宝路：定位男人的香烟，广告宣传</a:t>
            </a:r>
            <a:r>
              <a:rPr>
                <a:solidFill>
                  <a:schemeClr val="accent5"/>
                </a:solidFill>
              </a:rPr>
              <a:t>一直使用牛仔</a:t>
            </a:r>
            <a:r>
              <a:t>作为主角，购买者不乏女性</a:t>
            </a:r>
          </a:p>
        </p:txBody>
      </p:sp>
    </p:spTree>
  </p:cSld>
  <p:clrMapOvr>
    <a:masterClrMapping/>
  </p:clrMapOvr>
  <mc:AlternateContent xmlns:mc="http://schemas.openxmlformats.org/markup-compatibility/2006" xmlns:p14="http://schemas.microsoft.com/office/powerpoint/2010/main">
    <mc:Choice Requires="p14">
      <p:transition spd="slow" p14:dur="20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5.4.5产品外观"/>
          <p:cNvSpPr txBox="1">
            <a:spLocks noGrp="1"/>
          </p:cNvSpPr>
          <p:nvPr>
            <p:ph type="title"/>
          </p:nvPr>
        </p:nvSpPr>
        <p:spPr>
          <a:prstGeom prst="rect">
            <a:avLst/>
          </a:prstGeom>
        </p:spPr>
        <p:txBody>
          <a:bodyPr/>
          <a:lstStyle>
            <a:lvl1pPr defTabSz="467359">
              <a:defRPr sz="5760"/>
            </a:lvl1pPr>
          </a:lstStyle>
          <a:p>
            <a:r>
              <a:t>5.4.5产品外观</a:t>
            </a:r>
          </a:p>
        </p:txBody>
      </p:sp>
      <p:sp>
        <p:nvSpPr>
          <p:cNvPr id="274" name="独特的产品外观可以让消费者一眼辨识出，加深消费者对品牌的印象…"/>
          <p:cNvSpPr txBox="1">
            <a:spLocks noGrp="1"/>
          </p:cNvSpPr>
          <p:nvPr>
            <p:ph type="body" idx="1"/>
          </p:nvPr>
        </p:nvSpPr>
        <p:spPr>
          <a:prstGeom prst="rect">
            <a:avLst/>
          </a:prstGeom>
        </p:spPr>
        <p:txBody>
          <a:bodyPr/>
          <a:lstStyle/>
          <a:p>
            <a:pPr>
              <a:buBlip>
                <a:blip r:embed="rId2"/>
              </a:buBlip>
            </a:pPr>
            <a:r>
              <a:t>独特的产品外观可以让消费者</a:t>
            </a:r>
            <a:r>
              <a:rPr>
                <a:solidFill>
                  <a:schemeClr val="accent5"/>
                </a:solidFill>
              </a:rPr>
              <a:t>一眼辨识出</a:t>
            </a:r>
            <a:r>
              <a:t>，加深消费者对品牌的印象</a:t>
            </a:r>
          </a:p>
          <a:p>
            <a:pPr marL="0" indent="0">
              <a:buSzTx/>
              <a:buNone/>
            </a:pPr>
            <a:r>
              <a:t>举个栗子</a:t>
            </a:r>
          </a:p>
          <a:p>
            <a:pPr lvl="1">
              <a:buSzPct val="125000"/>
              <a:buChar char="•"/>
            </a:pPr>
            <a:r>
              <a:t>LV包遍布包身的花纹</a:t>
            </a:r>
          </a:p>
          <a:p>
            <a:pPr lvl="1">
              <a:buSzPct val="125000"/>
              <a:buChar char="•"/>
            </a:pPr>
            <a:r>
              <a:t>宝马的前珊栏</a:t>
            </a:r>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5.5聚焦一款产品"/>
          <p:cNvSpPr txBox="1">
            <a:spLocks noGrp="1"/>
          </p:cNvSpPr>
          <p:nvPr>
            <p:ph type="title"/>
          </p:nvPr>
        </p:nvSpPr>
        <p:spPr>
          <a:prstGeom prst="rect">
            <a:avLst/>
          </a:prstGeom>
        </p:spPr>
        <p:txBody>
          <a:bodyPr/>
          <a:lstStyle>
            <a:lvl1pPr defTabSz="467359">
              <a:defRPr sz="5760"/>
            </a:lvl1pPr>
          </a:lstStyle>
          <a:p>
            <a:r>
              <a:t>5.5聚焦一款产品</a:t>
            </a:r>
          </a:p>
        </p:txBody>
      </p:sp>
      <p:sp>
        <p:nvSpPr>
          <p:cNvPr id="277" name="消费者心智容量有限，而且害怕混乱，产品线过长不利于在消费者心智中建立起新品类及新品牌的清晰认知…"/>
          <p:cNvSpPr txBox="1">
            <a:spLocks noGrp="1"/>
          </p:cNvSpPr>
          <p:nvPr>
            <p:ph type="body" idx="1"/>
          </p:nvPr>
        </p:nvSpPr>
        <p:spPr>
          <a:prstGeom prst="rect">
            <a:avLst/>
          </a:prstGeom>
        </p:spPr>
        <p:txBody>
          <a:bodyPr/>
          <a:lstStyle/>
          <a:p>
            <a:pPr marL="258445" indent="-258445" defTabSz="321310">
              <a:spcBef>
                <a:spcPts val="1600"/>
              </a:spcBef>
              <a:buBlip>
                <a:blip r:embed="rId2"/>
              </a:buBlip>
              <a:defRPr sz="2090"/>
            </a:pPr>
            <a:r>
              <a:rPr>
                <a:solidFill>
                  <a:schemeClr val="accent5"/>
                </a:solidFill>
              </a:rPr>
              <a:t>消费者心智容量有限，而且害怕混乱</a:t>
            </a:r>
            <a:r>
              <a:t>，产品线过长不利于在消费者心智中建立起新品类及新品牌的清晰认知</a:t>
            </a:r>
          </a:p>
          <a:p>
            <a:pPr marL="258445" indent="-258445" defTabSz="321310">
              <a:spcBef>
                <a:spcPts val="1600"/>
              </a:spcBef>
              <a:buBlip>
                <a:blip r:embed="rId2"/>
              </a:buBlip>
              <a:defRPr sz="2090"/>
            </a:pPr>
            <a:r>
              <a:t>聚焦一款产品，可以大大</a:t>
            </a:r>
            <a:r>
              <a:rPr>
                <a:solidFill>
                  <a:schemeClr val="accent5"/>
                </a:solidFill>
              </a:rPr>
              <a:t>降低消费者的选择障碍</a:t>
            </a:r>
            <a:r>
              <a:t>，有利于新产品的推广</a:t>
            </a:r>
          </a:p>
          <a:p>
            <a:pPr marL="258445" indent="-258445" defTabSz="321310">
              <a:spcBef>
                <a:spcPts val="1600"/>
              </a:spcBef>
              <a:buBlip>
                <a:blip r:embed="rId2"/>
              </a:buBlip>
              <a:defRPr sz="2090"/>
            </a:pPr>
            <a:r>
              <a:t>另外从运营的角度来看，聚焦一款产品可以有效提升运营效率和降低运营成本，而且可以</a:t>
            </a:r>
            <a:r>
              <a:rPr>
                <a:solidFill>
                  <a:schemeClr val="accent5"/>
                </a:solidFill>
              </a:rPr>
              <a:t>让企业更专注的做好产品</a:t>
            </a:r>
          </a:p>
          <a:p>
            <a:pPr marL="0" indent="0" defTabSz="321310">
              <a:spcBef>
                <a:spcPts val="1600"/>
              </a:spcBef>
              <a:buSzTx/>
              <a:buNone/>
              <a:defRPr sz="2090"/>
            </a:pPr>
            <a:r>
              <a:t>举个栗子</a:t>
            </a:r>
          </a:p>
          <a:p>
            <a:pPr marL="516890" lvl="1" indent="-258445" defTabSz="321310">
              <a:spcBef>
                <a:spcPts val="1600"/>
              </a:spcBef>
              <a:buSzPct val="125000"/>
              <a:buChar char="•"/>
              <a:defRPr sz="2090"/>
            </a:pPr>
            <a:r>
              <a:t>金罐的红牛</a:t>
            </a:r>
          </a:p>
          <a:p>
            <a:pPr marL="516890" lvl="1" indent="-258445" defTabSz="321310">
              <a:spcBef>
                <a:spcPts val="1600"/>
              </a:spcBef>
              <a:buSzPct val="125000"/>
              <a:buChar char="•"/>
              <a:defRPr sz="2090"/>
            </a:pPr>
            <a:r>
              <a:t>红罐的王老吉</a:t>
            </a:r>
          </a:p>
          <a:p>
            <a:pPr marL="516890" lvl="1" indent="-258445" defTabSz="321310">
              <a:spcBef>
                <a:spcPts val="1600"/>
              </a:spcBef>
              <a:buSzPct val="125000"/>
              <a:buChar char="•"/>
              <a:defRPr sz="2090"/>
            </a:pPr>
            <a:r>
              <a:t>反例：Apple watch</a:t>
            </a:r>
          </a:p>
          <a:p>
            <a:pPr marL="775335" lvl="2" indent="-258445" defTabSz="321310">
              <a:spcBef>
                <a:spcPts val="1600"/>
              </a:spcBef>
              <a:buSzPct val="125000"/>
              <a:buChar char="•"/>
              <a:defRPr sz="2090"/>
            </a:pPr>
            <a:r>
              <a:t>价格从349美元到1.2万美元，共有34款</a:t>
            </a:r>
          </a:p>
          <a:p>
            <a:pPr marL="775335" lvl="2" indent="-258445" defTabSz="321310">
              <a:spcBef>
                <a:spcPts val="1600"/>
              </a:spcBef>
              <a:buSzPct val="125000"/>
              <a:buChar char="•"/>
              <a:defRPr sz="2090"/>
            </a:pPr>
            <a:r>
              <a:t>如此宽泛的产品线，完全是一个营销的灾难</a:t>
            </a:r>
          </a:p>
          <a:p>
            <a:pPr marL="775335" lvl="2" indent="-258445" defTabSz="321310">
              <a:spcBef>
                <a:spcPts val="1600"/>
              </a:spcBef>
              <a:buSzPct val="125000"/>
              <a:buChar char="•"/>
              <a:defRPr sz="2090"/>
            </a:pPr>
            <a:r>
              <a:t>让消费者无比混乱，无从选择</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5.6界定原点人群"/>
          <p:cNvSpPr txBox="1">
            <a:spLocks noGrp="1"/>
          </p:cNvSpPr>
          <p:nvPr>
            <p:ph type="title"/>
          </p:nvPr>
        </p:nvSpPr>
        <p:spPr>
          <a:prstGeom prst="rect">
            <a:avLst/>
          </a:prstGeom>
        </p:spPr>
        <p:txBody>
          <a:bodyPr/>
          <a:lstStyle>
            <a:lvl1pPr defTabSz="467359">
              <a:defRPr sz="5760"/>
            </a:lvl1pPr>
          </a:lstStyle>
          <a:p>
            <a:r>
              <a:t>5.6界定原点人群</a:t>
            </a:r>
          </a:p>
        </p:txBody>
      </p:sp>
      <p:sp>
        <p:nvSpPr>
          <p:cNvPr id="280" name="原点人群是新品类消费的高势能人群，他们可能是行业的专家或重度消费者，也可能是意见领袖…"/>
          <p:cNvSpPr txBox="1">
            <a:spLocks noGrp="1"/>
          </p:cNvSpPr>
          <p:nvPr>
            <p:ph type="body" idx="1"/>
          </p:nvPr>
        </p:nvSpPr>
        <p:spPr>
          <a:prstGeom prst="rect">
            <a:avLst/>
          </a:prstGeom>
        </p:spPr>
        <p:txBody>
          <a:bodyPr/>
          <a:lstStyle/>
          <a:p>
            <a:pPr marL="0" indent="0" defTabSz="309625">
              <a:spcBef>
                <a:spcPts val="1500"/>
              </a:spcBef>
              <a:buSzTx/>
              <a:buNone/>
              <a:defRPr sz="2014"/>
            </a:pPr>
            <a:r>
              <a:t>原点人群是新品类消费的高势能人群，他们可能是</a:t>
            </a:r>
            <a:r>
              <a:rPr>
                <a:solidFill>
                  <a:schemeClr val="accent5"/>
                </a:solidFill>
              </a:rPr>
              <a:t>行业的专家或重度消费者</a:t>
            </a:r>
            <a:r>
              <a:t>，也可能是意见领袖</a:t>
            </a:r>
          </a:p>
          <a:p>
            <a:pPr marL="249046" indent="-249046" defTabSz="309625">
              <a:spcBef>
                <a:spcPts val="1500"/>
              </a:spcBef>
              <a:buBlip>
                <a:blip r:embed="rId2"/>
              </a:buBlip>
              <a:defRPr sz="2014"/>
            </a:pPr>
            <a:r>
              <a:t>专业性较强或者高档的消费品，例如专业体育用品、汽车、红酒，更适合从原点人群切入</a:t>
            </a:r>
          </a:p>
          <a:p>
            <a:pPr marL="0" indent="0" defTabSz="309625">
              <a:spcBef>
                <a:spcPts val="1500"/>
              </a:spcBef>
              <a:buSzTx/>
              <a:buNone/>
              <a:defRPr sz="2014"/>
            </a:pPr>
            <a:r>
              <a:t>这样做的目的</a:t>
            </a:r>
          </a:p>
          <a:p>
            <a:pPr marL="498093" lvl="1" indent="-249046" defTabSz="309625">
              <a:spcBef>
                <a:spcPts val="1500"/>
              </a:spcBef>
              <a:buSzPct val="125000"/>
              <a:buChar char="•"/>
              <a:defRPr sz="2014"/>
            </a:pPr>
            <a:r>
              <a:rPr>
                <a:solidFill>
                  <a:schemeClr val="accent5"/>
                </a:solidFill>
              </a:rPr>
              <a:t>吸收他们更有价值的建议</a:t>
            </a:r>
            <a:r>
              <a:t>，毕竟他们比起其他消费者更懂该类产品，从而有助于企业改进产品和提升运营</a:t>
            </a:r>
          </a:p>
          <a:p>
            <a:pPr marL="498093" lvl="1" indent="-249046" defTabSz="309625">
              <a:spcBef>
                <a:spcPts val="1500"/>
              </a:spcBef>
              <a:buSzPct val="125000"/>
              <a:buChar char="•"/>
              <a:defRPr sz="2014"/>
            </a:pPr>
            <a:r>
              <a:rPr>
                <a:solidFill>
                  <a:schemeClr val="accent5"/>
                </a:solidFill>
              </a:rPr>
              <a:t>借助他们的影响力推广品牌</a:t>
            </a:r>
            <a:r>
              <a:t>，因为他们在该品类产品上的消费具有示范带动效应，甚至能引领潮流</a:t>
            </a:r>
          </a:p>
          <a:p>
            <a:pPr marL="498093" lvl="1" indent="-249046" defTabSz="309625">
              <a:spcBef>
                <a:spcPts val="1500"/>
              </a:spcBef>
              <a:buSzPct val="125000"/>
              <a:buChar char="•"/>
              <a:defRPr sz="2014"/>
            </a:pPr>
            <a:r>
              <a:rPr>
                <a:solidFill>
                  <a:schemeClr val="accent5"/>
                </a:solidFill>
              </a:rPr>
              <a:t>减少企业推广新品类的风险</a:t>
            </a:r>
            <a:r>
              <a:t>，初期通过聚焦小部分原点人群，避免没有针对性的“撒大网”，减少投入，提升成功率</a:t>
            </a:r>
          </a:p>
          <a:p>
            <a:pPr marL="0" indent="0" defTabSz="309625">
              <a:spcBef>
                <a:spcPts val="1500"/>
              </a:spcBef>
              <a:buSzTx/>
              <a:buNone/>
              <a:defRPr sz="2014"/>
            </a:pPr>
            <a:r>
              <a:t>举个栗子</a:t>
            </a:r>
          </a:p>
          <a:p>
            <a:pPr marL="498093" lvl="1" indent="-249046" defTabSz="309625">
              <a:spcBef>
                <a:spcPts val="1500"/>
              </a:spcBef>
              <a:buSzPct val="125000"/>
              <a:buChar char="•"/>
              <a:defRPr sz="2014"/>
            </a:pPr>
            <a:r>
              <a:t>耐克：从专业运动员切入</a:t>
            </a:r>
          </a:p>
          <a:p>
            <a:pPr marL="498093" lvl="1" indent="-249046" defTabSz="309625">
              <a:spcBef>
                <a:spcPts val="1500"/>
              </a:spcBef>
              <a:buSzPct val="125000"/>
              <a:buChar char="•"/>
              <a:defRPr sz="2014"/>
            </a:pPr>
            <a:r>
              <a:t>Facebook：从大学生到社会大众</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invX="1"/>
      </p:transition>
    </mc:Choice>
    <mc:Choice xmlns="" xmlns:m="http://schemas.openxmlformats.org/officeDocument/2006/math" xmlns:a14="http://schemas.microsoft.com/office/drawing/2010/main" xmlns:p14="http://schemas.microsoft.com/office/powerpoint/2010/main" Requires="p14">
      <p:transition spd="slow" advClick="1" p14:dur="2000">
        <p:wipe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5.7确定原点市场"/>
          <p:cNvSpPr txBox="1">
            <a:spLocks noGrp="1"/>
          </p:cNvSpPr>
          <p:nvPr>
            <p:ph type="title"/>
          </p:nvPr>
        </p:nvSpPr>
        <p:spPr>
          <a:prstGeom prst="rect">
            <a:avLst/>
          </a:prstGeom>
        </p:spPr>
        <p:txBody>
          <a:bodyPr/>
          <a:lstStyle>
            <a:lvl1pPr defTabSz="467359">
              <a:defRPr sz="5760"/>
            </a:lvl1pPr>
          </a:lstStyle>
          <a:p>
            <a:r>
              <a:t>5.7确定原点市场</a:t>
            </a:r>
          </a:p>
        </p:txBody>
      </p:sp>
      <p:sp>
        <p:nvSpPr>
          <p:cNvPr id="283" name="理想的原点市场应该具有如下特征…"/>
          <p:cNvSpPr txBox="1">
            <a:spLocks noGrp="1"/>
          </p:cNvSpPr>
          <p:nvPr>
            <p:ph type="body" idx="1"/>
          </p:nvPr>
        </p:nvSpPr>
        <p:spPr>
          <a:prstGeom prst="rect">
            <a:avLst/>
          </a:prstGeom>
        </p:spPr>
        <p:txBody>
          <a:bodyPr/>
          <a:lstStyle/>
          <a:p>
            <a:pPr marL="390016" indent="-390016" defTabSz="484886">
              <a:spcBef>
                <a:spcPts val="2400"/>
              </a:spcBef>
              <a:buBlip>
                <a:blip r:embed="rId2"/>
              </a:buBlip>
              <a:defRPr sz="3154"/>
            </a:pPr>
            <a:r>
              <a:t>理想的原点市场应该具有如下特征</a:t>
            </a:r>
          </a:p>
          <a:p>
            <a:pPr marL="780033" lvl="1" indent="-390016" defTabSz="484886">
              <a:spcBef>
                <a:spcPts val="2400"/>
              </a:spcBef>
              <a:buSzPct val="125000"/>
              <a:buChar char="•"/>
              <a:defRPr sz="3154"/>
            </a:pPr>
            <a:r>
              <a:t>当地消费者对品类或相关</a:t>
            </a:r>
            <a:r>
              <a:rPr>
                <a:solidFill>
                  <a:schemeClr val="accent5"/>
                </a:solidFill>
              </a:rPr>
              <a:t>品类的消费基础好</a:t>
            </a:r>
            <a:r>
              <a:t>，消费观念较为成熟，对新品类的接受度高</a:t>
            </a:r>
          </a:p>
          <a:p>
            <a:pPr marL="780033" lvl="1" indent="-390016" defTabSz="484886">
              <a:spcBef>
                <a:spcPts val="2400"/>
              </a:spcBef>
              <a:buSzPct val="125000"/>
              <a:buChar char="•"/>
              <a:defRPr sz="3154"/>
            </a:pPr>
            <a:r>
              <a:t>在目标市场中</a:t>
            </a:r>
            <a:r>
              <a:rPr>
                <a:solidFill>
                  <a:schemeClr val="accent5"/>
                </a:solidFill>
              </a:rPr>
              <a:t>具有典型性和代表性</a:t>
            </a:r>
            <a:r>
              <a:t>，能产生辐射效应</a:t>
            </a:r>
          </a:p>
          <a:p>
            <a:pPr marL="780033" lvl="1" indent="-390016" defTabSz="484886">
              <a:spcBef>
                <a:spcPts val="2400"/>
              </a:spcBef>
              <a:buSzPct val="125000"/>
              <a:buChar char="•"/>
              <a:defRPr sz="3154"/>
            </a:pPr>
            <a:r>
              <a:rPr>
                <a:solidFill>
                  <a:schemeClr val="accent5"/>
                </a:solidFill>
              </a:rPr>
              <a:t>市场容量较大</a:t>
            </a:r>
            <a:r>
              <a:t>，有培育新品牌的“肥沃土壤”</a:t>
            </a:r>
          </a:p>
          <a:p>
            <a:pPr marL="0" indent="0" defTabSz="484886">
              <a:spcBef>
                <a:spcPts val="2400"/>
              </a:spcBef>
              <a:buSzTx/>
              <a:buNone/>
              <a:defRPr sz="3154"/>
            </a:pPr>
            <a:r>
              <a:t>举个栗子</a:t>
            </a:r>
          </a:p>
          <a:p>
            <a:pPr marL="780033" lvl="1" indent="-390016" defTabSz="484886">
              <a:spcBef>
                <a:spcPts val="2400"/>
              </a:spcBef>
              <a:buSzPct val="125000"/>
              <a:buChar char="•"/>
              <a:defRPr sz="3154"/>
            </a:pPr>
            <a:r>
              <a:t>金六福：从郑州走向全国</a:t>
            </a:r>
          </a:p>
          <a:p>
            <a:pPr marL="780033" lvl="1" indent="-390016" defTabSz="484886">
              <a:spcBef>
                <a:spcPts val="2400"/>
              </a:spcBef>
              <a:buSzPct val="125000"/>
              <a:buChar char="•"/>
              <a:defRPr sz="3154"/>
            </a:pPr>
            <a:r>
              <a:t>脑白金：从无锡走向全国</a:t>
            </a:r>
          </a:p>
        </p:txBody>
      </p:sp>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5.8聚焦原点渠道"/>
          <p:cNvSpPr txBox="1">
            <a:spLocks noGrp="1"/>
          </p:cNvSpPr>
          <p:nvPr>
            <p:ph type="title"/>
          </p:nvPr>
        </p:nvSpPr>
        <p:spPr>
          <a:prstGeom prst="rect">
            <a:avLst/>
          </a:prstGeom>
        </p:spPr>
        <p:txBody>
          <a:bodyPr/>
          <a:lstStyle>
            <a:lvl1pPr defTabSz="467359">
              <a:defRPr sz="5760"/>
            </a:lvl1pPr>
          </a:lstStyle>
          <a:p>
            <a:r>
              <a:t>5.8聚焦原点渠道</a:t>
            </a:r>
          </a:p>
        </p:txBody>
      </p:sp>
      <p:sp>
        <p:nvSpPr>
          <p:cNvPr id="286" name="很多人认为新品牌一开始进入的渠道越多，销售网络越广，能见度越高，销售量就越大，就越有利于新品牌的推广，这是一个误区，缺点如下：…"/>
          <p:cNvSpPr txBox="1">
            <a:spLocks noGrp="1"/>
          </p:cNvSpPr>
          <p:nvPr>
            <p:ph type="body" idx="1"/>
          </p:nvPr>
        </p:nvSpPr>
        <p:spPr>
          <a:prstGeom prst="rect">
            <a:avLst/>
          </a:prstGeom>
        </p:spPr>
        <p:txBody>
          <a:bodyPr/>
          <a:lstStyle/>
          <a:p>
            <a:pPr marL="0" indent="0" defTabSz="397256">
              <a:spcBef>
                <a:spcPts val="2000"/>
              </a:spcBef>
              <a:buSzTx/>
              <a:buNone/>
              <a:defRPr sz="2584"/>
            </a:pPr>
            <a:r>
              <a:t>很多人认为新品牌一开始进入的渠道越多，销售网络越广，能见度越高，销售量就越大，就越有利于新品牌的推广，这是一个误区，缺点如下：</a:t>
            </a:r>
          </a:p>
          <a:p>
            <a:pPr marL="639063" lvl="1" indent="-319531" defTabSz="397256">
              <a:spcBef>
                <a:spcPts val="2000"/>
              </a:spcBef>
              <a:buSzPct val="125000"/>
              <a:buChar char="•"/>
              <a:defRPr sz="2584"/>
            </a:pPr>
            <a:r>
              <a:rPr>
                <a:solidFill>
                  <a:schemeClr val="accent5"/>
                </a:solidFill>
              </a:rPr>
              <a:t>战线过长</a:t>
            </a:r>
            <a:r>
              <a:t>，会导致企业推广资源分散</a:t>
            </a:r>
          </a:p>
          <a:p>
            <a:pPr marL="639063" lvl="1" indent="-319531" defTabSz="397256">
              <a:spcBef>
                <a:spcPts val="2000"/>
              </a:spcBef>
              <a:buSzPct val="125000"/>
              <a:buChar char="•"/>
              <a:defRPr sz="2584"/>
            </a:pPr>
            <a:r>
              <a:t>会吸引过多</a:t>
            </a:r>
            <a:r>
              <a:rPr>
                <a:solidFill>
                  <a:schemeClr val="accent5"/>
                </a:solidFill>
              </a:rPr>
              <a:t>不适宜的消费人群</a:t>
            </a:r>
          </a:p>
          <a:p>
            <a:pPr marL="639063" lvl="1" indent="-319531" defTabSz="397256">
              <a:spcBef>
                <a:spcPts val="2000"/>
              </a:spcBef>
              <a:buSzPct val="125000"/>
              <a:buChar char="•"/>
              <a:defRPr sz="2584"/>
            </a:pPr>
            <a:r>
              <a:t>会让企业</a:t>
            </a:r>
            <a:r>
              <a:rPr>
                <a:solidFill>
                  <a:schemeClr val="accent5"/>
                </a:solidFill>
              </a:rPr>
              <a:t>失去产品和运营不断调整和完善的时机</a:t>
            </a:r>
          </a:p>
          <a:p>
            <a:pPr marL="639063" lvl="1" indent="-319531" defTabSz="397256">
              <a:spcBef>
                <a:spcPts val="2000"/>
              </a:spcBef>
              <a:buSzPct val="125000"/>
              <a:buChar char="•"/>
              <a:defRPr sz="2584"/>
            </a:pPr>
            <a:r>
              <a:t>会</a:t>
            </a:r>
            <a:r>
              <a:rPr>
                <a:solidFill>
                  <a:schemeClr val="accent5"/>
                </a:solidFill>
              </a:rPr>
              <a:t>过早地被强势对手盯上、封杀</a:t>
            </a:r>
            <a:r>
              <a:t>，对于初创企业，无异于一种“自杀”行为</a:t>
            </a:r>
          </a:p>
          <a:p>
            <a:pPr marL="0" indent="0" defTabSz="397256">
              <a:spcBef>
                <a:spcPts val="2000"/>
              </a:spcBef>
              <a:buSzTx/>
              <a:buNone/>
              <a:defRPr sz="2584"/>
            </a:pPr>
            <a:r>
              <a:t>举个栗子</a:t>
            </a:r>
          </a:p>
          <a:p>
            <a:pPr marL="639063" lvl="1" indent="-319531" defTabSz="397256">
              <a:spcBef>
                <a:spcPts val="2000"/>
              </a:spcBef>
              <a:buSzPct val="125000"/>
              <a:buChar char="•"/>
              <a:defRPr sz="2584"/>
            </a:pPr>
            <a:r>
              <a:t>王老吉：从餐饮渠道切入</a:t>
            </a:r>
          </a:p>
          <a:p>
            <a:pPr marL="639063" lvl="1" indent="-319531" defTabSz="397256">
              <a:spcBef>
                <a:spcPts val="2000"/>
              </a:spcBef>
              <a:buSzPct val="125000"/>
              <a:buChar char="•"/>
              <a:defRPr sz="2584"/>
            </a:pPr>
            <a:r>
              <a:t>美即：从屈臣氏起步</a:t>
            </a: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5.9采用公关的方式启动新品牌"/>
          <p:cNvSpPr txBox="1">
            <a:spLocks noGrp="1"/>
          </p:cNvSpPr>
          <p:nvPr>
            <p:ph type="title"/>
          </p:nvPr>
        </p:nvSpPr>
        <p:spPr>
          <a:prstGeom prst="rect">
            <a:avLst/>
          </a:prstGeom>
        </p:spPr>
        <p:txBody>
          <a:bodyPr/>
          <a:lstStyle>
            <a:lvl1pPr defTabSz="467359">
              <a:defRPr sz="5760"/>
            </a:lvl1pPr>
          </a:lstStyle>
          <a:p>
            <a:r>
              <a:t>5.9采用公关的方式启动新品牌</a:t>
            </a:r>
          </a:p>
        </p:txBody>
      </p:sp>
      <p:sp>
        <p:nvSpPr>
          <p:cNvPr id="289" name="消费者的心智缺乏安全感，为了避免风险，他们往往拒绝购买一个新品牌，因为新品牌缺乏认知度和可信度…"/>
          <p:cNvSpPr txBox="1">
            <a:spLocks noGrp="1"/>
          </p:cNvSpPr>
          <p:nvPr>
            <p:ph type="body" idx="1"/>
          </p:nvPr>
        </p:nvSpPr>
        <p:spPr>
          <a:prstGeom prst="rect">
            <a:avLst/>
          </a:prstGeom>
        </p:spPr>
        <p:txBody>
          <a:bodyPr/>
          <a:lstStyle/>
          <a:p>
            <a:pPr marL="0" indent="0" defTabSz="379729">
              <a:spcBef>
                <a:spcPts val="1900"/>
              </a:spcBef>
              <a:buSzTx/>
              <a:buNone/>
              <a:defRPr sz="2470"/>
            </a:pPr>
            <a:r>
              <a:t>消费者的心智缺乏安全感，为了避免风险，他们往往拒绝购买一个新品牌，因为</a:t>
            </a:r>
            <a:r>
              <a:rPr>
                <a:solidFill>
                  <a:schemeClr val="accent5"/>
                </a:solidFill>
              </a:rPr>
              <a:t>新品牌缺乏认知度和可信度</a:t>
            </a:r>
          </a:p>
          <a:p>
            <a:pPr marL="305434" indent="-305434" defTabSz="379729">
              <a:spcBef>
                <a:spcPts val="1900"/>
              </a:spcBef>
              <a:buBlip>
                <a:blip r:embed="rId2"/>
              </a:buBlip>
              <a:defRPr sz="2470"/>
            </a:pPr>
            <a:r>
              <a:t>公关是指通过</a:t>
            </a:r>
            <a:r>
              <a:rPr>
                <a:solidFill>
                  <a:schemeClr val="accent5"/>
                </a:solidFill>
              </a:rPr>
              <a:t>媒体及消费者口碑等具有可信度的第三方</a:t>
            </a:r>
            <a:r>
              <a:t>来传播、推广品牌，可以有效减少消费者的顾虑，促进其尝试性的购买</a:t>
            </a:r>
          </a:p>
          <a:p>
            <a:pPr marL="305434" indent="-305434" defTabSz="379729">
              <a:spcBef>
                <a:spcPts val="1900"/>
              </a:spcBef>
              <a:buBlip>
                <a:blip r:embed="rId2"/>
              </a:buBlip>
              <a:defRPr sz="2470"/>
            </a:pPr>
            <a:r>
              <a:t>消费者</a:t>
            </a:r>
            <a:r>
              <a:rPr>
                <a:solidFill>
                  <a:schemeClr val="accent5"/>
                </a:solidFill>
              </a:rPr>
              <a:t>对新闻的关注度也远远高于广告</a:t>
            </a:r>
          </a:p>
          <a:p>
            <a:pPr marL="305434" indent="-305434" defTabSz="379729">
              <a:spcBef>
                <a:spcPts val="1900"/>
              </a:spcBef>
              <a:buBlip>
                <a:blip r:embed="rId2"/>
              </a:buBlip>
              <a:defRPr sz="2470"/>
            </a:pPr>
            <a:r>
              <a:t>作为</a:t>
            </a:r>
            <a:r>
              <a:rPr>
                <a:solidFill>
                  <a:schemeClr val="accent5"/>
                </a:solidFill>
              </a:rPr>
              <a:t>开创新品类的新品牌，其本身也蕴含很大的新闻性和公关潜力</a:t>
            </a:r>
          </a:p>
          <a:p>
            <a:pPr marL="0" indent="0" defTabSz="379729">
              <a:spcBef>
                <a:spcPts val="1900"/>
              </a:spcBef>
              <a:buSzTx/>
              <a:buNone/>
              <a:defRPr sz="2470"/>
            </a:pPr>
            <a:r>
              <a:t>举个栗子</a:t>
            </a:r>
          </a:p>
          <a:p>
            <a:pPr marL="610869" lvl="1" indent="-305434" defTabSz="379729">
              <a:spcBef>
                <a:spcPts val="1900"/>
              </a:spcBef>
              <a:buSzPct val="125000"/>
              <a:buChar char="•"/>
              <a:defRPr sz="2470"/>
            </a:pPr>
            <a:r>
              <a:t>切糕王子：天价切糕事件，千里送切糕（云南鲁甸发生6.5级地震，阿迪力向灾区捐赠5000公斤切糕）</a:t>
            </a:r>
          </a:p>
          <a:p>
            <a:pPr marL="610869" lvl="1" indent="-305434" defTabSz="379729">
              <a:spcBef>
                <a:spcPts val="1900"/>
              </a:spcBef>
              <a:buSzPct val="125000"/>
              <a:buChar char="•"/>
              <a:defRPr sz="2470"/>
            </a:pPr>
            <a:r>
              <a:t>美体小铺：天然护肤、环保事业践行者，绿色和平赞助商，参与“拯救鲸鱼行动”，成为媒体关注的焦点</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5.10投入时间和耐心"/>
          <p:cNvSpPr txBox="1">
            <a:spLocks noGrp="1"/>
          </p:cNvSpPr>
          <p:nvPr>
            <p:ph type="title"/>
          </p:nvPr>
        </p:nvSpPr>
        <p:spPr>
          <a:prstGeom prst="rect">
            <a:avLst/>
          </a:prstGeom>
        </p:spPr>
        <p:txBody>
          <a:bodyPr/>
          <a:lstStyle>
            <a:lvl1pPr defTabSz="467359">
              <a:defRPr sz="5760"/>
            </a:lvl1pPr>
          </a:lstStyle>
          <a:p>
            <a:r>
              <a:t>5.10投入时间和耐心</a:t>
            </a:r>
          </a:p>
        </p:txBody>
      </p:sp>
      <p:sp>
        <p:nvSpPr>
          <p:cNvPr id="292" name="时间是打造品牌的重要的必要条件，创业者需要有足够的耐心投入到品牌的创建中…"/>
          <p:cNvSpPr txBox="1">
            <a:spLocks noGrp="1"/>
          </p:cNvSpPr>
          <p:nvPr>
            <p:ph type="body" idx="1"/>
          </p:nvPr>
        </p:nvSpPr>
        <p:spPr>
          <a:prstGeom prst="rect">
            <a:avLst/>
          </a:prstGeom>
        </p:spPr>
        <p:txBody>
          <a:bodyPr/>
          <a:lstStyle/>
          <a:p>
            <a:pPr marL="305434" indent="-305434" defTabSz="379729">
              <a:spcBef>
                <a:spcPts val="1900"/>
              </a:spcBef>
              <a:buBlip>
                <a:blip r:embed="rId2"/>
              </a:buBlip>
              <a:defRPr sz="2470"/>
            </a:pPr>
            <a:r>
              <a:t>时间是打造品牌的重要的必要条件，创业者需要有</a:t>
            </a:r>
            <a:r>
              <a:rPr>
                <a:solidFill>
                  <a:schemeClr val="accent5"/>
                </a:solidFill>
              </a:rPr>
              <a:t>足够的耐心</a:t>
            </a:r>
            <a:r>
              <a:t>投入到品牌的创建中</a:t>
            </a:r>
          </a:p>
          <a:p>
            <a:pPr marL="305434" indent="-305434" defTabSz="379729">
              <a:spcBef>
                <a:spcPts val="1900"/>
              </a:spcBef>
              <a:buBlip>
                <a:blip r:embed="rId2"/>
              </a:buBlip>
              <a:defRPr sz="2470"/>
            </a:pPr>
            <a:r>
              <a:t>越是有发展潜力的新品类，起成长速度往往越慢</a:t>
            </a:r>
          </a:p>
          <a:p>
            <a:pPr marL="610869" lvl="1" indent="-305434" defTabSz="379729">
              <a:spcBef>
                <a:spcPts val="1900"/>
              </a:spcBef>
              <a:buSzPct val="125000"/>
              <a:buChar char="•"/>
              <a:defRPr sz="2470"/>
            </a:pPr>
            <a:r>
              <a:rPr>
                <a:solidFill>
                  <a:schemeClr val="accent5"/>
                </a:solidFill>
              </a:rPr>
              <a:t>新品类的完善和成长</a:t>
            </a:r>
            <a:r>
              <a:t>需要一个较长时间</a:t>
            </a:r>
          </a:p>
          <a:p>
            <a:pPr marL="610869" lvl="1" indent="-305434" defTabSz="379729">
              <a:spcBef>
                <a:spcPts val="1900"/>
              </a:spcBef>
              <a:buSzPct val="125000"/>
              <a:buChar char="•"/>
              <a:defRPr sz="2470"/>
            </a:pPr>
            <a:r>
              <a:rPr>
                <a:solidFill>
                  <a:schemeClr val="accent5"/>
                </a:solidFill>
              </a:rPr>
              <a:t>新品类被人们广泛认知和接受</a:t>
            </a:r>
            <a:r>
              <a:t>也需要一定时间</a:t>
            </a:r>
          </a:p>
          <a:p>
            <a:pPr marL="610869" lvl="1" indent="-305434" defTabSz="379729">
              <a:spcBef>
                <a:spcPts val="1900"/>
              </a:spcBef>
              <a:buSzPct val="125000"/>
              <a:buChar char="•"/>
              <a:defRPr sz="2470"/>
            </a:pPr>
            <a:r>
              <a:t>互联网有时虽然可以加速新品类的发展壮大，但也</a:t>
            </a:r>
            <a:r>
              <a:rPr>
                <a:solidFill>
                  <a:schemeClr val="accent5"/>
                </a:solidFill>
              </a:rPr>
              <a:t>需要一定的时间练好内功，蓄势待发</a:t>
            </a:r>
          </a:p>
          <a:p>
            <a:pPr marL="610869" lvl="1" indent="-305434" defTabSz="379729">
              <a:spcBef>
                <a:spcPts val="1900"/>
              </a:spcBef>
              <a:buSzPct val="125000"/>
              <a:buChar char="•"/>
              <a:defRPr sz="2470"/>
            </a:pPr>
            <a:r>
              <a:t>一般而言，</a:t>
            </a:r>
            <a:r>
              <a:rPr>
                <a:solidFill>
                  <a:schemeClr val="accent5"/>
                </a:solidFill>
              </a:rPr>
              <a:t>线下品牌需要3-6年的缓慢发展期</a:t>
            </a:r>
            <a:r>
              <a:t>，才可能迎来快速发展的拐点</a:t>
            </a:r>
          </a:p>
          <a:p>
            <a:pPr marL="610869" lvl="1" indent="-305434" defTabSz="379729">
              <a:spcBef>
                <a:spcPts val="1900"/>
              </a:spcBef>
              <a:buSzPct val="125000"/>
              <a:buChar char="•"/>
              <a:defRPr sz="2470"/>
            </a:pPr>
            <a:r>
              <a:t>线上品牌，如果战略得当，有足够的资源投入，确实可以快速发展；不过</a:t>
            </a:r>
            <a:r>
              <a:rPr>
                <a:solidFill>
                  <a:schemeClr val="accent5"/>
                </a:solidFill>
              </a:rPr>
              <a:t>过快的发展，容易让品牌风尚化，起也快，落也快</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六、如何做好品牌经营"/>
          <p:cNvSpPr txBox="1">
            <a:spLocks noGrp="1"/>
          </p:cNvSpPr>
          <p:nvPr>
            <p:ph type="title"/>
          </p:nvPr>
        </p:nvSpPr>
        <p:spPr>
          <a:prstGeom prst="rect">
            <a:avLst/>
          </a:prstGeom>
        </p:spPr>
        <p:txBody>
          <a:bodyPr/>
          <a:lstStyle>
            <a:lvl1pPr defTabSz="560831">
              <a:defRPr sz="6911"/>
            </a:lvl1pPr>
          </a:lstStyle>
          <a:p>
            <a:r>
              <a:t>六、如何做好品牌经营</a:t>
            </a:r>
          </a:p>
        </p:txBody>
      </p:sp>
      <p:sp>
        <p:nvSpPr>
          <p:cNvPr id="295" name="推广新品类…"/>
          <p:cNvSpPr txBox="1">
            <a:spLocks noGrp="1"/>
          </p:cNvSpPr>
          <p:nvPr>
            <p:ph type="body" idx="1"/>
          </p:nvPr>
        </p:nvSpPr>
        <p:spPr>
          <a:prstGeom prst="rect">
            <a:avLst/>
          </a:prstGeom>
        </p:spPr>
        <p:txBody>
          <a:bodyPr/>
          <a:lstStyle/>
          <a:p>
            <a:pPr marL="470534" indent="-470534" defTabSz="379729">
              <a:spcBef>
                <a:spcPts val="1900"/>
              </a:spcBef>
              <a:buSzPct val="100000"/>
              <a:buAutoNum type="arabicPeriod"/>
              <a:defRPr sz="2470">
                <a:solidFill>
                  <a:schemeClr val="accent5"/>
                </a:solidFill>
              </a:defRPr>
            </a:pPr>
            <a:r>
              <a:t>推广新品类</a:t>
            </a:r>
          </a:p>
          <a:p>
            <a:pPr marL="470534" indent="-470534" defTabSz="379729">
              <a:spcBef>
                <a:spcPts val="1900"/>
              </a:spcBef>
              <a:buSzPct val="100000"/>
              <a:buAutoNum type="arabicPeriod"/>
              <a:defRPr sz="2470">
                <a:solidFill>
                  <a:schemeClr val="accent5"/>
                </a:solidFill>
              </a:defRPr>
            </a:pPr>
            <a:r>
              <a:t>防止品牌风尚化</a:t>
            </a:r>
          </a:p>
          <a:p>
            <a:pPr marL="470534" indent="-470534" defTabSz="379729">
              <a:spcBef>
                <a:spcPts val="1900"/>
              </a:spcBef>
              <a:buSzPct val="100000"/>
              <a:buAutoNum type="arabicPeriod"/>
              <a:defRPr sz="2470">
                <a:solidFill>
                  <a:schemeClr val="accent5"/>
                </a:solidFill>
              </a:defRPr>
            </a:pPr>
            <a:r>
              <a:t>保持聚焦</a:t>
            </a:r>
          </a:p>
          <a:p>
            <a:pPr marL="470534" indent="-470534" defTabSz="379729">
              <a:spcBef>
                <a:spcPts val="1900"/>
              </a:spcBef>
              <a:buSzPct val="100000"/>
              <a:buAutoNum type="arabicPeriod"/>
              <a:defRPr sz="2470">
                <a:solidFill>
                  <a:schemeClr val="accent5"/>
                </a:solidFill>
              </a:defRPr>
            </a:pPr>
            <a:r>
              <a:t>谨慎促销</a:t>
            </a:r>
          </a:p>
          <a:p>
            <a:pPr marL="470534" indent="-470534" defTabSz="379729">
              <a:spcBef>
                <a:spcPts val="1900"/>
              </a:spcBef>
              <a:buSzPct val="100000"/>
              <a:buAutoNum type="arabicPeriod"/>
              <a:defRPr sz="2470">
                <a:solidFill>
                  <a:schemeClr val="accent5"/>
                </a:solidFill>
              </a:defRPr>
            </a:pPr>
            <a:r>
              <a:t>用好公关</a:t>
            </a:r>
          </a:p>
          <a:p>
            <a:pPr marL="470534" indent="-470534" defTabSz="379729">
              <a:spcBef>
                <a:spcPts val="1900"/>
              </a:spcBef>
              <a:buSzPct val="100000"/>
              <a:buAutoNum type="arabicPeriod"/>
              <a:defRPr sz="2470">
                <a:solidFill>
                  <a:schemeClr val="accent5"/>
                </a:solidFill>
              </a:defRPr>
            </a:pPr>
            <a:r>
              <a:t>做好广告</a:t>
            </a:r>
          </a:p>
          <a:p>
            <a:pPr marL="470534" indent="-470534" defTabSz="379729">
              <a:spcBef>
                <a:spcPts val="1900"/>
              </a:spcBef>
              <a:buSzPct val="100000"/>
              <a:buAutoNum type="arabicPeriod"/>
              <a:defRPr sz="2470">
                <a:solidFill>
                  <a:schemeClr val="accent5"/>
                </a:solidFill>
              </a:defRPr>
            </a:pPr>
            <a:r>
              <a:t>容纳竞争</a:t>
            </a:r>
          </a:p>
          <a:p>
            <a:pPr marL="470534" indent="-470534" defTabSz="379729">
              <a:spcBef>
                <a:spcPts val="1900"/>
              </a:spcBef>
              <a:buSzPct val="100000"/>
              <a:buAutoNum type="arabicPeriod"/>
              <a:defRPr sz="2470">
                <a:solidFill>
                  <a:schemeClr val="accent5"/>
                </a:solidFill>
              </a:defRPr>
            </a:pPr>
            <a:r>
              <a:t>重新定位</a:t>
            </a:r>
          </a:p>
          <a:p>
            <a:pPr marL="470534" indent="-470534" defTabSz="379729">
              <a:spcBef>
                <a:spcPts val="1900"/>
              </a:spcBef>
              <a:buSzPct val="100000"/>
              <a:buAutoNum type="arabicPeriod"/>
              <a:defRPr sz="2470">
                <a:solidFill>
                  <a:schemeClr val="accent5"/>
                </a:solidFill>
              </a:defRPr>
            </a:pPr>
            <a:r>
              <a:t>进化品牌</a:t>
            </a:r>
          </a:p>
          <a:p>
            <a:pPr marL="470534" indent="-470534" defTabSz="379729">
              <a:spcBef>
                <a:spcPts val="1900"/>
              </a:spcBef>
              <a:buSzPct val="100000"/>
              <a:buAutoNum type="arabicPeriod"/>
              <a:defRPr sz="2470">
                <a:solidFill>
                  <a:schemeClr val="accent5"/>
                </a:solidFill>
              </a:defRPr>
            </a:pPr>
            <a:r>
              <a:t>分化品类</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Choice xmlns="" xmlns:m="http://schemas.openxmlformats.org/officeDocument/2006/math" xmlns:a14="http://schemas.microsoft.com/office/drawing/2010/main" xmlns:p14="http://schemas.microsoft.com/office/powerpoint/2010/main" Requires="p14">
      <p:transition spd="slow" advClick="1" p14:dur="2000">
        <p14:prism dir="d"/>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6.1推广新品类"/>
          <p:cNvSpPr txBox="1">
            <a:spLocks noGrp="1"/>
          </p:cNvSpPr>
          <p:nvPr>
            <p:ph type="title"/>
          </p:nvPr>
        </p:nvSpPr>
        <p:spPr>
          <a:prstGeom prst="rect">
            <a:avLst/>
          </a:prstGeom>
        </p:spPr>
        <p:txBody>
          <a:bodyPr/>
          <a:lstStyle>
            <a:lvl1pPr defTabSz="467359">
              <a:defRPr sz="5760"/>
            </a:lvl1pPr>
          </a:lstStyle>
          <a:p>
            <a:r>
              <a:t>6.1推广新品类</a:t>
            </a:r>
          </a:p>
        </p:txBody>
      </p:sp>
      <p:sp>
        <p:nvSpPr>
          <p:cNvPr id="298" name="新品类刚推出的市场几乎为0，这需要企业投入足够的资源去开拓市场…"/>
          <p:cNvSpPr txBox="1">
            <a:spLocks noGrp="1"/>
          </p:cNvSpPr>
          <p:nvPr>
            <p:ph type="body" idx="1"/>
          </p:nvPr>
        </p:nvSpPr>
        <p:spPr>
          <a:prstGeom prst="rect">
            <a:avLst/>
          </a:prstGeom>
        </p:spPr>
        <p:txBody>
          <a:bodyPr/>
          <a:lstStyle/>
          <a:p>
            <a:pPr>
              <a:buBlip>
                <a:blip r:embed="rId2"/>
              </a:buBlip>
            </a:pPr>
            <a:r>
              <a:t>新品类刚推出的市场几乎为0，这需要企业投入足够的资源去开拓市场</a:t>
            </a:r>
          </a:p>
          <a:p>
            <a:pPr>
              <a:buBlip>
                <a:blip r:embed="rId2"/>
              </a:buBlip>
            </a:pPr>
            <a:r>
              <a:t>这时品牌并无多大价值，企业应该教育消费者，</a:t>
            </a:r>
            <a:r>
              <a:rPr>
                <a:solidFill>
                  <a:schemeClr val="accent5"/>
                </a:solidFill>
              </a:rPr>
              <a:t>推广新品类而不是品牌</a:t>
            </a:r>
            <a:r>
              <a:t>，只有新品类发展壮大了，作为新品类的开创者的品牌才更有价值</a:t>
            </a: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1.2消费需求的多样性"/>
          <p:cNvSpPr txBox="1">
            <a:spLocks noGrp="1"/>
          </p:cNvSpPr>
          <p:nvPr>
            <p:ph type="title"/>
          </p:nvPr>
        </p:nvSpPr>
        <p:spPr>
          <a:prstGeom prst="rect">
            <a:avLst/>
          </a:prstGeom>
        </p:spPr>
        <p:txBody>
          <a:bodyPr/>
          <a:lstStyle>
            <a:lvl1pPr defTabSz="467359">
              <a:defRPr sz="5760"/>
            </a:lvl1pPr>
          </a:lstStyle>
          <a:p>
            <a:r>
              <a:rPr smtClean="0"/>
              <a:t>1.2消费需求的多样性</a:t>
            </a:r>
            <a:endParaRPr dirty="0"/>
          </a:p>
        </p:txBody>
      </p:sp>
      <p:sp>
        <p:nvSpPr>
          <p:cNvPr id="137" name="消费者大致可以分为两个群体：…"/>
          <p:cNvSpPr txBox="1">
            <a:spLocks noGrp="1"/>
          </p:cNvSpPr>
          <p:nvPr>
            <p:ph type="body" idx="1"/>
          </p:nvPr>
        </p:nvSpPr>
        <p:spPr>
          <a:prstGeom prst="rect">
            <a:avLst/>
          </a:prstGeom>
        </p:spPr>
        <p:txBody>
          <a:bodyPr/>
          <a:lstStyle/>
          <a:p>
            <a:pPr marL="281940" indent="-281940" defTabSz="350520">
              <a:spcBef>
                <a:spcPts val="1800"/>
              </a:spcBef>
              <a:buBlip>
                <a:blip r:embed="rId2"/>
              </a:buBlip>
              <a:defRPr sz="2280"/>
            </a:pPr>
            <a:r>
              <a:rPr dirty="0" err="1" smtClean="0"/>
              <a:t>消费者大致可以分为两个群体</a:t>
            </a:r>
            <a:r>
              <a:rPr dirty="0" smtClean="0"/>
              <a:t>：</a:t>
            </a:r>
          </a:p>
          <a:p>
            <a:pPr marL="281940" indent="-281940" defTabSz="350520">
              <a:spcBef>
                <a:spcPts val="1800"/>
              </a:spcBef>
              <a:buBlip>
                <a:blip r:embed="rId2"/>
              </a:buBlip>
              <a:defRPr sz="2280"/>
            </a:pPr>
            <a:r>
              <a:rPr dirty="0" err="1" smtClean="0"/>
              <a:t>一个是</a:t>
            </a:r>
            <a:r>
              <a:rPr dirty="0" err="1" smtClean="0">
                <a:solidFill>
                  <a:schemeClr val="accent5"/>
                </a:solidFill>
              </a:rPr>
              <a:t>保守群体</a:t>
            </a:r>
            <a:endParaRPr dirty="0" smtClean="0">
              <a:solidFill>
                <a:schemeClr val="accent5"/>
              </a:solidFill>
            </a:endParaRPr>
          </a:p>
          <a:p>
            <a:pPr marL="563880" lvl="1" indent="-281940" defTabSz="350520">
              <a:spcBef>
                <a:spcPts val="1800"/>
              </a:spcBef>
              <a:buSzPct val="125000"/>
              <a:buChar char="•"/>
              <a:defRPr sz="2280"/>
            </a:pPr>
            <a:r>
              <a:rPr dirty="0" err="1" smtClean="0"/>
              <a:t>他们思想保守，判断保守，选择保守</a:t>
            </a:r>
            <a:endParaRPr dirty="0" smtClean="0"/>
          </a:p>
          <a:p>
            <a:pPr marL="563880" lvl="1" indent="-281940" defTabSz="350520">
              <a:spcBef>
                <a:spcPts val="1800"/>
              </a:spcBef>
              <a:buSzPct val="125000"/>
              <a:buChar char="•"/>
              <a:defRPr sz="2280"/>
            </a:pPr>
            <a:r>
              <a:rPr dirty="0" err="1" smtClean="0"/>
              <a:t>不敢尝新，害怕风险</a:t>
            </a:r>
            <a:endParaRPr dirty="0" smtClean="0"/>
          </a:p>
          <a:p>
            <a:pPr marL="563880" lvl="1" indent="-281940" defTabSz="350520">
              <a:spcBef>
                <a:spcPts val="1800"/>
              </a:spcBef>
              <a:buSzPct val="125000"/>
              <a:buChar char="•"/>
              <a:defRPr sz="2280"/>
            </a:pPr>
            <a:r>
              <a:rPr dirty="0" err="1" smtClean="0"/>
              <a:t>往往购买知名的领先品牌，是消费的主流人群</a:t>
            </a:r>
            <a:endParaRPr dirty="0" smtClean="0"/>
          </a:p>
          <a:p>
            <a:pPr marL="281940" indent="-281940" defTabSz="350520">
              <a:spcBef>
                <a:spcPts val="1800"/>
              </a:spcBef>
              <a:buBlip>
                <a:blip r:embed="rId2"/>
              </a:buBlip>
              <a:defRPr sz="2280"/>
            </a:pPr>
            <a:r>
              <a:rPr dirty="0" err="1" smtClean="0"/>
              <a:t>一个是</a:t>
            </a:r>
            <a:r>
              <a:rPr dirty="0" err="1" smtClean="0">
                <a:solidFill>
                  <a:schemeClr val="accent5"/>
                </a:solidFill>
              </a:rPr>
              <a:t>开放群体</a:t>
            </a:r>
            <a:endParaRPr dirty="0" smtClean="0">
              <a:solidFill>
                <a:schemeClr val="accent5"/>
              </a:solidFill>
            </a:endParaRPr>
          </a:p>
          <a:p>
            <a:pPr marL="563880" lvl="1" indent="-281940" defTabSz="350520">
              <a:spcBef>
                <a:spcPts val="1800"/>
              </a:spcBef>
              <a:buSzPct val="125000"/>
              <a:buChar char="•"/>
              <a:defRPr sz="2280"/>
            </a:pPr>
            <a:r>
              <a:rPr dirty="0" err="1" smtClean="0"/>
              <a:t>他们思想开放、独特、前卫</a:t>
            </a:r>
            <a:endParaRPr dirty="0" smtClean="0"/>
          </a:p>
          <a:p>
            <a:pPr marL="563880" lvl="1" indent="-281940" defTabSz="350520">
              <a:spcBef>
                <a:spcPts val="1800"/>
              </a:spcBef>
              <a:buSzPct val="125000"/>
              <a:buChar char="•"/>
              <a:defRPr sz="2280"/>
            </a:pPr>
            <a:r>
              <a:rPr dirty="0" err="1" smtClean="0"/>
              <a:t>他们乐于尝新，敢于冒险</a:t>
            </a:r>
            <a:endParaRPr dirty="0" smtClean="0"/>
          </a:p>
          <a:p>
            <a:pPr marL="563880" lvl="1" indent="-281940" defTabSz="350520">
              <a:spcBef>
                <a:spcPts val="1800"/>
              </a:spcBef>
              <a:buSzPct val="125000"/>
              <a:buChar char="•"/>
              <a:defRPr sz="2280"/>
            </a:pPr>
            <a:r>
              <a:rPr dirty="0" err="1" smtClean="0"/>
              <a:t>往往购买符合自己个性的新兴品牌，是消费的非主流人群</a:t>
            </a:r>
            <a:endParaRPr dirty="0" smtClean="0"/>
          </a:p>
          <a:p>
            <a:pPr marL="281940" indent="-281940" defTabSz="350520">
              <a:spcBef>
                <a:spcPts val="1800"/>
              </a:spcBef>
              <a:buBlip>
                <a:blip r:embed="rId2"/>
              </a:buBlip>
              <a:defRPr sz="2280"/>
            </a:pPr>
            <a:r>
              <a:rPr dirty="0" err="1" smtClean="0"/>
              <a:t>中国人口众多，贫富差距大，</a:t>
            </a:r>
            <a:r>
              <a:rPr dirty="0" err="1" smtClean="0">
                <a:solidFill>
                  <a:schemeClr val="accent5"/>
                </a:solidFill>
              </a:rPr>
              <a:t>消费水平层级多且消费价值观迥异</a:t>
            </a:r>
            <a:r>
              <a:rPr dirty="0" err="1" smtClean="0"/>
              <a:t>，给了很多细分市场发展空间</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6.2防止品牌风尚化"/>
          <p:cNvSpPr txBox="1">
            <a:spLocks noGrp="1"/>
          </p:cNvSpPr>
          <p:nvPr>
            <p:ph type="title"/>
          </p:nvPr>
        </p:nvSpPr>
        <p:spPr>
          <a:prstGeom prst="rect">
            <a:avLst/>
          </a:prstGeom>
        </p:spPr>
        <p:txBody>
          <a:bodyPr/>
          <a:lstStyle>
            <a:lvl1pPr defTabSz="467359">
              <a:defRPr sz="5760"/>
            </a:lvl1pPr>
          </a:lstStyle>
          <a:p>
            <a:r>
              <a:t>6.2防止品牌风尚化</a:t>
            </a:r>
          </a:p>
        </p:txBody>
      </p:sp>
      <p:sp>
        <p:nvSpPr>
          <p:cNvPr id="301" name="给新品牌成长的时间…"/>
          <p:cNvSpPr txBox="1">
            <a:spLocks noGrp="1"/>
          </p:cNvSpPr>
          <p:nvPr>
            <p:ph type="body" idx="1"/>
          </p:nvPr>
        </p:nvSpPr>
        <p:spPr>
          <a:prstGeom prst="rect">
            <a:avLst/>
          </a:prstGeom>
        </p:spPr>
        <p:txBody>
          <a:bodyPr/>
          <a:lstStyle/>
          <a:p>
            <a:pPr marL="253746" indent="-253746" defTabSz="315468">
              <a:spcBef>
                <a:spcPts val="1600"/>
              </a:spcBef>
              <a:buBlip>
                <a:blip r:embed="rId2"/>
              </a:buBlip>
              <a:defRPr sz="2052">
                <a:solidFill>
                  <a:schemeClr val="accent5"/>
                </a:solidFill>
              </a:defRPr>
            </a:pPr>
            <a:r>
              <a:t>给新品牌成长的时间</a:t>
            </a:r>
          </a:p>
          <a:p>
            <a:pPr marL="507492" lvl="1" indent="-253746" defTabSz="315468">
              <a:spcBef>
                <a:spcPts val="1600"/>
              </a:spcBef>
              <a:buSzPct val="125000"/>
              <a:buChar char="•"/>
              <a:defRPr sz="2052"/>
            </a:pPr>
            <a:r>
              <a:rPr>
                <a:solidFill>
                  <a:schemeClr val="accent6">
                    <a:hueOff val="151085"/>
                    <a:satOff val="19678"/>
                    <a:lumOff val="-43058"/>
                  </a:schemeClr>
                </a:solidFill>
              </a:rPr>
              <a:t>新品牌的成长需要一定的时间，包</a:t>
            </a:r>
            <a:r>
              <a:t>括</a:t>
            </a:r>
            <a:r>
              <a:rPr>
                <a:solidFill>
                  <a:schemeClr val="accent5"/>
                </a:solidFill>
              </a:rPr>
              <a:t>产品的改进、运营的完善和消费者的接受</a:t>
            </a:r>
            <a:r>
              <a:t>，都不能操之过急</a:t>
            </a:r>
          </a:p>
          <a:p>
            <a:pPr marL="507492" lvl="1" indent="-253746" defTabSz="315468">
              <a:spcBef>
                <a:spcPts val="1600"/>
              </a:spcBef>
              <a:buSzPct val="125000"/>
              <a:buChar char="•"/>
              <a:defRPr sz="2052"/>
            </a:pPr>
            <a:r>
              <a:t>在这个浮躁之气盛行的商业社会，</a:t>
            </a:r>
            <a:r>
              <a:rPr>
                <a:solidFill>
                  <a:schemeClr val="accent5"/>
                </a:solidFill>
              </a:rPr>
              <a:t>创业者必须有长远做事业的决心和耐心</a:t>
            </a:r>
            <a:r>
              <a:t>，而不应该想着尽快卖产品，尽快赚钱</a:t>
            </a:r>
          </a:p>
          <a:p>
            <a:pPr marL="0" indent="0" defTabSz="315468">
              <a:spcBef>
                <a:spcPts val="1600"/>
              </a:spcBef>
              <a:buSzTx/>
              <a:buNone/>
              <a:defRPr sz="2052"/>
            </a:pPr>
            <a:r>
              <a:t>举个栗子</a:t>
            </a:r>
          </a:p>
          <a:p>
            <a:pPr marL="507492" lvl="1" indent="-253746" defTabSz="315468">
              <a:spcBef>
                <a:spcPts val="1600"/>
              </a:spcBef>
              <a:buSzPct val="125000"/>
              <a:buChar char="•"/>
              <a:defRPr sz="2052"/>
            </a:pPr>
            <a:r>
              <a:t>王老吉：为了让罐装凉茶适宜更多人经常性饮用，加多宝公司经过</a:t>
            </a:r>
            <a:r>
              <a:rPr>
                <a:solidFill>
                  <a:schemeClr val="accent5"/>
                </a:solidFill>
              </a:rPr>
              <a:t>十几次配方和口味调整</a:t>
            </a:r>
          </a:p>
          <a:p>
            <a:pPr marL="253746" indent="-253746" defTabSz="315468">
              <a:spcBef>
                <a:spcPts val="1600"/>
              </a:spcBef>
              <a:buBlip>
                <a:blip r:embed="rId2"/>
              </a:buBlip>
              <a:defRPr sz="2052">
                <a:solidFill>
                  <a:schemeClr val="accent5"/>
                </a:solidFill>
              </a:defRPr>
            </a:pPr>
            <a:r>
              <a:t>谨防掉进“闪电战”的陷阱</a:t>
            </a:r>
          </a:p>
          <a:p>
            <a:pPr marL="507492" lvl="1" indent="-253746" defTabSz="315468">
              <a:spcBef>
                <a:spcPts val="1600"/>
              </a:spcBef>
              <a:buSzPct val="125000"/>
              <a:buChar char="•"/>
              <a:defRPr sz="2052"/>
            </a:pPr>
            <a:r>
              <a:t>短时间内大量广告投入，快速的广铺渠道，容易导致品牌“风尚化”，快起快落</a:t>
            </a:r>
          </a:p>
          <a:p>
            <a:pPr marL="507492" lvl="1" indent="-253746" defTabSz="315468">
              <a:spcBef>
                <a:spcPts val="1600"/>
              </a:spcBef>
              <a:buBlip>
                <a:blip r:embed="rId2"/>
              </a:buBlip>
              <a:defRPr sz="2052"/>
            </a:pPr>
            <a:r>
              <a:t>哇哈哈格瓦斯：昙花一现</a:t>
            </a:r>
          </a:p>
          <a:p>
            <a:pPr marL="507492" lvl="1" indent="-253746" defTabSz="315468">
              <a:spcBef>
                <a:spcPts val="1600"/>
              </a:spcBef>
              <a:buSzPct val="125000"/>
              <a:buChar char="•"/>
              <a:defRPr sz="2052"/>
            </a:pPr>
            <a:r>
              <a:rPr>
                <a:solidFill>
                  <a:schemeClr val="accent5"/>
                </a:solidFill>
              </a:rPr>
              <a:t>企业不应该以销售额的增长为目标</a:t>
            </a:r>
            <a:r>
              <a:t>，增长只是企业做对事情后自然而然的结果；为了增长而增长，最终必定会让企业陷入困境</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6.3保持聚焦"/>
          <p:cNvSpPr txBox="1">
            <a:spLocks noGrp="1"/>
          </p:cNvSpPr>
          <p:nvPr>
            <p:ph type="title"/>
          </p:nvPr>
        </p:nvSpPr>
        <p:spPr>
          <a:prstGeom prst="rect">
            <a:avLst/>
          </a:prstGeom>
        </p:spPr>
        <p:txBody>
          <a:bodyPr/>
          <a:lstStyle>
            <a:lvl1pPr defTabSz="467359">
              <a:defRPr sz="5760"/>
            </a:lvl1pPr>
          </a:lstStyle>
          <a:p>
            <a:r>
              <a:t>6.3保持聚焦</a:t>
            </a:r>
          </a:p>
        </p:txBody>
      </p:sp>
      <p:sp>
        <p:nvSpPr>
          <p:cNvPr id="304" name="为品牌增加更多的客户，而不是为客户提供更多的选择…"/>
          <p:cNvSpPr txBox="1">
            <a:spLocks noGrp="1"/>
          </p:cNvSpPr>
          <p:nvPr>
            <p:ph type="body" idx="1"/>
          </p:nvPr>
        </p:nvSpPr>
        <p:spPr>
          <a:prstGeom prst="rect">
            <a:avLst/>
          </a:prstGeom>
        </p:spPr>
        <p:txBody>
          <a:bodyPr/>
          <a:lstStyle/>
          <a:p>
            <a:pPr marL="319531" indent="-319531" defTabSz="397256">
              <a:spcBef>
                <a:spcPts val="2000"/>
              </a:spcBef>
              <a:buBlip>
                <a:blip r:embed="rId2"/>
              </a:buBlip>
              <a:defRPr sz="2584"/>
            </a:pPr>
            <a:r>
              <a:rPr dirty="0" err="1">
                <a:solidFill>
                  <a:schemeClr val="accent5"/>
                </a:solidFill>
              </a:rPr>
              <a:t>为品牌增加更多的客户</a:t>
            </a:r>
            <a:r>
              <a:rPr dirty="0" err="1"/>
              <a:t>，而不是为客户提供更多的选择</a:t>
            </a:r>
            <a:endParaRPr dirty="0"/>
          </a:p>
          <a:p>
            <a:pPr marL="639063" lvl="1" indent="-319531" defTabSz="397256">
              <a:spcBef>
                <a:spcPts val="2000"/>
              </a:spcBef>
              <a:buSzPct val="125000"/>
              <a:buChar char="•"/>
              <a:defRPr sz="2584"/>
            </a:pPr>
            <a:r>
              <a:rPr dirty="0" err="1"/>
              <a:t>为实现公司业绩快速增长，创业企业最常见的做法是扩充产品线，为客户提供更多选择，以求提升客单价或更好的吸引客户</a:t>
            </a:r>
            <a:endParaRPr dirty="0"/>
          </a:p>
          <a:p>
            <a:pPr marL="639063" lvl="1" indent="-319531" defTabSz="397256">
              <a:spcBef>
                <a:spcPts val="2000"/>
              </a:spcBef>
              <a:buSzPct val="125000"/>
              <a:buChar char="•"/>
              <a:defRPr sz="2584"/>
            </a:pPr>
            <a:r>
              <a:rPr dirty="0" err="1"/>
              <a:t>事实上，通过扩充产品线的业绩增长没有多大意义，因为品牌涵盖的东西越多，产品就会失去差异化，竞争力就会减弱</a:t>
            </a:r>
            <a:endParaRPr dirty="0"/>
          </a:p>
          <a:p>
            <a:pPr marL="639063" lvl="1" indent="-319531" defTabSz="397256">
              <a:spcBef>
                <a:spcPts val="2000"/>
              </a:spcBef>
              <a:buSzPct val="125000"/>
              <a:buChar char="•"/>
              <a:defRPr sz="2584"/>
            </a:pPr>
            <a:r>
              <a:rPr dirty="0" err="1"/>
              <a:t>从长远来看，失去差异化的品牌终将被客户抛弃</a:t>
            </a:r>
            <a:endParaRPr dirty="0"/>
          </a:p>
          <a:p>
            <a:pPr marL="319531" indent="-319531" defTabSz="397256">
              <a:spcBef>
                <a:spcPts val="2000"/>
              </a:spcBef>
              <a:buBlip>
                <a:blip r:embed="rId2"/>
              </a:buBlip>
              <a:defRPr sz="2584">
                <a:solidFill>
                  <a:schemeClr val="accent5"/>
                </a:solidFill>
              </a:defRPr>
            </a:pPr>
            <a:r>
              <a:rPr dirty="0" err="1"/>
              <a:t>在尚未完全主导一个品类之前，不应该推出其他品类的产品</a:t>
            </a:r>
            <a:endParaRPr dirty="0"/>
          </a:p>
          <a:p>
            <a:pPr marL="639063" lvl="1" indent="-319531" defTabSz="397256">
              <a:spcBef>
                <a:spcPts val="2000"/>
              </a:spcBef>
              <a:buSzPct val="125000"/>
              <a:buChar char="•"/>
              <a:defRPr sz="2584"/>
            </a:pPr>
            <a:r>
              <a:rPr dirty="0" err="1"/>
              <a:t>开创新品类只是手段，目的是主导一个品类，从而造就一个成功品牌</a:t>
            </a:r>
            <a:endParaRPr dirty="0"/>
          </a:p>
          <a:p>
            <a:pPr marL="639063" lvl="1" indent="-319531" defTabSz="397256">
              <a:spcBef>
                <a:spcPts val="2000"/>
              </a:spcBef>
              <a:buSzPct val="125000"/>
              <a:buChar char="•"/>
              <a:defRPr sz="2584"/>
            </a:pPr>
            <a:r>
              <a:rPr dirty="0" err="1"/>
              <a:t>主导一个品类前推出其他品类，会</a:t>
            </a:r>
            <a:r>
              <a:rPr dirty="0" err="1">
                <a:solidFill>
                  <a:schemeClr val="accent5"/>
                </a:solidFill>
              </a:rPr>
              <a:t>分散企业的精力和资源</a:t>
            </a:r>
            <a:r>
              <a:rPr dirty="0" err="1"/>
              <a:t>，不利于原品类的推广，并削弱品牌的竞争力</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6.3保持聚焦"/>
          <p:cNvSpPr txBox="1">
            <a:spLocks noGrp="1"/>
          </p:cNvSpPr>
          <p:nvPr>
            <p:ph type="title"/>
          </p:nvPr>
        </p:nvSpPr>
        <p:spPr>
          <a:prstGeom prst="rect">
            <a:avLst/>
          </a:prstGeom>
        </p:spPr>
        <p:txBody>
          <a:bodyPr/>
          <a:lstStyle>
            <a:lvl1pPr defTabSz="467359">
              <a:defRPr sz="5760"/>
            </a:lvl1pPr>
          </a:lstStyle>
          <a:p>
            <a:r>
              <a:t>6.3保持聚焦</a:t>
            </a:r>
          </a:p>
        </p:txBody>
      </p:sp>
      <p:sp>
        <p:nvSpPr>
          <p:cNvPr id="307" name="推出其他品类的产品，最好启用一个新品牌…"/>
          <p:cNvSpPr txBox="1">
            <a:spLocks noGrp="1"/>
          </p:cNvSpPr>
          <p:nvPr>
            <p:ph type="body" idx="1"/>
          </p:nvPr>
        </p:nvSpPr>
        <p:spPr>
          <a:prstGeom prst="rect">
            <a:avLst/>
          </a:prstGeom>
        </p:spPr>
        <p:txBody>
          <a:bodyPr/>
          <a:lstStyle/>
          <a:p>
            <a:pPr marL="225552" indent="-225552" defTabSz="280415">
              <a:spcBef>
                <a:spcPts val="1400"/>
              </a:spcBef>
              <a:buBlip>
                <a:blip r:embed="rId2"/>
              </a:buBlip>
              <a:defRPr sz="1824">
                <a:solidFill>
                  <a:schemeClr val="accent5"/>
                </a:solidFill>
              </a:defRPr>
            </a:pPr>
            <a:r>
              <a:t>推出其他品类的产品，最好启用一个新品牌</a:t>
            </a:r>
          </a:p>
          <a:p>
            <a:pPr marL="451104" lvl="1" indent="-225552" defTabSz="280415">
              <a:spcBef>
                <a:spcPts val="1400"/>
              </a:spcBef>
              <a:buSzPct val="125000"/>
              <a:buChar char="•"/>
              <a:defRPr sz="1824"/>
            </a:pPr>
            <a:r>
              <a:t>真正成功的品牌是某个品类的代表，</a:t>
            </a:r>
            <a:r>
              <a:rPr>
                <a:solidFill>
                  <a:schemeClr val="accent5"/>
                </a:solidFill>
              </a:rPr>
              <a:t>一个品牌只能代表一个品类</a:t>
            </a:r>
          </a:p>
          <a:p>
            <a:pPr marL="451104" lvl="1" indent="-225552" defTabSz="280415">
              <a:spcBef>
                <a:spcPts val="1400"/>
              </a:spcBef>
              <a:buSzPct val="125000"/>
              <a:buChar char="•"/>
              <a:defRPr sz="1824"/>
            </a:pPr>
            <a:r>
              <a:rPr>
                <a:solidFill>
                  <a:schemeClr val="accent5"/>
                </a:solidFill>
              </a:rPr>
              <a:t>很多企业没有这样做</a:t>
            </a:r>
            <a:r>
              <a:t>，以为这样可以有效借助原有品牌的知名度和影响力来推广新品，然而事与愿违</a:t>
            </a:r>
          </a:p>
          <a:p>
            <a:pPr marL="676655" lvl="2" indent="-225552" defTabSz="280415">
              <a:spcBef>
                <a:spcPts val="1400"/>
              </a:spcBef>
              <a:buSzPct val="125000"/>
              <a:buChar char="•"/>
              <a:defRPr sz="1824"/>
            </a:pPr>
            <a:r>
              <a:t>品牌延伸会</a:t>
            </a:r>
            <a:r>
              <a:rPr>
                <a:solidFill>
                  <a:schemeClr val="accent5"/>
                </a:solidFill>
              </a:rPr>
              <a:t>破坏原有品牌已有的定位，稀释品牌价值</a:t>
            </a:r>
            <a:r>
              <a:t>，从而降低品牌的竞争力</a:t>
            </a:r>
          </a:p>
          <a:p>
            <a:pPr marL="676655" lvl="2" indent="-225552" defTabSz="280415">
              <a:spcBef>
                <a:spcPts val="1400"/>
              </a:spcBef>
              <a:buSzPct val="125000"/>
              <a:buChar char="•"/>
              <a:defRPr sz="1824"/>
            </a:pPr>
            <a:r>
              <a:t>采用延伸品牌的新产品不具有可信度，竞争力也不强，因为消费者会认为你做</a:t>
            </a:r>
            <a:r>
              <a:rPr>
                <a:solidFill>
                  <a:schemeClr val="accent5"/>
                </a:solidFill>
              </a:rPr>
              <a:t>这个产品不够专业</a:t>
            </a:r>
          </a:p>
          <a:p>
            <a:pPr marL="676655" lvl="2" indent="-225552" defTabSz="280415">
              <a:spcBef>
                <a:spcPts val="1400"/>
              </a:spcBef>
              <a:buSzPct val="125000"/>
              <a:buChar char="•"/>
              <a:defRPr sz="1824"/>
            </a:pPr>
            <a:r>
              <a:t>竞争不激烈的领域，品牌延伸短期或许有效，但</a:t>
            </a:r>
            <a:r>
              <a:rPr>
                <a:solidFill>
                  <a:schemeClr val="accent5"/>
                </a:solidFill>
              </a:rPr>
              <a:t>长期来讲，面对强势的专家品牌时，延伸品牌就会难以招架</a:t>
            </a:r>
          </a:p>
          <a:p>
            <a:pPr marL="0" indent="0" defTabSz="280415">
              <a:spcBef>
                <a:spcPts val="1400"/>
              </a:spcBef>
              <a:buSzTx/>
              <a:buNone/>
              <a:defRPr sz="1824"/>
            </a:pPr>
            <a:r>
              <a:t>举个栗子</a:t>
            </a:r>
          </a:p>
          <a:p>
            <a:pPr marL="451104" lvl="1" indent="-225552" defTabSz="280415">
              <a:spcBef>
                <a:spcPts val="1400"/>
              </a:spcBef>
              <a:buSzPct val="125000"/>
              <a:buChar char="•"/>
              <a:defRPr sz="1824"/>
            </a:pPr>
            <a:r>
              <a:t>海尔的“品牌大伞”（反例）</a:t>
            </a:r>
          </a:p>
          <a:p>
            <a:pPr marL="676655" lvl="2" indent="-225552" defTabSz="280415">
              <a:spcBef>
                <a:spcPts val="1400"/>
              </a:spcBef>
              <a:buSzPct val="125000"/>
              <a:buChar char="•"/>
              <a:defRPr sz="1824"/>
            </a:pPr>
            <a:r>
              <a:t>海尔几乎无所不包，可是你买什么的时候会首先想到海尔？</a:t>
            </a:r>
          </a:p>
          <a:p>
            <a:pPr marL="451104" lvl="1" indent="-225552" defTabSz="280415">
              <a:spcBef>
                <a:spcPts val="1400"/>
              </a:spcBef>
              <a:buSzPct val="125000"/>
              <a:buChar char="•"/>
              <a:defRPr sz="1824"/>
            </a:pPr>
            <a:r>
              <a:t>保洁的“品牌大树”（正例）</a:t>
            </a:r>
          </a:p>
          <a:p>
            <a:pPr marL="676655" lvl="2" indent="-225552" defTabSz="280415">
              <a:spcBef>
                <a:spcPts val="1400"/>
              </a:spcBef>
              <a:buSzPct val="125000"/>
              <a:buChar char="•"/>
              <a:defRPr sz="1824"/>
            </a:pPr>
            <a:r>
              <a:t>品牌经理制度，每个品牌经理负责一个品牌，并相互独立运营，各自对地区总部负责</a:t>
            </a:r>
          </a:p>
        </p:txBody>
      </p:sp>
    </p:spTree>
  </p:cSld>
  <p:clrMapOvr>
    <a:masterClrMapping/>
  </p:clrMapOvr>
  <mc:AlternateContent xmlns:mc="http://schemas.openxmlformats.org/markup-compatibility/2006" xmlns:p14="http://schemas.microsoft.com/office/powerpoint/2010/main">
    <mc:Choice Requires="p14">
      <p:transition spd="slow" p14:dur="2000">
        <p14:switch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6.4谨慎促销"/>
          <p:cNvSpPr txBox="1">
            <a:spLocks noGrp="1"/>
          </p:cNvSpPr>
          <p:nvPr>
            <p:ph type="title"/>
          </p:nvPr>
        </p:nvSpPr>
        <p:spPr>
          <a:prstGeom prst="rect">
            <a:avLst/>
          </a:prstGeom>
        </p:spPr>
        <p:txBody>
          <a:bodyPr/>
          <a:lstStyle>
            <a:lvl1pPr defTabSz="467359">
              <a:defRPr sz="5760"/>
            </a:lvl1pPr>
          </a:lstStyle>
          <a:p>
            <a:r>
              <a:t>6.4谨慎促销</a:t>
            </a:r>
          </a:p>
        </p:txBody>
      </p:sp>
      <p:sp>
        <p:nvSpPr>
          <p:cNvPr id="310" name="降价促销是把双刃剑，杀伤的更多的是品牌自身；降价促销，短期可能会增加销量，长期来看会降低销量，因为你告诉客户不要在正常价格的时候购买你的产品…"/>
          <p:cNvSpPr txBox="1">
            <a:spLocks noGrp="1"/>
          </p:cNvSpPr>
          <p:nvPr>
            <p:ph type="body" idx="1"/>
          </p:nvPr>
        </p:nvSpPr>
        <p:spPr>
          <a:prstGeom prst="rect">
            <a:avLst/>
          </a:prstGeom>
        </p:spPr>
        <p:txBody>
          <a:bodyPr/>
          <a:lstStyle/>
          <a:p>
            <a:pPr marL="328929" indent="-328929" defTabSz="408940">
              <a:spcBef>
                <a:spcPts val="2100"/>
              </a:spcBef>
              <a:buBlip>
                <a:blip r:embed="rId2"/>
              </a:buBlip>
              <a:defRPr sz="2660"/>
            </a:pPr>
            <a:r>
              <a:t>降价促销是把双刃剑，杀伤的更多的是品牌自身；降价促销，短期可能会增加销量，长期来看会降低销量，因为</a:t>
            </a:r>
            <a:r>
              <a:rPr>
                <a:solidFill>
                  <a:schemeClr val="accent5"/>
                </a:solidFill>
              </a:rPr>
              <a:t>你告诉客户不要在正常价格的时候购买你的产品</a:t>
            </a:r>
          </a:p>
          <a:p>
            <a:pPr marL="328929" indent="-328929" defTabSz="408940">
              <a:spcBef>
                <a:spcPts val="2100"/>
              </a:spcBef>
              <a:buBlip>
                <a:blip r:embed="rId2"/>
              </a:buBlip>
              <a:defRPr sz="2660"/>
            </a:pPr>
            <a:r>
              <a:t>从本质上讲，</a:t>
            </a:r>
            <a:r>
              <a:rPr>
                <a:solidFill>
                  <a:schemeClr val="accent5"/>
                </a:solidFill>
              </a:rPr>
              <a:t>降价促销和打造品牌是背道而驰的</a:t>
            </a:r>
          </a:p>
          <a:p>
            <a:pPr marL="328929" indent="-328929" defTabSz="408940">
              <a:spcBef>
                <a:spcPts val="2100"/>
              </a:spcBef>
              <a:buBlip>
                <a:blip r:embed="rId2"/>
              </a:buBlip>
              <a:defRPr sz="2660">
                <a:solidFill>
                  <a:schemeClr val="accent5"/>
                </a:solidFill>
              </a:defRPr>
            </a:pPr>
            <a:r>
              <a:t>不要对新产品做促销</a:t>
            </a:r>
          </a:p>
          <a:p>
            <a:pPr marL="657859" lvl="1" indent="-328929" defTabSz="408940">
              <a:spcBef>
                <a:spcPts val="2100"/>
              </a:spcBef>
              <a:buSzPct val="125000"/>
              <a:buChar char="•"/>
              <a:defRPr sz="2660"/>
            </a:pPr>
            <a:r>
              <a:t>新产品本身就该具有一定的吸引力，而不该通过促销来拉动销售</a:t>
            </a:r>
          </a:p>
          <a:p>
            <a:pPr marL="657859" lvl="1" indent="-328929" defTabSz="408940">
              <a:spcBef>
                <a:spcPts val="2100"/>
              </a:spcBef>
              <a:buSzPct val="125000"/>
              <a:buChar char="•"/>
              <a:defRPr sz="2660"/>
            </a:pPr>
            <a:r>
              <a:t>刚推出新产品的时候，应该尽量采用公关的手段来传播和推广</a:t>
            </a:r>
          </a:p>
          <a:p>
            <a:pPr marL="657859" lvl="1" indent="-328929" defTabSz="408940">
              <a:spcBef>
                <a:spcPts val="2100"/>
              </a:spcBef>
              <a:buSzPct val="125000"/>
              <a:buChar char="•"/>
              <a:defRPr sz="2660"/>
            </a:pPr>
            <a:r>
              <a:t>多数情况，</a:t>
            </a:r>
            <a:r>
              <a:rPr>
                <a:solidFill>
                  <a:schemeClr val="accent5"/>
                </a:solidFill>
              </a:rPr>
              <a:t>人们并不会因为促销而购买一个不足够了解的新产品</a:t>
            </a:r>
          </a:p>
          <a:p>
            <a:pPr marL="657859" lvl="1" indent="-328929" defTabSz="408940">
              <a:spcBef>
                <a:spcPts val="2100"/>
              </a:spcBef>
              <a:buSzPct val="125000"/>
              <a:buChar char="•"/>
              <a:defRPr sz="2660"/>
            </a:pPr>
            <a:r>
              <a:t>对于一个新产品，消费者的价格敏感性并不高，企业不需要自作多情通过降价来讨好客户</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6.4谨慎促销"/>
          <p:cNvSpPr txBox="1">
            <a:spLocks noGrp="1"/>
          </p:cNvSpPr>
          <p:nvPr>
            <p:ph type="title"/>
          </p:nvPr>
        </p:nvSpPr>
        <p:spPr>
          <a:prstGeom prst="rect">
            <a:avLst/>
          </a:prstGeom>
        </p:spPr>
        <p:txBody>
          <a:bodyPr/>
          <a:lstStyle>
            <a:lvl1pPr defTabSz="467359">
              <a:defRPr sz="5760"/>
            </a:lvl1pPr>
          </a:lstStyle>
          <a:p>
            <a:r>
              <a:t>6.4谨慎促销</a:t>
            </a:r>
          </a:p>
        </p:txBody>
      </p:sp>
      <p:sp>
        <p:nvSpPr>
          <p:cNvPr id="313" name="尽量只对老客户开展促销…"/>
          <p:cNvSpPr txBox="1">
            <a:spLocks noGrp="1"/>
          </p:cNvSpPr>
          <p:nvPr>
            <p:ph type="body" idx="1"/>
          </p:nvPr>
        </p:nvSpPr>
        <p:spPr>
          <a:prstGeom prst="rect">
            <a:avLst/>
          </a:prstGeom>
        </p:spPr>
        <p:txBody>
          <a:bodyPr/>
          <a:lstStyle/>
          <a:p>
            <a:pPr marL="225552" indent="-225552" defTabSz="280415">
              <a:spcBef>
                <a:spcPts val="1400"/>
              </a:spcBef>
              <a:buBlip>
                <a:blip r:embed="rId2"/>
              </a:buBlip>
              <a:defRPr sz="1824">
                <a:solidFill>
                  <a:schemeClr val="accent5"/>
                </a:solidFill>
              </a:defRPr>
            </a:pPr>
            <a:r>
              <a:t>尽量只对老客户开展促销</a:t>
            </a:r>
          </a:p>
          <a:p>
            <a:pPr marL="451104" lvl="1" indent="-225552" defTabSz="280415">
              <a:spcBef>
                <a:spcPts val="1400"/>
              </a:spcBef>
              <a:buSzPct val="125000"/>
              <a:buChar char="•"/>
              <a:defRPr sz="1824"/>
            </a:pPr>
            <a:r>
              <a:rPr>
                <a:solidFill>
                  <a:schemeClr val="accent6">
                    <a:hueOff val="151085"/>
                    <a:satOff val="19678"/>
                    <a:lumOff val="-43058"/>
                  </a:schemeClr>
                </a:solidFill>
              </a:rPr>
              <a:t>能有效回馈老客户，增加他们满意度，</a:t>
            </a:r>
            <a:r>
              <a:t>并</a:t>
            </a:r>
            <a:r>
              <a:rPr>
                <a:solidFill>
                  <a:schemeClr val="accent5"/>
                </a:solidFill>
              </a:rPr>
              <a:t>促进口碑传播</a:t>
            </a:r>
          </a:p>
          <a:p>
            <a:pPr marL="451104" lvl="1" indent="-225552" defTabSz="280415">
              <a:spcBef>
                <a:spcPts val="1400"/>
              </a:spcBef>
              <a:buSzPct val="125000"/>
              <a:buChar char="•"/>
              <a:defRPr sz="1824"/>
            </a:pPr>
            <a:r>
              <a:t>如果新老兼顾，老客户就会感觉没有得到重视，促销效果反而不好</a:t>
            </a:r>
          </a:p>
          <a:p>
            <a:pPr marL="451104" lvl="1" indent="-225552" defTabSz="280415">
              <a:spcBef>
                <a:spcPts val="1400"/>
              </a:spcBef>
              <a:buSzPct val="125000"/>
              <a:buChar char="•"/>
              <a:defRPr sz="1824"/>
            </a:pPr>
            <a:r>
              <a:t>奢侈品牌为了维持其自身的品牌身份和价值，绝不会轻易打折，在换新的时候，对淘汰品打折促销也只会悄悄的通知部分优质老客户</a:t>
            </a:r>
          </a:p>
          <a:p>
            <a:pPr marL="225552" indent="-225552" defTabSz="280415">
              <a:spcBef>
                <a:spcPts val="1400"/>
              </a:spcBef>
              <a:buBlip>
                <a:blip r:embed="rId2"/>
              </a:buBlip>
              <a:defRPr sz="1824">
                <a:solidFill>
                  <a:schemeClr val="accent5"/>
                </a:solidFill>
              </a:defRPr>
            </a:pPr>
            <a:r>
              <a:t>不要频繁促销</a:t>
            </a:r>
          </a:p>
          <a:p>
            <a:pPr marL="451104" lvl="1" indent="-225552" defTabSz="280415">
              <a:spcBef>
                <a:spcPts val="1400"/>
              </a:spcBef>
              <a:buSzPct val="125000"/>
              <a:buChar char="•"/>
              <a:defRPr sz="1824">
                <a:solidFill>
                  <a:schemeClr val="accent6">
                    <a:hueOff val="151085"/>
                    <a:satOff val="19678"/>
                    <a:lumOff val="-43058"/>
                  </a:schemeClr>
                </a:solidFill>
              </a:defRPr>
            </a:pPr>
            <a:r>
              <a:t>频繁促销给人的感觉就是在</a:t>
            </a:r>
            <a:r>
              <a:rPr>
                <a:solidFill>
                  <a:schemeClr val="accent5"/>
                </a:solidFill>
              </a:rPr>
              <a:t>清仓甩卖</a:t>
            </a:r>
            <a:r>
              <a:t>，是教育消费者不要在正常价位购买</a:t>
            </a:r>
          </a:p>
          <a:p>
            <a:pPr marL="225552" indent="-225552" defTabSz="280415">
              <a:spcBef>
                <a:spcPts val="1400"/>
              </a:spcBef>
              <a:buBlip>
                <a:blip r:embed="rId2"/>
              </a:buBlip>
              <a:defRPr sz="1824">
                <a:solidFill>
                  <a:schemeClr val="accent5"/>
                </a:solidFill>
              </a:defRPr>
            </a:pPr>
            <a:r>
              <a:t>尽量不要直接降价</a:t>
            </a:r>
          </a:p>
          <a:p>
            <a:pPr marL="451104" lvl="1" indent="-225552" defTabSz="280415">
              <a:spcBef>
                <a:spcPts val="1400"/>
              </a:spcBef>
              <a:buSzPct val="125000"/>
              <a:buChar char="•"/>
              <a:defRPr sz="1824"/>
            </a:pPr>
            <a:r>
              <a:t>直接降价就等于告诉消费者你原来的定价太高了，从而</a:t>
            </a:r>
            <a:r>
              <a:rPr>
                <a:solidFill>
                  <a:schemeClr val="accent5"/>
                </a:solidFill>
              </a:rPr>
              <a:t>失去品牌的信誉</a:t>
            </a:r>
          </a:p>
          <a:p>
            <a:pPr marL="225552" indent="-225552" defTabSz="280415">
              <a:spcBef>
                <a:spcPts val="1400"/>
              </a:spcBef>
              <a:buBlip>
                <a:blip r:embed="rId2"/>
              </a:buBlip>
              <a:defRPr sz="1824">
                <a:solidFill>
                  <a:schemeClr val="accent5"/>
                </a:solidFill>
              </a:defRPr>
            </a:pPr>
            <a:r>
              <a:t>促销的时限尽量短</a:t>
            </a:r>
          </a:p>
          <a:p>
            <a:pPr marL="451104" lvl="1" indent="-225552" defTabSz="280415">
              <a:spcBef>
                <a:spcPts val="1400"/>
              </a:spcBef>
              <a:buSzPct val="125000"/>
              <a:buChar char="•"/>
              <a:defRPr sz="1824"/>
            </a:pPr>
            <a:r>
              <a:t>长时间的促销客户</a:t>
            </a:r>
            <a:r>
              <a:rPr>
                <a:solidFill>
                  <a:schemeClr val="accent5"/>
                </a:solidFill>
              </a:rPr>
              <a:t>不会重视</a:t>
            </a:r>
            <a:r>
              <a:t>，企业的正常销售也会受到不利影响</a:t>
            </a:r>
          </a:p>
          <a:p>
            <a:pPr marL="225552" indent="-225552" defTabSz="280415">
              <a:spcBef>
                <a:spcPts val="1400"/>
              </a:spcBef>
              <a:buBlip>
                <a:blip r:embed="rId2"/>
              </a:buBlip>
              <a:defRPr sz="1824"/>
            </a:pPr>
            <a:r>
              <a:t>如果你想打造一个强势品牌，首先就要</a:t>
            </a:r>
            <a:r>
              <a:rPr>
                <a:solidFill>
                  <a:schemeClr val="accent5"/>
                </a:solidFill>
              </a:rPr>
              <a:t>忘记促销</a:t>
            </a:r>
          </a:p>
          <a:p>
            <a:pPr marL="451104" lvl="1" indent="-225552" defTabSz="280415">
              <a:spcBef>
                <a:spcPts val="1400"/>
              </a:spcBef>
              <a:buSzPct val="125000"/>
              <a:buChar char="•"/>
              <a:defRPr sz="1824"/>
            </a:pPr>
            <a:r>
              <a:t>促销，从根本上讲，反映的是企业（老板）短期的、急功近利的心态，而不是打造品牌的、长期的心态</a:t>
            </a:r>
          </a:p>
        </p:txBody>
      </p:sp>
    </p:spTree>
  </p:cSld>
  <p:clrMapOvr>
    <a:masterClrMapping/>
  </p:clrMapOvr>
  <mc:AlternateContent xmlns:mc="http://schemas.openxmlformats.org/markup-compatibility/2006" xmlns:p14="http://schemas.microsoft.com/office/powerpoint/2010/main">
    <mc:Choice Requires="p14">
      <p:transition spd="slow" p14:dur="2000">
        <p14:prism dir="r" isInverted="1"/>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6.5用好公关"/>
          <p:cNvSpPr txBox="1">
            <a:spLocks noGrp="1"/>
          </p:cNvSpPr>
          <p:nvPr>
            <p:ph type="title"/>
          </p:nvPr>
        </p:nvSpPr>
        <p:spPr>
          <a:prstGeom prst="rect">
            <a:avLst/>
          </a:prstGeom>
        </p:spPr>
        <p:txBody>
          <a:bodyPr/>
          <a:lstStyle>
            <a:lvl1pPr defTabSz="467359">
              <a:defRPr sz="5760"/>
            </a:lvl1pPr>
          </a:lstStyle>
          <a:p>
            <a:r>
              <a:t>6.5用好公关</a:t>
            </a:r>
          </a:p>
        </p:txBody>
      </p:sp>
      <p:sp>
        <p:nvSpPr>
          <p:cNvPr id="316" name="公关活动不以直接促进销售为目的，而是为了增加公众对品牌的了解和好感，最好能有效传递品牌的定位…"/>
          <p:cNvSpPr txBox="1">
            <a:spLocks noGrp="1"/>
          </p:cNvSpPr>
          <p:nvPr>
            <p:ph type="body" idx="1"/>
          </p:nvPr>
        </p:nvSpPr>
        <p:spPr>
          <a:prstGeom prst="rect">
            <a:avLst/>
          </a:prstGeom>
        </p:spPr>
        <p:txBody>
          <a:bodyPr/>
          <a:lstStyle/>
          <a:p>
            <a:pPr>
              <a:buBlip>
                <a:blip r:embed="rId2"/>
              </a:buBlip>
            </a:pPr>
            <a:r>
              <a:rPr dirty="0" err="1"/>
              <a:t>公关活动不以直接促进销售为目的，而是为了</a:t>
            </a:r>
            <a:r>
              <a:rPr dirty="0" err="1">
                <a:solidFill>
                  <a:schemeClr val="accent5"/>
                </a:solidFill>
              </a:rPr>
              <a:t>增加公众对品牌的了解和好感</a:t>
            </a:r>
            <a:r>
              <a:rPr dirty="0" err="1"/>
              <a:t>，最好能有效</a:t>
            </a:r>
            <a:r>
              <a:rPr dirty="0" err="1">
                <a:solidFill>
                  <a:schemeClr val="accent5"/>
                </a:solidFill>
              </a:rPr>
              <a:t>传递品牌的定位</a:t>
            </a:r>
            <a:endParaRPr dirty="0">
              <a:solidFill>
                <a:schemeClr val="accent5"/>
              </a:solidFill>
            </a:endParaRPr>
          </a:p>
          <a:p>
            <a:pPr marL="0" indent="0">
              <a:buSzTx/>
              <a:buNone/>
            </a:pPr>
            <a:r>
              <a:rPr dirty="0" err="1"/>
              <a:t>举个栗子</a:t>
            </a:r>
            <a:endParaRPr dirty="0"/>
          </a:p>
          <a:p>
            <a:pPr lvl="1">
              <a:buSzPct val="125000"/>
              <a:buChar char="•"/>
            </a:pPr>
            <a:r>
              <a:rPr dirty="0" err="1"/>
              <a:t>切糕王子：为高考考生补充能量</a:t>
            </a:r>
            <a:endParaRPr dirty="0"/>
          </a:p>
          <a:p>
            <a:pPr lvl="1">
              <a:buSzPct val="125000"/>
              <a:buChar char="•"/>
            </a:pPr>
            <a:r>
              <a:rPr dirty="0" err="1"/>
              <a:t>红牛</a:t>
            </a:r>
            <a:r>
              <a:rPr dirty="0"/>
              <a:t>：“</a:t>
            </a:r>
            <a:r>
              <a:rPr dirty="0" err="1"/>
              <a:t>能量课堂，手机换红牛</a:t>
            </a:r>
            <a:r>
              <a:rPr dirty="0"/>
              <a:t>”</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6.6做好广告"/>
          <p:cNvSpPr txBox="1">
            <a:spLocks noGrp="1"/>
          </p:cNvSpPr>
          <p:nvPr>
            <p:ph type="title"/>
          </p:nvPr>
        </p:nvSpPr>
        <p:spPr>
          <a:prstGeom prst="rect">
            <a:avLst/>
          </a:prstGeom>
        </p:spPr>
        <p:txBody>
          <a:bodyPr/>
          <a:lstStyle>
            <a:lvl1pPr defTabSz="467359">
              <a:defRPr sz="5760"/>
            </a:lvl1pPr>
          </a:lstStyle>
          <a:p>
            <a:r>
              <a:t>6.6做好广告</a:t>
            </a:r>
          </a:p>
        </p:txBody>
      </p:sp>
      <p:sp>
        <p:nvSpPr>
          <p:cNvPr id="319" name="品牌定位确定后，在合适的时间，通过适量的广告可以增加品牌的可见度，传播并加强消费者对品牌定位的认知，有效形成品牌竞争力，并提升竞争门槛，从而有效维护品牌"/>
          <p:cNvSpPr txBox="1">
            <a:spLocks noGrp="1"/>
          </p:cNvSpPr>
          <p:nvPr>
            <p:ph type="body" idx="1"/>
          </p:nvPr>
        </p:nvSpPr>
        <p:spPr>
          <a:prstGeom prst="rect">
            <a:avLst/>
          </a:prstGeom>
        </p:spPr>
        <p:txBody>
          <a:bodyPr/>
          <a:lstStyle/>
          <a:p>
            <a:pPr>
              <a:buBlip>
                <a:blip r:embed="rId2"/>
              </a:buBlip>
            </a:pPr>
            <a:r>
              <a:t>品牌定位确定后，在合适的时间，通过适量的广告可以增加品牌的可见度，</a:t>
            </a:r>
            <a:r>
              <a:rPr>
                <a:solidFill>
                  <a:schemeClr val="accent5"/>
                </a:solidFill>
              </a:rPr>
              <a:t>传播并加强消费者对品牌定位的认知</a:t>
            </a:r>
            <a:r>
              <a:t>，有效形成品牌竞争力，并提升竞争门槛，从而有效维护品牌</a:t>
            </a:r>
          </a:p>
        </p:txBody>
      </p:sp>
    </p:spTree>
  </p:cSld>
  <p:clrMapOvr>
    <a:masterClrMapping/>
  </p:clrMapOvr>
  <mc:AlternateContent xmlns:mc="http://schemas.openxmlformats.org/markup-compatibility/2006" xmlns:p14="http://schemas.microsoft.com/office/powerpoint/2010/main">
    <mc:Choice Requires="p14">
      <p:transition spd="slow" p14:dur="2000">
        <p14:switch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6.7容纳竞争"/>
          <p:cNvSpPr txBox="1">
            <a:spLocks noGrp="1"/>
          </p:cNvSpPr>
          <p:nvPr>
            <p:ph type="title"/>
          </p:nvPr>
        </p:nvSpPr>
        <p:spPr>
          <a:prstGeom prst="rect">
            <a:avLst/>
          </a:prstGeom>
        </p:spPr>
        <p:txBody>
          <a:bodyPr/>
          <a:lstStyle>
            <a:lvl1pPr defTabSz="467359">
              <a:defRPr sz="5760"/>
            </a:lvl1pPr>
          </a:lstStyle>
          <a:p>
            <a:r>
              <a:t>6.7容纳竞争</a:t>
            </a:r>
          </a:p>
        </p:txBody>
      </p:sp>
      <p:sp>
        <p:nvSpPr>
          <p:cNvPr id="322" name="新品类的推广和发展壮大，需要更多的同行加入，共同做大品类市场，更多的产品，更多的货架展现，才能吸引消费者更多的关注和消费热情…"/>
          <p:cNvSpPr txBox="1">
            <a:spLocks noGrp="1"/>
          </p:cNvSpPr>
          <p:nvPr>
            <p:ph type="body" idx="1"/>
          </p:nvPr>
        </p:nvSpPr>
        <p:spPr>
          <a:prstGeom prst="rect">
            <a:avLst/>
          </a:prstGeom>
        </p:spPr>
        <p:txBody>
          <a:bodyPr/>
          <a:lstStyle/>
          <a:p>
            <a:pPr>
              <a:buBlip>
                <a:blip r:embed="rId2"/>
              </a:buBlip>
            </a:pPr>
            <a:r>
              <a:t>新品类的推广和发展壮大，需要更多的同行加入，</a:t>
            </a:r>
            <a:r>
              <a:rPr>
                <a:solidFill>
                  <a:schemeClr val="accent5"/>
                </a:solidFill>
              </a:rPr>
              <a:t>共同做大品类市场</a:t>
            </a:r>
            <a:r>
              <a:t>，更多的产品，更多的货架展现，才能吸引消费者更多的关注和消费热情</a:t>
            </a:r>
          </a:p>
          <a:p>
            <a:pPr>
              <a:buBlip>
                <a:blip r:embed="rId2"/>
              </a:buBlip>
            </a:pPr>
            <a:r>
              <a:t>竞争对手的加入也可以</a:t>
            </a:r>
            <a:r>
              <a:rPr>
                <a:solidFill>
                  <a:schemeClr val="accent5"/>
                </a:solidFill>
              </a:rPr>
              <a:t>促进品牌自身不断的完善和进步</a:t>
            </a:r>
            <a:r>
              <a:t>，从而走的更远</a:t>
            </a:r>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6.8重新定位"/>
          <p:cNvSpPr txBox="1">
            <a:spLocks noGrp="1"/>
          </p:cNvSpPr>
          <p:nvPr>
            <p:ph type="title"/>
          </p:nvPr>
        </p:nvSpPr>
        <p:spPr>
          <a:prstGeom prst="rect">
            <a:avLst/>
          </a:prstGeom>
        </p:spPr>
        <p:txBody>
          <a:bodyPr/>
          <a:lstStyle>
            <a:lvl1pPr defTabSz="467359">
              <a:defRPr sz="5760"/>
            </a:lvl1pPr>
          </a:lstStyle>
          <a:p>
            <a:r>
              <a:t>6.8重新定位</a:t>
            </a:r>
          </a:p>
        </p:txBody>
      </p:sp>
      <p:sp>
        <p:nvSpPr>
          <p:cNvPr id="325" name="作为新品类的开创者品牌，其在发展之初的定位就是新品类的定位…"/>
          <p:cNvSpPr txBox="1">
            <a:spLocks noGrp="1"/>
          </p:cNvSpPr>
          <p:nvPr>
            <p:ph type="body" idx="1"/>
          </p:nvPr>
        </p:nvSpPr>
        <p:spPr>
          <a:prstGeom prst="rect">
            <a:avLst/>
          </a:prstGeom>
        </p:spPr>
        <p:txBody>
          <a:bodyPr/>
          <a:lstStyle/>
          <a:p>
            <a:pPr marL="371221" indent="-371221" defTabSz="461518">
              <a:spcBef>
                <a:spcPts val="2300"/>
              </a:spcBef>
              <a:buBlip>
                <a:blip r:embed="rId2"/>
              </a:buBlip>
              <a:defRPr sz="3002"/>
            </a:pPr>
            <a:r>
              <a:t>作为新品类的开创者品牌，其在发展之初的定位就是新品类的定位</a:t>
            </a:r>
          </a:p>
          <a:p>
            <a:pPr marL="371221" indent="-371221" defTabSz="461518">
              <a:spcBef>
                <a:spcPts val="2300"/>
              </a:spcBef>
              <a:buBlip>
                <a:blip r:embed="rId2"/>
              </a:buBlip>
              <a:defRPr sz="3002"/>
            </a:pPr>
            <a:r>
              <a:t>随着新品类的发展，越来越多的竞争对手加入到品类的市场中，且品类发展趋于成熟，这时就需要对品牌进行重新定位，以适应竞争需要</a:t>
            </a:r>
          </a:p>
          <a:p>
            <a:pPr marL="371221" indent="-371221" defTabSz="461518">
              <a:spcBef>
                <a:spcPts val="2300"/>
              </a:spcBef>
              <a:buBlip>
                <a:blip r:embed="rId2"/>
              </a:buBlip>
              <a:defRPr sz="3002"/>
            </a:pPr>
            <a:r>
              <a:t>常见的定位有：</a:t>
            </a:r>
            <a:r>
              <a:rPr>
                <a:solidFill>
                  <a:schemeClr val="accent5"/>
                </a:solidFill>
              </a:rPr>
              <a:t>品类开创者、正宗、销量领先、领导品牌</a:t>
            </a:r>
            <a:r>
              <a:t>等</a:t>
            </a:r>
          </a:p>
          <a:p>
            <a:pPr marL="0" indent="0" defTabSz="461518">
              <a:spcBef>
                <a:spcPts val="2300"/>
              </a:spcBef>
              <a:buSzTx/>
              <a:buNone/>
              <a:defRPr sz="3002"/>
            </a:pPr>
            <a:r>
              <a:t>举个栗子</a:t>
            </a:r>
          </a:p>
          <a:p>
            <a:pPr marL="742442" lvl="1" indent="-371221" defTabSz="461518">
              <a:spcBef>
                <a:spcPts val="2300"/>
              </a:spcBef>
              <a:buSzPct val="125000"/>
              <a:buChar char="•"/>
              <a:defRPr sz="3002"/>
            </a:pPr>
            <a:r>
              <a:t>可口可乐：正宗货</a:t>
            </a:r>
          </a:p>
          <a:p>
            <a:pPr marL="742442" lvl="1" indent="-371221" defTabSz="461518">
              <a:spcBef>
                <a:spcPts val="2300"/>
              </a:spcBef>
              <a:buSzPct val="125000"/>
              <a:buChar char="•"/>
              <a:defRPr sz="3002"/>
            </a:pPr>
            <a:r>
              <a:t>香飘飘：开创者</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6.9进化品牌"/>
          <p:cNvSpPr txBox="1">
            <a:spLocks noGrp="1"/>
          </p:cNvSpPr>
          <p:nvPr>
            <p:ph type="title"/>
          </p:nvPr>
        </p:nvSpPr>
        <p:spPr>
          <a:prstGeom prst="rect">
            <a:avLst/>
          </a:prstGeom>
        </p:spPr>
        <p:txBody>
          <a:bodyPr/>
          <a:lstStyle>
            <a:lvl1pPr defTabSz="467359">
              <a:defRPr sz="5760"/>
            </a:lvl1pPr>
          </a:lstStyle>
          <a:p>
            <a:r>
              <a:t>6.9进化品牌</a:t>
            </a:r>
          </a:p>
        </p:txBody>
      </p:sp>
      <p:sp>
        <p:nvSpPr>
          <p:cNvPr id="328" name="品类发展到一定阶段后，作为品类的开创者，应该不断改进迭代产品，进化品牌，以稳固自己在品来中的领导地位，同时引领行业的发展…"/>
          <p:cNvSpPr txBox="1">
            <a:spLocks noGrp="1"/>
          </p:cNvSpPr>
          <p:nvPr>
            <p:ph type="body" idx="1"/>
          </p:nvPr>
        </p:nvSpPr>
        <p:spPr>
          <a:prstGeom prst="rect">
            <a:avLst/>
          </a:prstGeom>
        </p:spPr>
        <p:txBody>
          <a:bodyPr/>
          <a:lstStyle/>
          <a:p>
            <a:pPr marL="460502" indent="-460502" defTabSz="572516">
              <a:spcBef>
                <a:spcPts val="2900"/>
              </a:spcBef>
              <a:buBlip>
                <a:blip r:embed="rId2"/>
              </a:buBlip>
              <a:defRPr sz="3724"/>
            </a:pPr>
            <a:r>
              <a:t>品类发展到一定阶段后，作为品类的开创者，应该</a:t>
            </a:r>
            <a:r>
              <a:rPr>
                <a:solidFill>
                  <a:schemeClr val="accent5"/>
                </a:solidFill>
              </a:rPr>
              <a:t>不断改进迭代产品，进化品牌</a:t>
            </a:r>
            <a:r>
              <a:t>，以稳固自己在品来中的领导地位，同时引领行业的发展</a:t>
            </a:r>
          </a:p>
          <a:p>
            <a:pPr marL="0" indent="0" defTabSz="572516">
              <a:spcBef>
                <a:spcPts val="2900"/>
              </a:spcBef>
              <a:buSzTx/>
              <a:buNone/>
              <a:defRPr sz="3724"/>
            </a:pPr>
            <a:r>
              <a:t>举个栗子</a:t>
            </a:r>
          </a:p>
          <a:p>
            <a:pPr marL="921004" lvl="1" indent="-460502" defTabSz="572516">
              <a:spcBef>
                <a:spcPts val="2900"/>
              </a:spcBef>
              <a:buSzPct val="125000"/>
              <a:buChar char="•"/>
              <a:defRPr sz="3724"/>
            </a:pPr>
            <a:r>
              <a:t>swatch手表，诞生之初只是为了与来自日本的低端手表竞争，后来swatch找到新的方向，重点研发和生产时尚手表，从而开创“时尚手表”的新品类</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1.3互联网的大机遇"/>
          <p:cNvSpPr txBox="1">
            <a:spLocks noGrp="1"/>
          </p:cNvSpPr>
          <p:nvPr>
            <p:ph type="title"/>
          </p:nvPr>
        </p:nvSpPr>
        <p:spPr>
          <a:prstGeom prst="rect">
            <a:avLst/>
          </a:prstGeom>
        </p:spPr>
        <p:txBody>
          <a:bodyPr/>
          <a:lstStyle>
            <a:lvl1pPr defTabSz="467359">
              <a:defRPr sz="5760"/>
            </a:lvl1pPr>
          </a:lstStyle>
          <a:p>
            <a:r>
              <a:rPr dirty="0"/>
              <a:t>1.3互联网的大机遇</a:t>
            </a:r>
          </a:p>
        </p:txBody>
      </p:sp>
      <p:sp>
        <p:nvSpPr>
          <p:cNvPr id="140" name="互联网经济正在如火如荼地发展着，已经渗透到各行各业，它造就了很多成功的品牌，也给企业提供无限的品牌创建机会…"/>
          <p:cNvSpPr txBox="1">
            <a:spLocks noGrp="1"/>
          </p:cNvSpPr>
          <p:nvPr>
            <p:ph type="body" idx="1"/>
          </p:nvPr>
        </p:nvSpPr>
        <p:spPr>
          <a:prstGeom prst="rect">
            <a:avLst/>
          </a:prstGeom>
        </p:spPr>
        <p:txBody>
          <a:bodyPr/>
          <a:lstStyle/>
          <a:p>
            <a:pPr marL="0" indent="0">
              <a:buSzTx/>
              <a:buNone/>
            </a:pPr>
            <a:r>
              <a:rPr dirty="0" err="1"/>
              <a:t>互联网经济</a:t>
            </a:r>
            <a:r>
              <a:rPr dirty="0" err="1">
                <a:solidFill>
                  <a:schemeClr val="accent5"/>
                </a:solidFill>
              </a:rPr>
              <a:t>正在如火如荼地发展着</a:t>
            </a:r>
            <a:r>
              <a:rPr dirty="0" err="1"/>
              <a:t>，已经渗透到各行各业，它造就了很多成功的品牌，也给企业提供无限的品牌创建机会</a:t>
            </a:r>
            <a:endParaRPr dirty="0"/>
          </a:p>
          <a:p>
            <a:pPr marL="723900" indent="-723900">
              <a:buSzPct val="100000"/>
              <a:buAutoNum type="arabicPeriod"/>
            </a:pPr>
            <a:r>
              <a:rPr dirty="0" err="1"/>
              <a:t>互联网是一个</a:t>
            </a:r>
            <a:r>
              <a:rPr dirty="0" err="1">
                <a:solidFill>
                  <a:schemeClr val="accent5"/>
                </a:solidFill>
              </a:rPr>
              <a:t>新兴的市场</a:t>
            </a:r>
            <a:endParaRPr dirty="0">
              <a:solidFill>
                <a:schemeClr val="accent5"/>
              </a:solidFill>
            </a:endParaRPr>
          </a:p>
          <a:p>
            <a:pPr marL="723900" indent="-723900">
              <a:buSzPct val="100000"/>
              <a:buAutoNum type="arabicPeriod"/>
            </a:pPr>
            <a:r>
              <a:rPr dirty="0" err="1"/>
              <a:t>互联网是一个</a:t>
            </a:r>
            <a:r>
              <a:rPr dirty="0" err="1">
                <a:solidFill>
                  <a:schemeClr val="accent5"/>
                </a:solidFill>
              </a:rPr>
              <a:t>大市场</a:t>
            </a:r>
            <a:endParaRPr dirty="0">
              <a:solidFill>
                <a:schemeClr val="accent5"/>
              </a:solidFill>
            </a:endParaRPr>
          </a:p>
          <a:p>
            <a:pPr marL="723900" indent="-723900">
              <a:buSzPct val="100000"/>
              <a:buAutoNum type="arabicPeriod"/>
            </a:pPr>
            <a:r>
              <a:rPr dirty="0" err="1"/>
              <a:t>互联网是一个</a:t>
            </a:r>
            <a:r>
              <a:rPr dirty="0" err="1">
                <a:solidFill>
                  <a:schemeClr val="accent5"/>
                </a:solidFill>
              </a:rPr>
              <a:t>口碑相传的市场</a:t>
            </a:r>
            <a:endParaRPr dirty="0">
              <a:solidFill>
                <a:schemeClr val="accent5"/>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6.10分化品类"/>
          <p:cNvSpPr txBox="1">
            <a:spLocks noGrp="1"/>
          </p:cNvSpPr>
          <p:nvPr>
            <p:ph type="title"/>
          </p:nvPr>
        </p:nvSpPr>
        <p:spPr>
          <a:prstGeom prst="rect">
            <a:avLst/>
          </a:prstGeom>
        </p:spPr>
        <p:txBody>
          <a:bodyPr/>
          <a:lstStyle>
            <a:lvl1pPr defTabSz="467359">
              <a:defRPr sz="5760"/>
            </a:lvl1pPr>
          </a:lstStyle>
          <a:p>
            <a:r>
              <a:t>6.10分化品类</a:t>
            </a:r>
          </a:p>
        </p:txBody>
      </p:sp>
      <p:sp>
        <p:nvSpPr>
          <p:cNvPr id="331" name="创建成功品牌的最佳机会来自于新品类，而新品类来源自老品类的分化…"/>
          <p:cNvSpPr txBox="1">
            <a:spLocks noGrp="1"/>
          </p:cNvSpPr>
          <p:nvPr>
            <p:ph type="body" idx="1"/>
          </p:nvPr>
        </p:nvSpPr>
        <p:spPr>
          <a:prstGeom prst="rect">
            <a:avLst/>
          </a:prstGeom>
        </p:spPr>
        <p:txBody>
          <a:bodyPr/>
          <a:lstStyle/>
          <a:p>
            <a:pPr>
              <a:buBlip>
                <a:blip r:embed="rId2"/>
              </a:buBlip>
            </a:pPr>
            <a:r>
              <a:t>创建成功品牌的最佳机会来自于新品类，而新品类来源自老品类的分化</a:t>
            </a:r>
          </a:p>
          <a:p>
            <a:pPr>
              <a:buBlip>
                <a:blip r:embed="rId2"/>
              </a:buBlip>
            </a:pPr>
            <a:r>
              <a:t>每个品类都有其生命周期，到了一定时间老品类就会走向衰亡</a:t>
            </a:r>
          </a:p>
          <a:p>
            <a:pPr>
              <a:buBlip>
                <a:blip r:embed="rId2"/>
              </a:buBlip>
            </a:pPr>
            <a:r>
              <a:t>企业应该</a:t>
            </a:r>
            <a:r>
              <a:rPr>
                <a:solidFill>
                  <a:schemeClr val="accent5"/>
                </a:solidFill>
              </a:rPr>
              <a:t>看到品类的发展趋势，把握分化的机会，适时推出新品牌</a:t>
            </a:r>
            <a:r>
              <a:t>，进入下一个打造品牌的过程</a:t>
            </a:r>
          </a:p>
        </p:txBody>
      </p:sp>
    </p:spTree>
  </p:cSld>
  <p:clrMapOvr>
    <a:masterClrMapping/>
  </p:clrMapOvr>
  <mc:AlternateContent xmlns:mc="http://schemas.openxmlformats.org/markup-compatibility/2006" xmlns:p14="http://schemas.microsoft.com/office/powerpoint/2010/main">
    <mc:Choice Requires="p14">
      <p:transition spd="slow" p14:dur="2000">
        <p14:switch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七、最重要的品牌法则"/>
          <p:cNvSpPr txBox="1">
            <a:spLocks noGrp="1"/>
          </p:cNvSpPr>
          <p:nvPr>
            <p:ph type="title"/>
          </p:nvPr>
        </p:nvSpPr>
        <p:spPr>
          <a:prstGeom prst="rect">
            <a:avLst/>
          </a:prstGeom>
        </p:spPr>
        <p:txBody>
          <a:bodyPr/>
          <a:lstStyle>
            <a:lvl1pPr defTabSz="560831">
              <a:defRPr sz="6911"/>
            </a:lvl1pPr>
          </a:lstStyle>
          <a:p>
            <a:r>
              <a:t>七、最重要的品牌法则</a:t>
            </a:r>
          </a:p>
        </p:txBody>
      </p:sp>
      <p:sp>
        <p:nvSpPr>
          <p:cNvPr id="334" name="成为第一…"/>
          <p:cNvSpPr txBox="1">
            <a:spLocks noGrp="1"/>
          </p:cNvSpPr>
          <p:nvPr>
            <p:ph type="body" idx="1"/>
          </p:nvPr>
        </p:nvSpPr>
        <p:spPr>
          <a:prstGeom prst="rect">
            <a:avLst/>
          </a:prstGeom>
        </p:spPr>
        <p:txBody>
          <a:bodyPr/>
          <a:lstStyle/>
          <a:p>
            <a:pPr marL="723900" indent="-723900">
              <a:buSzPct val="100000"/>
              <a:buAutoNum type="arabicPeriod"/>
              <a:defRPr>
                <a:solidFill>
                  <a:schemeClr val="accent5"/>
                </a:solidFill>
              </a:defRPr>
            </a:pPr>
            <a:r>
              <a:t>成为第一</a:t>
            </a:r>
          </a:p>
          <a:p>
            <a:pPr marL="723900" indent="-723900">
              <a:buSzPct val="100000"/>
              <a:buAutoNum type="arabicPeriod"/>
              <a:defRPr>
                <a:solidFill>
                  <a:schemeClr val="accent5"/>
                </a:solidFill>
              </a:defRPr>
            </a:pPr>
            <a:r>
              <a:t>差异化</a:t>
            </a:r>
          </a:p>
          <a:p>
            <a:pPr marL="723900" indent="-723900">
              <a:buSzPct val="100000"/>
              <a:buAutoNum type="arabicPeriod"/>
              <a:defRPr>
                <a:solidFill>
                  <a:schemeClr val="accent5"/>
                </a:solidFill>
              </a:defRPr>
            </a:pPr>
            <a:r>
              <a:t>聚焦</a:t>
            </a:r>
          </a:p>
        </p:txBody>
      </p:sp>
    </p:spTree>
  </p:cSld>
  <p:clrMapOvr>
    <a:masterClrMapping/>
  </p:clrMapOvr>
  <mc:AlternateContent xmlns:mc="http://schemas.openxmlformats.org/markup-compatibility/2006" xmlns:p14="http://schemas.microsoft.com/office/powerpoint/2010/main">
    <mc:Choice Requires="p14">
      <p:transition spd="slow" p14:dur="2000">
        <p14:prism dir="r" isContent="1"/>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7.1成为第一"/>
          <p:cNvSpPr txBox="1">
            <a:spLocks noGrp="1"/>
          </p:cNvSpPr>
          <p:nvPr>
            <p:ph type="title"/>
          </p:nvPr>
        </p:nvSpPr>
        <p:spPr>
          <a:prstGeom prst="rect">
            <a:avLst/>
          </a:prstGeom>
        </p:spPr>
        <p:txBody>
          <a:bodyPr/>
          <a:lstStyle>
            <a:lvl1pPr defTabSz="467359">
              <a:defRPr sz="5760"/>
            </a:lvl1pPr>
          </a:lstStyle>
          <a:p>
            <a:r>
              <a:t>7.1成为第一</a:t>
            </a:r>
          </a:p>
        </p:txBody>
      </p:sp>
      <p:sp>
        <p:nvSpPr>
          <p:cNvPr id="337" name="成为第一胜过做的更好…"/>
          <p:cNvSpPr txBox="1">
            <a:spLocks noGrp="1"/>
          </p:cNvSpPr>
          <p:nvPr>
            <p:ph type="body" idx="1"/>
          </p:nvPr>
        </p:nvSpPr>
        <p:spPr>
          <a:prstGeom prst="rect">
            <a:avLst/>
          </a:prstGeom>
        </p:spPr>
        <p:txBody>
          <a:bodyPr/>
          <a:lstStyle/>
          <a:p>
            <a:pPr marL="272541" indent="-272541" defTabSz="338835">
              <a:spcBef>
                <a:spcPts val="1700"/>
              </a:spcBef>
              <a:buBlip>
                <a:blip r:embed="rId2"/>
              </a:buBlip>
              <a:defRPr sz="2204"/>
            </a:pPr>
            <a:r>
              <a:rPr>
                <a:solidFill>
                  <a:schemeClr val="accent5"/>
                </a:solidFill>
              </a:rPr>
              <a:t>成为第一胜过做的更好</a:t>
            </a:r>
          </a:p>
          <a:p>
            <a:pPr marL="545083" lvl="1" indent="-272541" defTabSz="338835">
              <a:spcBef>
                <a:spcPts val="1700"/>
              </a:spcBef>
              <a:buSzPct val="125000"/>
              <a:buChar char="•"/>
              <a:defRPr sz="2204"/>
            </a:pPr>
            <a:r>
              <a:t>在消费者心智中先入为主，要比让他们相信你的产品优于该领域的领先品牌容易得多</a:t>
            </a:r>
          </a:p>
          <a:p>
            <a:pPr marL="545083" lvl="1" indent="-272541" defTabSz="338835">
              <a:spcBef>
                <a:spcPts val="1700"/>
              </a:spcBef>
              <a:buSzPct val="125000"/>
              <a:buChar char="•"/>
              <a:defRPr sz="2204"/>
            </a:pPr>
            <a:r>
              <a:t>消费者心智时缺乏安全感的，他很难相信一个宣称更好的新品牌，从而不会轻易购买一个新品牌</a:t>
            </a:r>
          </a:p>
          <a:p>
            <a:pPr marL="272541" indent="-272541" defTabSz="338835">
              <a:spcBef>
                <a:spcPts val="1700"/>
              </a:spcBef>
              <a:buBlip>
                <a:blip r:embed="rId2"/>
              </a:buBlip>
              <a:defRPr sz="2204">
                <a:solidFill>
                  <a:schemeClr val="accent5"/>
                </a:solidFill>
              </a:defRPr>
            </a:pPr>
            <a:r>
              <a:t>第一的威力</a:t>
            </a:r>
          </a:p>
          <a:p>
            <a:pPr marL="545083" lvl="1" indent="-272541" defTabSz="338835">
              <a:spcBef>
                <a:spcPts val="1700"/>
              </a:spcBef>
              <a:buSzPct val="125000"/>
              <a:buChar char="•"/>
              <a:defRPr sz="2204"/>
            </a:pPr>
            <a:r>
              <a:t>中国第一个进入太空的航天员是谁？第二个是谁？</a:t>
            </a:r>
          </a:p>
          <a:p>
            <a:pPr marL="272541" indent="-272541" defTabSz="338835">
              <a:spcBef>
                <a:spcPts val="1700"/>
              </a:spcBef>
              <a:buBlip>
                <a:blip r:embed="rId2"/>
              </a:buBlip>
              <a:defRPr sz="2204">
                <a:solidFill>
                  <a:schemeClr val="accent5"/>
                </a:solidFill>
              </a:defRPr>
            </a:pPr>
            <a:r>
              <a:t>如何成为第一</a:t>
            </a:r>
          </a:p>
          <a:p>
            <a:pPr marL="545083" lvl="1" indent="-272541" defTabSz="338835">
              <a:spcBef>
                <a:spcPts val="1700"/>
              </a:spcBef>
              <a:buSzPct val="125000"/>
              <a:buChar char="•"/>
              <a:defRPr sz="2204"/>
            </a:pPr>
            <a:r>
              <a:t>如果你不是第一个进入某个品类，那么就</a:t>
            </a:r>
            <a:r>
              <a:rPr>
                <a:solidFill>
                  <a:schemeClr val="accent5"/>
                </a:solidFill>
              </a:rPr>
              <a:t>创造一个能使自己成为第一的品类</a:t>
            </a:r>
          </a:p>
          <a:p>
            <a:pPr marL="545083" lvl="1" indent="-272541" defTabSz="338835">
              <a:spcBef>
                <a:spcPts val="1700"/>
              </a:spcBef>
              <a:buSzPct val="125000"/>
              <a:buChar char="•"/>
              <a:defRPr sz="2204"/>
            </a:pPr>
            <a:r>
              <a:t>开发一个新产品的时候，首先要问自己不是“和领先品牌相比，这个新产品哪里更好”，而是</a:t>
            </a:r>
            <a:r>
              <a:rPr>
                <a:solidFill>
                  <a:schemeClr val="accent5"/>
                </a:solidFill>
              </a:rPr>
              <a:t>“这个新产品有什么不同，能否成为一个新品类”</a:t>
            </a:r>
          </a:p>
          <a:p>
            <a:pPr marL="545083" lvl="1" indent="-272541" defTabSz="338835">
              <a:spcBef>
                <a:spcPts val="1700"/>
              </a:spcBef>
              <a:buSzPct val="125000"/>
              <a:buChar char="•"/>
              <a:defRPr sz="2204"/>
            </a:pPr>
            <a:r>
              <a:t>很多消费</a:t>
            </a:r>
            <a:r>
              <a:rPr>
                <a:solidFill>
                  <a:schemeClr val="accent6">
                    <a:hueOff val="151085"/>
                    <a:satOff val="19678"/>
                    <a:lumOff val="-43058"/>
                  </a:schemeClr>
                </a:solidFill>
              </a:rPr>
              <a:t>者会对</a:t>
            </a:r>
            <a:r>
              <a:rPr>
                <a:solidFill>
                  <a:schemeClr val="accent5"/>
                </a:solidFill>
              </a:rPr>
              <a:t>“不同的产品”</a:t>
            </a:r>
            <a:r>
              <a:rPr>
                <a:solidFill>
                  <a:schemeClr val="accent6">
                    <a:hueOff val="151085"/>
                    <a:satOff val="19678"/>
                    <a:lumOff val="-43058"/>
                  </a:schemeClr>
                </a:solidFill>
              </a:rPr>
              <a:t>感兴趣，而很少会对“宣称更好的新产品”感兴趣</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7.2差异化"/>
          <p:cNvSpPr txBox="1">
            <a:spLocks noGrp="1"/>
          </p:cNvSpPr>
          <p:nvPr>
            <p:ph type="title"/>
          </p:nvPr>
        </p:nvSpPr>
        <p:spPr>
          <a:prstGeom prst="rect">
            <a:avLst/>
          </a:prstGeom>
        </p:spPr>
        <p:txBody>
          <a:bodyPr/>
          <a:lstStyle>
            <a:lvl1pPr defTabSz="467359">
              <a:defRPr sz="5760"/>
            </a:lvl1pPr>
          </a:lstStyle>
          <a:p>
            <a:r>
              <a:t>7.2差异化</a:t>
            </a:r>
          </a:p>
        </p:txBody>
      </p:sp>
      <p:sp>
        <p:nvSpPr>
          <p:cNvPr id="340" name="要么差异化，要么低价；在如今这个产品严重同质化的时代，没有差异化的品牌只能靠低价虚弱的存活，甚至淘汰出局…"/>
          <p:cNvSpPr txBox="1">
            <a:spLocks noGrp="1"/>
          </p:cNvSpPr>
          <p:nvPr>
            <p:ph type="body" idx="1"/>
          </p:nvPr>
        </p:nvSpPr>
        <p:spPr>
          <a:prstGeom prst="rect">
            <a:avLst/>
          </a:prstGeom>
        </p:spPr>
        <p:txBody>
          <a:bodyPr/>
          <a:lstStyle/>
          <a:p>
            <a:pPr marL="357123" indent="-357123" defTabSz="443991">
              <a:spcBef>
                <a:spcPts val="2200"/>
              </a:spcBef>
              <a:buBlip>
                <a:blip r:embed="rId2"/>
              </a:buBlip>
              <a:defRPr sz="2888"/>
            </a:pPr>
            <a:r>
              <a:rPr dirty="0" err="1">
                <a:solidFill>
                  <a:schemeClr val="accent5"/>
                </a:solidFill>
              </a:rPr>
              <a:t>要么差异化，要么低价</a:t>
            </a:r>
            <a:r>
              <a:rPr dirty="0" err="1"/>
              <a:t>；在如今这个产品严重同质化的时代，没有差异化的品牌只能靠低价虚弱的存活，甚至淘汰出局</a:t>
            </a:r>
            <a:endParaRPr dirty="0"/>
          </a:p>
          <a:p>
            <a:pPr marL="357123" indent="-357123" defTabSz="443991">
              <a:spcBef>
                <a:spcPts val="2200"/>
              </a:spcBef>
              <a:buBlip>
                <a:blip r:embed="rId2"/>
              </a:buBlip>
              <a:defRPr sz="2888"/>
            </a:pPr>
            <a:r>
              <a:rPr dirty="0" err="1"/>
              <a:t>领导品牌拥有</a:t>
            </a:r>
            <a:r>
              <a:rPr dirty="0" err="1">
                <a:solidFill>
                  <a:schemeClr val="accent5"/>
                </a:solidFill>
              </a:rPr>
              <a:t>“最好的产品”</a:t>
            </a:r>
            <a:r>
              <a:rPr dirty="0" err="1"/>
              <a:t>的认知以及</a:t>
            </a:r>
            <a:r>
              <a:rPr dirty="0" err="1">
                <a:solidFill>
                  <a:schemeClr val="accent5"/>
                </a:solidFill>
              </a:rPr>
              <a:t>最高品牌溢价能力</a:t>
            </a:r>
            <a:r>
              <a:rPr dirty="0" err="1"/>
              <a:t>，所以可以活得最好</a:t>
            </a:r>
            <a:endParaRPr dirty="0"/>
          </a:p>
          <a:p>
            <a:pPr marL="357123" indent="-357123" defTabSz="443991">
              <a:spcBef>
                <a:spcPts val="2200"/>
              </a:spcBef>
              <a:buBlip>
                <a:blip r:embed="rId2"/>
              </a:buBlip>
              <a:defRPr sz="2888"/>
            </a:pPr>
            <a:r>
              <a:rPr dirty="0" err="1"/>
              <a:t>差异化是</a:t>
            </a:r>
            <a:r>
              <a:rPr dirty="0" err="1">
                <a:solidFill>
                  <a:schemeClr val="accent5"/>
                </a:solidFill>
              </a:rPr>
              <a:t>一个消费者认知层面的概念</a:t>
            </a:r>
            <a:r>
              <a:rPr dirty="0" err="1"/>
              <a:t>，而不是企业内部的概念，所</a:t>
            </a:r>
            <a:r>
              <a:rPr dirty="0" err="1">
                <a:solidFill>
                  <a:schemeClr val="accent6">
                    <a:hueOff val="151085"/>
                    <a:satOff val="19678"/>
                    <a:lumOff val="-43058"/>
                  </a:schemeClr>
                </a:solidFill>
              </a:rPr>
              <a:t>以不能只停留在产品层面</a:t>
            </a:r>
            <a:r>
              <a:rPr dirty="0">
                <a:solidFill>
                  <a:schemeClr val="accent6">
                    <a:hueOff val="151085"/>
                    <a:satOff val="19678"/>
                    <a:lumOff val="-43058"/>
                  </a:schemeClr>
                </a:solidFill>
              </a:rPr>
              <a:t>。</a:t>
            </a:r>
          </a:p>
          <a:p>
            <a:pPr marL="714247" lvl="1" indent="-357123" defTabSz="443991">
              <a:spcBef>
                <a:spcPts val="2200"/>
              </a:spcBef>
              <a:buSzPct val="125000"/>
              <a:buChar char="•"/>
              <a:defRPr sz="2888"/>
            </a:pPr>
            <a:r>
              <a:rPr dirty="0" err="1"/>
              <a:t>产品</a:t>
            </a:r>
            <a:r>
              <a:rPr dirty="0" err="1">
                <a:solidFill>
                  <a:schemeClr val="accent5"/>
                </a:solidFill>
              </a:rPr>
              <a:t>不同的成分、工艺、特性、功效及包装</a:t>
            </a:r>
            <a:r>
              <a:rPr dirty="0" err="1"/>
              <a:t>这些是差异化概念</a:t>
            </a:r>
            <a:endParaRPr dirty="0"/>
          </a:p>
          <a:p>
            <a:pPr marL="714247" lvl="1" indent="-357123" defTabSz="443991">
              <a:spcBef>
                <a:spcPts val="2200"/>
              </a:spcBef>
              <a:buSzPct val="125000"/>
              <a:buChar char="•"/>
              <a:defRPr sz="2888"/>
            </a:pPr>
            <a:r>
              <a:rPr dirty="0" err="1" smtClean="0">
                <a:solidFill>
                  <a:schemeClr val="accent5"/>
                </a:solidFill>
              </a:rPr>
              <a:t>第一</a:t>
            </a:r>
            <a:r>
              <a:rPr dirty="0" err="1">
                <a:solidFill>
                  <a:schemeClr val="accent5"/>
                </a:solidFill>
              </a:rPr>
              <a:t>、领导地位、经典、市场专长、最受青睐、热销及新一代产品</a:t>
            </a:r>
            <a:r>
              <a:rPr dirty="0" err="1"/>
              <a:t>这些也是差异化概念</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7.3聚焦"/>
          <p:cNvSpPr txBox="1">
            <a:spLocks noGrp="1"/>
          </p:cNvSpPr>
          <p:nvPr>
            <p:ph type="title"/>
          </p:nvPr>
        </p:nvSpPr>
        <p:spPr>
          <a:prstGeom prst="rect">
            <a:avLst/>
          </a:prstGeom>
        </p:spPr>
        <p:txBody>
          <a:bodyPr/>
          <a:lstStyle>
            <a:lvl1pPr defTabSz="467359">
              <a:defRPr sz="5760"/>
            </a:lvl1pPr>
          </a:lstStyle>
          <a:p>
            <a:r>
              <a:t>7.3聚焦</a:t>
            </a:r>
          </a:p>
        </p:txBody>
      </p:sp>
      <p:sp>
        <p:nvSpPr>
          <p:cNvPr id="343" name="一个真正成功的品牌就是某个品类的代表，如果你的品牌过于分散，它就无法成为某个品类的代表…"/>
          <p:cNvSpPr txBox="1">
            <a:spLocks noGrp="1"/>
          </p:cNvSpPr>
          <p:nvPr>
            <p:ph type="body" idx="1"/>
          </p:nvPr>
        </p:nvSpPr>
        <p:spPr>
          <a:prstGeom prst="rect">
            <a:avLst/>
          </a:prstGeom>
        </p:spPr>
        <p:txBody>
          <a:bodyPr/>
          <a:lstStyle/>
          <a:p>
            <a:pPr marL="343027" indent="-343027" defTabSz="426466">
              <a:spcBef>
                <a:spcPts val="2100"/>
              </a:spcBef>
              <a:buBlip>
                <a:blip r:embed="rId2"/>
              </a:buBlip>
              <a:defRPr sz="2774"/>
            </a:pPr>
            <a:r>
              <a:rPr dirty="0" err="1">
                <a:solidFill>
                  <a:schemeClr val="accent5"/>
                </a:solidFill>
              </a:rPr>
              <a:t>一个真正成功的品牌就是某个品类的代表</a:t>
            </a:r>
            <a:r>
              <a:rPr dirty="0" err="1"/>
              <a:t>，如果你的品牌过于分散，它就无法成为某个品类的代表</a:t>
            </a:r>
            <a:endParaRPr dirty="0"/>
          </a:p>
          <a:p>
            <a:pPr marL="686054" lvl="1" indent="-343027" defTabSz="426466">
              <a:spcBef>
                <a:spcPts val="2100"/>
              </a:spcBef>
              <a:buSzPct val="125000"/>
              <a:buChar char="•"/>
              <a:defRPr sz="2774"/>
            </a:pPr>
            <a:r>
              <a:rPr dirty="0" err="1"/>
              <a:t>太阳具有比激光强大无数倍的能量，但由于分散，人的皮肤都可以晒太阳；而激光由于高度集中，可以轻松切割钢板</a:t>
            </a:r>
            <a:endParaRPr dirty="0"/>
          </a:p>
          <a:p>
            <a:pPr marL="343027" indent="-343027" defTabSz="426466">
              <a:spcBef>
                <a:spcPts val="2100"/>
              </a:spcBef>
              <a:buBlip>
                <a:blip r:embed="rId2"/>
              </a:buBlip>
              <a:defRPr sz="2774"/>
            </a:pPr>
            <a:r>
              <a:rPr dirty="0" err="1">
                <a:solidFill>
                  <a:schemeClr val="accent5"/>
                </a:solidFill>
              </a:rPr>
              <a:t>聚焦就意味着舍弃，没有舍弃就没有聚焦</a:t>
            </a:r>
            <a:r>
              <a:rPr dirty="0" err="1"/>
              <a:t>，如果你想为客户提供所有产品和满足所有客户的需求，你就不可能打造出一个强大的品牌</a:t>
            </a:r>
            <a:endParaRPr dirty="0"/>
          </a:p>
          <a:p>
            <a:pPr marL="686054" lvl="1" indent="-343027" defTabSz="426466">
              <a:spcBef>
                <a:spcPts val="2100"/>
              </a:spcBef>
              <a:buSzPct val="125000"/>
              <a:buChar char="•"/>
              <a:defRPr sz="2774"/>
            </a:pPr>
            <a:r>
              <a:rPr dirty="0" err="1"/>
              <a:t>如果格力没有舍弃空调以外的家电业务，就不可能造就一个世界第一的空调品牌</a:t>
            </a:r>
            <a:endParaRPr dirty="0"/>
          </a:p>
          <a:p>
            <a:pPr marL="686054" lvl="1" indent="-343027" defTabSz="426466">
              <a:spcBef>
                <a:spcPts val="2100"/>
              </a:spcBef>
              <a:buSzPct val="125000"/>
              <a:buChar char="•"/>
              <a:defRPr sz="2774"/>
            </a:pPr>
            <a:r>
              <a:rPr dirty="0" err="1"/>
              <a:t>如果玩具反斗城没有舍弃玩具以外的百货业务，就不可能造就一个世界第一的玩具连锁品牌</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7.3聚焦"/>
          <p:cNvSpPr txBox="1">
            <a:spLocks noGrp="1"/>
          </p:cNvSpPr>
          <p:nvPr>
            <p:ph type="title"/>
          </p:nvPr>
        </p:nvSpPr>
        <p:spPr>
          <a:prstGeom prst="rect">
            <a:avLst/>
          </a:prstGeom>
        </p:spPr>
        <p:txBody>
          <a:bodyPr/>
          <a:lstStyle>
            <a:lvl1pPr defTabSz="467359">
              <a:defRPr sz="5760"/>
            </a:lvl1pPr>
          </a:lstStyle>
          <a:p>
            <a:r>
              <a:t>7.3聚焦</a:t>
            </a:r>
          </a:p>
        </p:txBody>
      </p:sp>
      <p:sp>
        <p:nvSpPr>
          <p:cNvPr id="346" name="长期聚焦一类产品时，你就会在消费者心智中建立起一个品类专家的形象，甚至会成为该品类的代名词…"/>
          <p:cNvSpPr txBox="1">
            <a:spLocks noGrp="1"/>
          </p:cNvSpPr>
          <p:nvPr>
            <p:ph type="body" idx="1"/>
          </p:nvPr>
        </p:nvSpPr>
        <p:spPr>
          <a:prstGeom prst="rect">
            <a:avLst/>
          </a:prstGeom>
        </p:spPr>
        <p:txBody>
          <a:bodyPr/>
          <a:lstStyle/>
          <a:p>
            <a:pPr marL="385318" indent="-385318" defTabSz="479044">
              <a:spcBef>
                <a:spcPts val="2400"/>
              </a:spcBef>
              <a:buBlip>
                <a:blip r:embed="rId2"/>
              </a:buBlip>
              <a:defRPr sz="3116"/>
            </a:pPr>
            <a:r>
              <a:t>长期聚焦一类产品时，你就会在消费者心智中建立起一个</a:t>
            </a:r>
            <a:r>
              <a:rPr>
                <a:solidFill>
                  <a:schemeClr val="accent5"/>
                </a:solidFill>
              </a:rPr>
              <a:t>品类专家的形象</a:t>
            </a:r>
            <a:r>
              <a:t>，甚至会成为该</a:t>
            </a:r>
            <a:r>
              <a:rPr>
                <a:solidFill>
                  <a:schemeClr val="accent5"/>
                </a:solidFill>
              </a:rPr>
              <a:t>品类的代名词</a:t>
            </a:r>
          </a:p>
          <a:p>
            <a:pPr marL="0" indent="0" defTabSz="479044">
              <a:spcBef>
                <a:spcPts val="2400"/>
              </a:spcBef>
              <a:buSzTx/>
              <a:buNone/>
              <a:defRPr sz="3116">
                <a:solidFill>
                  <a:schemeClr val="accent6">
                    <a:hueOff val="151085"/>
                    <a:satOff val="19678"/>
                    <a:lumOff val="-43058"/>
                  </a:schemeClr>
                </a:solidFill>
              </a:defRPr>
            </a:pPr>
            <a:r>
              <a:t>举个栗子</a:t>
            </a:r>
          </a:p>
          <a:p>
            <a:pPr marL="770636" lvl="1" indent="-385318" defTabSz="479044">
              <a:spcBef>
                <a:spcPts val="2400"/>
              </a:spcBef>
              <a:buSzPct val="125000"/>
              <a:buChar char="•"/>
              <a:defRPr sz="3116"/>
            </a:pPr>
            <a:r>
              <a:t>空调不是格力发明的，格力做空调时，春兰是中国空调业的老大，不幸的是，春兰制订了2000年要达到180亿的销售目标，基于空调单品无法实现这一目标，春兰随后进入摩托车、卡车及高能动力电池等领域，业务失去焦点，品牌失去代表；</a:t>
            </a:r>
          </a:p>
          <a:p>
            <a:pPr marL="770636" lvl="1" indent="-385318" defTabSz="479044">
              <a:spcBef>
                <a:spcPts val="2400"/>
              </a:spcBef>
              <a:buSzPct val="125000"/>
              <a:buChar char="•"/>
              <a:defRPr sz="3116"/>
            </a:pPr>
            <a:r>
              <a:t>而格力始终聚焦、深耕于空调领域，很快就超越了春兰</a:t>
            </a:r>
          </a:p>
        </p:txBody>
      </p:sp>
    </p:spTree>
  </p:cSld>
  <p:clrMapOvr>
    <a:masterClrMapping/>
  </p:clrMapOvr>
  <mc:AlternateContent xmlns:mc="http://schemas.openxmlformats.org/markup-compatibility/2006" xmlns:p14="http://schemas.microsoft.com/office/powerpoint/2010/main">
    <mc:Choice Requires="p14">
      <p:transition spd="slow" p14:dur="20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7.3聚焦"/>
          <p:cNvSpPr txBox="1">
            <a:spLocks noGrp="1"/>
          </p:cNvSpPr>
          <p:nvPr>
            <p:ph type="title"/>
          </p:nvPr>
        </p:nvSpPr>
        <p:spPr>
          <a:prstGeom prst="rect">
            <a:avLst/>
          </a:prstGeom>
        </p:spPr>
        <p:txBody>
          <a:bodyPr/>
          <a:lstStyle>
            <a:lvl1pPr defTabSz="467359">
              <a:defRPr sz="5760"/>
            </a:lvl1pPr>
          </a:lstStyle>
          <a:p>
            <a:r>
              <a:t>7.3聚焦</a:t>
            </a:r>
          </a:p>
        </p:txBody>
      </p:sp>
      <p:sp>
        <p:nvSpPr>
          <p:cNvPr id="349" name="认知的聚焦…"/>
          <p:cNvSpPr txBox="1">
            <a:spLocks noGrp="1"/>
          </p:cNvSpPr>
          <p:nvPr>
            <p:ph type="body" idx="1"/>
          </p:nvPr>
        </p:nvSpPr>
        <p:spPr>
          <a:prstGeom prst="rect">
            <a:avLst/>
          </a:prstGeom>
        </p:spPr>
        <p:txBody>
          <a:bodyPr/>
          <a:lstStyle/>
          <a:p>
            <a:pPr marL="328929" indent="-328929" defTabSz="408940">
              <a:spcBef>
                <a:spcPts val="2100"/>
              </a:spcBef>
              <a:buBlip>
                <a:blip r:embed="rId2"/>
              </a:buBlip>
              <a:defRPr sz="2660">
                <a:solidFill>
                  <a:schemeClr val="accent5"/>
                </a:solidFill>
              </a:defRPr>
            </a:pPr>
            <a:r>
              <a:rPr dirty="0" err="1"/>
              <a:t>认知的聚焦</a:t>
            </a:r>
            <a:endParaRPr dirty="0"/>
          </a:p>
          <a:p>
            <a:pPr marL="657859" lvl="1" indent="-328929" defTabSz="408940">
              <a:spcBef>
                <a:spcPts val="2100"/>
              </a:spcBef>
              <a:buBlip>
                <a:blip r:embed="rId2"/>
              </a:buBlip>
              <a:defRPr sz="2660"/>
            </a:pPr>
            <a:r>
              <a:rPr dirty="0" err="1"/>
              <a:t>是为了提升消费者认知的效率，主要体现在品牌对外传播的信息上</a:t>
            </a:r>
            <a:endParaRPr dirty="0"/>
          </a:p>
          <a:p>
            <a:pPr marL="657859" lvl="1" indent="-328929" defTabSz="408940">
              <a:spcBef>
                <a:spcPts val="2100"/>
              </a:spcBef>
              <a:buSzPct val="125000"/>
              <a:buChar char="•"/>
              <a:defRPr sz="2660"/>
            </a:pPr>
            <a:r>
              <a:rPr dirty="0" err="1"/>
              <a:t>星巴克对外传播的一致信息基本是关于它高品质咖啡的，从而在消费者心智建立起“星巴卡</a:t>
            </a:r>
            <a:r>
              <a:rPr dirty="0"/>
              <a:t> = </a:t>
            </a:r>
            <a:r>
              <a:rPr dirty="0" err="1"/>
              <a:t>好咖啡”的品牌认知</a:t>
            </a:r>
            <a:endParaRPr dirty="0"/>
          </a:p>
          <a:p>
            <a:pPr marL="328929" indent="-328929" defTabSz="408940">
              <a:spcBef>
                <a:spcPts val="2100"/>
              </a:spcBef>
              <a:buBlip>
                <a:blip r:embed="rId2"/>
              </a:buBlip>
              <a:defRPr sz="2660">
                <a:solidFill>
                  <a:schemeClr val="accent5"/>
                </a:solidFill>
              </a:defRPr>
            </a:pPr>
            <a:r>
              <a:rPr dirty="0" err="1"/>
              <a:t>运营聚焦</a:t>
            </a:r>
            <a:endParaRPr dirty="0"/>
          </a:p>
          <a:p>
            <a:pPr marL="657859" lvl="1" indent="-328929" defTabSz="408940">
              <a:spcBef>
                <a:spcPts val="2100"/>
              </a:spcBef>
              <a:buSzPct val="125000"/>
              <a:buChar char="•"/>
              <a:defRPr sz="2660"/>
            </a:pPr>
            <a:r>
              <a:rPr dirty="0" err="1"/>
              <a:t>是为了提升企业内部的运营效率，主要体现在品牌涵盖的产品线上，最佳做法是</a:t>
            </a:r>
            <a:r>
              <a:rPr dirty="0" err="1">
                <a:solidFill>
                  <a:schemeClr val="accent5"/>
                </a:solidFill>
              </a:rPr>
              <a:t>聚焦一个核心品项</a:t>
            </a:r>
            <a:r>
              <a:rPr dirty="0" err="1"/>
              <a:t>，然后围绕着这个核心品项合理的配置产品线</a:t>
            </a:r>
            <a:endParaRPr dirty="0"/>
          </a:p>
          <a:p>
            <a:pPr marL="657859" lvl="1" indent="-328929" defTabSz="408940">
              <a:spcBef>
                <a:spcPts val="2100"/>
              </a:spcBef>
              <a:buSzPct val="125000"/>
              <a:buChar char="•"/>
              <a:defRPr sz="2660"/>
            </a:pPr>
            <a:r>
              <a:rPr dirty="0" err="1"/>
              <a:t>真功夫以香汁排骨饭为核心品项，围绕这个核心品项还配有冬菇滑鸡、酸菜卤肉饭、肉饼饭、榨菜牛肉饭等</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7.3聚焦"/>
          <p:cNvSpPr txBox="1">
            <a:spLocks noGrp="1"/>
          </p:cNvSpPr>
          <p:nvPr>
            <p:ph type="title"/>
          </p:nvPr>
        </p:nvSpPr>
        <p:spPr>
          <a:prstGeom prst="rect">
            <a:avLst/>
          </a:prstGeom>
        </p:spPr>
        <p:txBody>
          <a:bodyPr/>
          <a:lstStyle>
            <a:lvl1pPr defTabSz="467359">
              <a:defRPr sz="5760"/>
            </a:lvl1pPr>
          </a:lstStyle>
          <a:p>
            <a:r>
              <a:t>7.3聚焦</a:t>
            </a:r>
          </a:p>
        </p:txBody>
      </p:sp>
      <p:sp>
        <p:nvSpPr>
          <p:cNvPr id="352" name="品牌的光环效应…"/>
          <p:cNvSpPr txBox="1">
            <a:spLocks noGrp="1"/>
          </p:cNvSpPr>
          <p:nvPr>
            <p:ph type="body" idx="1"/>
          </p:nvPr>
        </p:nvSpPr>
        <p:spPr>
          <a:prstGeom prst="rect">
            <a:avLst/>
          </a:prstGeom>
        </p:spPr>
        <p:txBody>
          <a:bodyPr/>
          <a:lstStyle/>
          <a:p>
            <a:pPr>
              <a:buBlip>
                <a:blip r:embed="rId2"/>
              </a:buBlip>
              <a:defRPr>
                <a:solidFill>
                  <a:schemeClr val="accent5"/>
                </a:solidFill>
              </a:defRPr>
            </a:pPr>
            <a:r>
              <a:t>品牌的光环效应</a:t>
            </a:r>
          </a:p>
          <a:p>
            <a:pPr lvl="1">
              <a:buSzPct val="125000"/>
              <a:buChar char="•"/>
            </a:pPr>
            <a:r>
              <a:t>如果一个品牌建立起一种明显的认知优势，那么它在消费者心中可能还会赋予它更多的认知优势</a:t>
            </a:r>
          </a:p>
          <a:p>
            <a:pPr marL="0" indent="0">
              <a:buSzTx/>
              <a:buNone/>
            </a:pPr>
            <a:r>
              <a:t>举个栗子</a:t>
            </a:r>
          </a:p>
          <a:p>
            <a:pPr lvl="1">
              <a:buSzPct val="125000"/>
              <a:buChar char="•"/>
            </a:pPr>
            <a:r>
              <a:t>更安全的轿车也意味着其工艺好和技术领先</a:t>
            </a:r>
          </a:p>
          <a:p>
            <a:pPr lvl="1">
              <a:buSzPct val="125000"/>
              <a:buChar char="•"/>
            </a:pPr>
            <a:r>
              <a:t>更防蛀的牙膏也意味着其专业度高及品质好</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7.3聚焦"/>
          <p:cNvSpPr txBox="1">
            <a:spLocks noGrp="1"/>
          </p:cNvSpPr>
          <p:nvPr>
            <p:ph type="title"/>
          </p:nvPr>
        </p:nvSpPr>
        <p:spPr>
          <a:prstGeom prst="rect">
            <a:avLst/>
          </a:prstGeom>
        </p:spPr>
        <p:txBody>
          <a:bodyPr/>
          <a:lstStyle>
            <a:lvl1pPr defTabSz="467359">
              <a:defRPr sz="5760"/>
            </a:lvl1pPr>
          </a:lstStyle>
          <a:p>
            <a:r>
              <a:t>7.3聚焦</a:t>
            </a:r>
          </a:p>
        </p:txBody>
      </p:sp>
      <p:sp>
        <p:nvSpPr>
          <p:cNvPr id="355" name="长城汽车…"/>
          <p:cNvSpPr txBox="1">
            <a:spLocks noGrp="1"/>
          </p:cNvSpPr>
          <p:nvPr>
            <p:ph type="body" idx="1"/>
          </p:nvPr>
        </p:nvSpPr>
        <p:spPr>
          <a:prstGeom prst="rect">
            <a:avLst/>
          </a:prstGeom>
        </p:spPr>
        <p:txBody>
          <a:bodyPr/>
          <a:lstStyle/>
          <a:p>
            <a:pPr marL="272541" indent="-272541" defTabSz="338835">
              <a:spcBef>
                <a:spcPts val="1700"/>
              </a:spcBef>
              <a:buBlip>
                <a:blip r:embed="rId2"/>
              </a:buBlip>
              <a:defRPr sz="2204"/>
            </a:pPr>
            <a:r>
              <a:rPr dirty="0" err="1"/>
              <a:t>长城汽车</a:t>
            </a:r>
            <a:endParaRPr dirty="0"/>
          </a:p>
          <a:p>
            <a:pPr marL="545083" lvl="1" indent="-272541" defTabSz="338835">
              <a:spcBef>
                <a:spcPts val="1700"/>
              </a:spcBef>
              <a:buSzPct val="125000"/>
              <a:buChar char="•"/>
              <a:defRPr sz="2204"/>
            </a:pPr>
            <a:r>
              <a:rPr dirty="0"/>
              <a:t>在里斯中国的指导下，长城汽车开始品牌战略重整，核心策略是</a:t>
            </a:r>
            <a:r>
              <a:rPr dirty="0">
                <a:solidFill>
                  <a:schemeClr val="accent5"/>
                </a:solidFill>
              </a:rPr>
              <a:t>聚焦发展SUV，逐步放弃轿车</a:t>
            </a:r>
            <a:r>
              <a:rPr dirty="0"/>
              <a:t>，适当保留皮卡；最后也能在这个竞争激烈的汽车市场里开疆拓土。</a:t>
            </a:r>
          </a:p>
          <a:p>
            <a:pPr marL="272541" indent="-272541" defTabSz="338835">
              <a:spcBef>
                <a:spcPts val="1700"/>
              </a:spcBef>
              <a:buBlip>
                <a:blip r:embed="rId2"/>
              </a:buBlip>
              <a:defRPr sz="2204"/>
            </a:pPr>
            <a:r>
              <a:rPr dirty="0" err="1"/>
              <a:t>老板电器</a:t>
            </a:r>
            <a:endParaRPr dirty="0"/>
          </a:p>
          <a:p>
            <a:pPr marL="545083" lvl="1" indent="-272541" defTabSz="338835">
              <a:spcBef>
                <a:spcPts val="1700"/>
              </a:spcBef>
              <a:buSzPct val="125000"/>
              <a:buChar char="•"/>
              <a:defRPr sz="2204"/>
            </a:pPr>
            <a:r>
              <a:rPr dirty="0" err="1"/>
              <a:t>在里斯中国的指导下，</a:t>
            </a:r>
            <a:r>
              <a:rPr dirty="0" err="1" smtClean="0">
                <a:solidFill>
                  <a:schemeClr val="accent5"/>
                </a:solidFill>
              </a:rPr>
              <a:t>聚焦发展</a:t>
            </a:r>
            <a:r>
              <a:rPr lang="zh-CN" altLang="en-US" dirty="0" smtClean="0">
                <a:solidFill>
                  <a:schemeClr val="accent5"/>
                </a:solidFill>
              </a:rPr>
              <a:t>抽油</a:t>
            </a:r>
            <a:r>
              <a:rPr dirty="0" err="1" smtClean="0">
                <a:solidFill>
                  <a:schemeClr val="accent5"/>
                </a:solidFill>
              </a:rPr>
              <a:t>烟机</a:t>
            </a:r>
            <a:r>
              <a:rPr dirty="0" err="1"/>
              <a:t>；传播以大吸力油烟机替代高端厨房电器，</a:t>
            </a:r>
            <a:r>
              <a:rPr dirty="0" err="1" smtClean="0"/>
              <a:t>所有传播资源都投入到</a:t>
            </a:r>
            <a:r>
              <a:rPr lang="zh-CN" altLang="en-US" dirty="0" smtClean="0"/>
              <a:t>抽</a:t>
            </a:r>
            <a:r>
              <a:rPr dirty="0" err="1" smtClean="0"/>
              <a:t>油烟机</a:t>
            </a:r>
            <a:r>
              <a:rPr dirty="0" err="1"/>
              <a:t>，其他品类不做推广</a:t>
            </a:r>
            <a:r>
              <a:rPr dirty="0"/>
              <a:t>；</a:t>
            </a:r>
          </a:p>
          <a:p>
            <a:pPr marL="545083" lvl="1" indent="-272541" defTabSz="338835">
              <a:spcBef>
                <a:spcPts val="1700"/>
              </a:spcBef>
              <a:buSzPct val="125000"/>
              <a:buChar char="•"/>
              <a:defRPr sz="2204"/>
            </a:pPr>
            <a:r>
              <a:rPr dirty="0"/>
              <a:t>方太定位自己为“厨房电器”，然而在消费者认知中并不存在“厨房电器”这个品类，消费者普遍考虑的是“抽油烟机买什么品牌”、“燃气灶买什么品牌”；</a:t>
            </a:r>
          </a:p>
          <a:p>
            <a:pPr marL="545083" lvl="1" indent="-272541" defTabSz="338835">
              <a:spcBef>
                <a:spcPts val="1700"/>
              </a:spcBef>
              <a:buSzPct val="125000"/>
              <a:buChar char="•"/>
              <a:defRPr sz="2204"/>
            </a:pPr>
            <a:r>
              <a:rPr dirty="0"/>
              <a:t>虽然消费者购买厨房电器有成套的习惯，而吸油烟机在厨房电器中，处于决定选择的关键地位。从实践结果来看，老板电器的做法更有效（不只是吸油烟机稳坐行业第一，燃气灶和消毒柜也在2013、2014年超越方太获得第一，并保持至今）。</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invX="1"/>
      </p:transition>
    </mc:Choice>
    <mc:Choice xmlns="" xmlns:m="http://schemas.openxmlformats.org/officeDocument/2006/math" xmlns:a14="http://schemas.microsoft.com/office/drawing/2010/main" xmlns:p14="http://schemas.microsoft.com/office/powerpoint/2010/main" Requires="p14">
      <p:transition spd="slow" advClick="1" p14:dur="2000">
        <p:wipe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愿每一个追寻梦想的人都不会被辜负。”"/>
          <p:cNvSpPr txBox="1">
            <a:spLocks noGrp="1"/>
          </p:cNvSpPr>
          <p:nvPr>
            <p:ph type="body" idx="13"/>
          </p:nvPr>
        </p:nvSpPr>
        <p:spPr>
          <a:xfrm>
            <a:off x="1270000" y="4267200"/>
            <a:ext cx="10464800" cy="850900"/>
          </a:xfrm>
          <a:prstGeom prst="rect">
            <a:avLst/>
          </a:prstGeom>
        </p:spPr>
        <p:txBody>
          <a:bodyPr/>
          <a:lstStyle>
            <a:lvl1pPr>
              <a:defRPr>
                <a:latin typeface="Libian SC Regular"/>
                <a:ea typeface="Libian SC Regular"/>
                <a:cs typeface="Libian SC Regular"/>
                <a:sym typeface="Libian SC Regular"/>
              </a:defRPr>
            </a:lvl1pPr>
          </a:lstStyle>
          <a:p>
            <a:r>
              <a:t>“愿每一个追寻梦想的人都不会被辜负。”</a:t>
            </a:r>
          </a:p>
        </p:txBody>
      </p:sp>
      <p:sp>
        <p:nvSpPr>
          <p:cNvPr id="358" name="2018-07-01"/>
          <p:cNvSpPr txBox="1">
            <a:spLocks noGrp="1"/>
          </p:cNvSpPr>
          <p:nvPr>
            <p:ph type="body" idx="14"/>
          </p:nvPr>
        </p:nvSpPr>
        <p:spPr>
          <a:xfrm>
            <a:off x="8341027" y="6362700"/>
            <a:ext cx="2238073" cy="647700"/>
          </a:xfrm>
          <a:prstGeom prst="rect">
            <a:avLst/>
          </a:prstGeom>
        </p:spPr>
        <p:txBody>
          <a:bodyPr>
            <a:noAutofit/>
          </a:bodyPr>
          <a:lstStyle/>
          <a:p>
            <a:r>
              <a:rPr dirty="0" smtClean="0"/>
              <a:t>2018-0</a:t>
            </a:r>
            <a:r>
              <a:rPr lang="en-US" dirty="0" smtClean="0"/>
              <a:t>8</a:t>
            </a:r>
            <a:r>
              <a:rPr dirty="0" smtClean="0"/>
              <a:t>-</a:t>
            </a:r>
            <a:r>
              <a:rPr lang="en-US" dirty="0" smtClean="0"/>
              <a:t>29</a:t>
            </a:r>
            <a:endParaRPr dirty="0"/>
          </a:p>
        </p:txBody>
      </p:sp>
      <p:sp>
        <p:nvSpPr>
          <p:cNvPr id="359" name="研发中心-周红伟"/>
          <p:cNvSpPr txBox="1"/>
          <p:nvPr/>
        </p:nvSpPr>
        <p:spPr>
          <a:xfrm>
            <a:off x="4992130" y="6362700"/>
            <a:ext cx="3348897"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defRPr sz="2800"/>
            </a:lvl1pPr>
          </a:lstStyle>
          <a:p>
            <a:r>
              <a:rPr lang="zh-CN" altLang="en-US" dirty="0" smtClean="0"/>
              <a:t>研发中心 </a:t>
            </a:r>
            <a:r>
              <a:rPr dirty="0" smtClean="0"/>
              <a:t>-</a:t>
            </a:r>
            <a:r>
              <a:rPr lang="en-US" dirty="0" smtClean="0"/>
              <a:t> </a:t>
            </a:r>
            <a:r>
              <a:rPr dirty="0" err="1" smtClean="0"/>
              <a:t>周红伟</a:t>
            </a:r>
            <a:endParaRPr dirty="0"/>
          </a:p>
        </p:txBody>
      </p:sp>
      <p:sp>
        <p:nvSpPr>
          <p:cNvPr id="360" name="谢谢聆听！"/>
          <p:cNvSpPr txBox="1"/>
          <p:nvPr/>
        </p:nvSpPr>
        <p:spPr>
          <a:xfrm>
            <a:off x="1270000" y="2035562"/>
            <a:ext cx="10464800" cy="152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8000">
                <a:latin typeface="Libian SC Regular"/>
                <a:ea typeface="Libian SC Regular"/>
                <a:cs typeface="Libian SC Regular"/>
                <a:sym typeface="Libian SC Regular"/>
              </a:defRPr>
            </a:lvl1pPr>
          </a:lstStyle>
          <a:p>
            <a:r>
              <a:t>谢谢聆听！</a:t>
            </a:r>
          </a:p>
        </p:txBody>
      </p:sp>
    </p:spTree>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1.4创业者的自身优势"/>
          <p:cNvSpPr txBox="1">
            <a:spLocks noGrp="1"/>
          </p:cNvSpPr>
          <p:nvPr>
            <p:ph type="title"/>
          </p:nvPr>
        </p:nvSpPr>
        <p:spPr>
          <a:prstGeom prst="rect">
            <a:avLst/>
          </a:prstGeom>
        </p:spPr>
        <p:txBody>
          <a:bodyPr/>
          <a:lstStyle>
            <a:lvl1pPr defTabSz="467359">
              <a:defRPr sz="5760"/>
            </a:lvl1pPr>
          </a:lstStyle>
          <a:p>
            <a:r>
              <a:rPr dirty="0"/>
              <a:t>1.4创业者的自身优势</a:t>
            </a:r>
          </a:p>
        </p:txBody>
      </p:sp>
      <p:sp>
        <p:nvSpPr>
          <p:cNvPr id="143" name="创业者往往离市场最近，最了解市场一线的情况…"/>
          <p:cNvSpPr txBox="1">
            <a:spLocks noGrp="1"/>
          </p:cNvSpPr>
          <p:nvPr>
            <p:ph type="body" idx="1"/>
          </p:nvPr>
        </p:nvSpPr>
        <p:spPr>
          <a:prstGeom prst="rect">
            <a:avLst/>
          </a:prstGeom>
        </p:spPr>
        <p:txBody>
          <a:bodyPr/>
          <a:lstStyle/>
          <a:p>
            <a:pPr marL="723900" indent="-723900">
              <a:buSzPct val="100000"/>
              <a:buAutoNum type="arabicPeriod"/>
            </a:pPr>
            <a:r>
              <a:rPr dirty="0" err="1"/>
              <a:t>创业者往往</a:t>
            </a:r>
            <a:r>
              <a:rPr dirty="0" err="1">
                <a:solidFill>
                  <a:schemeClr val="accent5"/>
                </a:solidFill>
              </a:rPr>
              <a:t>离市场最近</a:t>
            </a:r>
            <a:r>
              <a:rPr dirty="0" err="1"/>
              <a:t>，最了解市场一线的情况</a:t>
            </a:r>
            <a:endParaRPr dirty="0"/>
          </a:p>
          <a:p>
            <a:pPr marL="723900" indent="-723900">
              <a:buSzPct val="100000"/>
              <a:buAutoNum type="arabicPeriod"/>
            </a:pPr>
            <a:r>
              <a:rPr dirty="0" err="1"/>
              <a:t>大部分创业者有这样的勇气，</a:t>
            </a:r>
            <a:r>
              <a:rPr dirty="0" err="1">
                <a:solidFill>
                  <a:schemeClr val="accent5"/>
                </a:solidFill>
              </a:rPr>
              <a:t>不担心失去什么</a:t>
            </a:r>
            <a:r>
              <a:rPr dirty="0" err="1"/>
              <a:t>，只在乎想要什么</a:t>
            </a:r>
            <a:endParaRPr dirty="0"/>
          </a:p>
          <a:p>
            <a:pPr marL="723900" indent="-723900">
              <a:buSzPct val="100000"/>
              <a:buAutoNum type="arabicPeriod"/>
            </a:pPr>
            <a:r>
              <a:rPr dirty="0" err="1" smtClean="0"/>
              <a:t>创业者往往从</a:t>
            </a:r>
            <a:r>
              <a:rPr lang="zh-CN" altLang="en-US" dirty="0" smtClean="0"/>
              <a:t>零</a:t>
            </a:r>
            <a:r>
              <a:rPr dirty="0" err="1" smtClean="0"/>
              <a:t>起步</a:t>
            </a:r>
            <a:r>
              <a:rPr dirty="0" err="1"/>
              <a:t>，他们</a:t>
            </a:r>
            <a:r>
              <a:rPr dirty="0" err="1">
                <a:solidFill>
                  <a:schemeClr val="accent5"/>
                </a:solidFill>
              </a:rPr>
              <a:t>没有增长的压力</a:t>
            </a:r>
            <a:r>
              <a:rPr dirty="0" err="1"/>
              <a:t>，不需要养活一大堆人</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push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5大企业的失误"/>
          <p:cNvSpPr txBox="1">
            <a:spLocks noGrp="1"/>
          </p:cNvSpPr>
          <p:nvPr>
            <p:ph type="title"/>
          </p:nvPr>
        </p:nvSpPr>
        <p:spPr>
          <a:prstGeom prst="rect">
            <a:avLst/>
          </a:prstGeom>
        </p:spPr>
        <p:txBody>
          <a:bodyPr/>
          <a:lstStyle>
            <a:lvl1pPr defTabSz="467359">
              <a:defRPr sz="5760"/>
            </a:lvl1pPr>
          </a:lstStyle>
          <a:p>
            <a:r>
              <a:rPr dirty="0"/>
              <a:t>1.5大企业的失误</a:t>
            </a:r>
          </a:p>
        </p:txBody>
      </p:sp>
      <p:sp>
        <p:nvSpPr>
          <p:cNvPr id="146" name="一个真正有潜力的新品类最初的市场需求并不明显，规模也很小…"/>
          <p:cNvSpPr txBox="1">
            <a:spLocks noGrp="1"/>
          </p:cNvSpPr>
          <p:nvPr>
            <p:ph type="body" idx="1"/>
          </p:nvPr>
        </p:nvSpPr>
        <p:spPr>
          <a:prstGeom prst="rect">
            <a:avLst/>
          </a:prstGeom>
        </p:spPr>
        <p:txBody>
          <a:bodyPr/>
          <a:lstStyle/>
          <a:p>
            <a:pPr>
              <a:buBlip>
                <a:blip r:embed="rId2"/>
              </a:buBlip>
            </a:pPr>
            <a:r>
              <a:rPr dirty="0" err="1"/>
              <a:t>一个真正有潜力的新品类最初的市场需求并不明显，</a:t>
            </a:r>
            <a:r>
              <a:rPr dirty="0" err="1">
                <a:solidFill>
                  <a:schemeClr val="accent5"/>
                </a:solidFill>
              </a:rPr>
              <a:t>规模也很小</a:t>
            </a:r>
            <a:endParaRPr dirty="0">
              <a:solidFill>
                <a:schemeClr val="accent5"/>
              </a:solidFill>
            </a:endParaRPr>
          </a:p>
          <a:p>
            <a:pPr>
              <a:buBlip>
                <a:blip r:embed="rId2"/>
              </a:buBlip>
            </a:pPr>
            <a:r>
              <a:rPr dirty="0" err="1"/>
              <a:t>大企业往往会</a:t>
            </a:r>
            <a:r>
              <a:rPr dirty="0" err="1">
                <a:solidFill>
                  <a:schemeClr val="accent5"/>
                </a:solidFill>
              </a:rPr>
              <a:t>忽略这种市场</a:t>
            </a:r>
            <a:endParaRPr dirty="0">
              <a:solidFill>
                <a:schemeClr val="accent5"/>
              </a:solidFill>
            </a:endParaRPr>
          </a:p>
          <a:p>
            <a:pPr marL="1447800" lvl="1" indent="-723900">
              <a:buSzPct val="100000"/>
              <a:buAutoNum type="arabicPeriod"/>
            </a:pPr>
            <a:r>
              <a:rPr dirty="0" err="1"/>
              <a:t>要求市场对新产品已有明确的需求</a:t>
            </a:r>
            <a:endParaRPr dirty="0"/>
          </a:p>
          <a:p>
            <a:pPr marL="1447800" lvl="1" indent="-723900">
              <a:buSzPct val="100000"/>
              <a:buAutoNum type="arabicPeriod"/>
            </a:pPr>
            <a:r>
              <a:rPr dirty="0" err="1"/>
              <a:t>要求新产品的市场规模够大</a:t>
            </a:r>
            <a:endParaRPr dirty="0"/>
          </a:p>
          <a:p>
            <a:pPr marL="1447800" lvl="1" indent="-723900">
              <a:buSzPct val="100000"/>
              <a:buAutoNum type="arabicPeriod"/>
            </a:pPr>
            <a:r>
              <a:rPr dirty="0" err="1"/>
              <a:t>要求新产品的市场增长速度够快</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switch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2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76200" dist="12700" dir="5400000" rotWithShape="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2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76200" dist="12700" dir="5400000" rotWithShape="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842</TotalTime>
  <Words>2317</Words>
  <Application>Microsoft Office PowerPoint</Application>
  <PresentationFormat>自定义</PresentationFormat>
  <Paragraphs>586</Paragraphs>
  <Slides>79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79</vt:i4>
      </vt:variant>
    </vt:vector>
  </HeadingPairs>
  <TitlesOfParts>
    <vt:vector size="83" baseType="lpstr">
      <vt:lpstr>Helvetica Neue</vt:lpstr>
      <vt:lpstr>Libian SC Regular</vt:lpstr>
      <vt:lpstr>Papyrus</vt:lpstr>
      <vt:lpstr>Parchment</vt:lpstr>
      <vt:lpstr>创业创品牌</vt:lpstr>
      <vt:lpstr>为什么讲这个？</vt:lpstr>
      <vt:lpstr>PowerPoint 演示文稿</vt:lpstr>
      <vt:lpstr>一、创业企业的品牌机会</vt:lpstr>
      <vt:lpstr>1.1商业的分化</vt:lpstr>
      <vt:lpstr>1.2消费需求的多样性</vt:lpstr>
      <vt:lpstr>1.3互联网的大机遇</vt:lpstr>
      <vt:lpstr>1.4创业者的自身优势</vt:lpstr>
      <vt:lpstr>1.5大企业的失误</vt:lpstr>
      <vt:lpstr>二、成功品牌的真谛</vt:lpstr>
      <vt:lpstr>2.1品牌与商标</vt:lpstr>
      <vt:lpstr>2.2消费者的心智模式</vt:lpstr>
      <vt:lpstr>2.3品牌的二元法则</vt:lpstr>
      <vt:lpstr>2.4品牌背后的关键力量</vt:lpstr>
      <vt:lpstr>2.5品牌价值的决定因素</vt:lpstr>
      <vt:lpstr>2.6强势与弱势品牌</vt:lpstr>
      <vt:lpstr>三、创建品牌的七大误区</vt:lpstr>
      <vt:lpstr>3.1更好的产品就能赢吗</vt:lpstr>
      <vt:lpstr>3.2创品牌还是卖产品</vt:lpstr>
      <vt:lpstr>3.3满足客户的需求就够了吗</vt:lpstr>
      <vt:lpstr>3.4提升知名度就能促进销售吗</vt:lpstr>
      <vt:lpstr>3.5创建品牌就需要做广告</vt:lpstr>
      <vt:lpstr>3.6品牌就是一个形象或理念</vt:lpstr>
      <vt:lpstr>3.7品牌延伸可以利用品牌资产</vt:lpstr>
      <vt:lpstr>四、创建成功品牌的最佳机会</vt:lpstr>
      <vt:lpstr>4.1开创一个新品类</vt:lpstr>
      <vt:lpstr>4.2开创新品类的管理学依据</vt:lpstr>
      <vt:lpstr>4.3品类的基本类型</vt:lpstr>
      <vt:lpstr>4.4对品类的重要认识</vt:lpstr>
      <vt:lpstr>4.5开创新品类的疑问</vt:lpstr>
      <vt:lpstr>4.6开创新品类的九大方法</vt:lpstr>
      <vt:lpstr>4.6.1抢占市场空白</vt:lpstr>
      <vt:lpstr>4.6.2抢占心智空白</vt:lpstr>
      <vt:lpstr>4.6.3产品创新</vt:lpstr>
      <vt:lpstr>4.6.4方便性包装</vt:lpstr>
      <vt:lpstr>4.6.5价格区隔</vt:lpstr>
      <vt:lpstr>4.6.6规格区隔</vt:lpstr>
      <vt:lpstr>4.6.7聚焦一类产品或服务</vt:lpstr>
      <vt:lpstr>4.6.8聚焦品类的一个次要特性或功效</vt:lpstr>
      <vt:lpstr>4.6.9站在领导品牌对立面</vt:lpstr>
      <vt:lpstr>五、创建成功品牌的十大要点</vt:lpstr>
      <vt:lpstr>5.1为新品类命名</vt:lpstr>
      <vt:lpstr>5.2为新品类定位</vt:lpstr>
      <vt:lpstr>5.2三种新品类定位方法</vt:lpstr>
      <vt:lpstr>5.3取一个好的品牌名称</vt:lpstr>
      <vt:lpstr>5.4给品牌设计一个独特的视觉符号</vt:lpstr>
      <vt:lpstr>5.4.1选择品牌的主色调</vt:lpstr>
      <vt:lpstr>5.4.2产品包装</vt:lpstr>
      <vt:lpstr>5.4.3品牌标识</vt:lpstr>
      <vt:lpstr>5.4.4广告形象／人物标志</vt:lpstr>
      <vt:lpstr>5.4.5产品外观</vt:lpstr>
      <vt:lpstr>5.5聚焦一款产品</vt:lpstr>
      <vt:lpstr>5.6界定原点人群</vt:lpstr>
      <vt:lpstr>5.7确定原点市场</vt:lpstr>
      <vt:lpstr>5.8聚焦原点渠道</vt:lpstr>
      <vt:lpstr>5.9采用公关的方式启动新品牌</vt:lpstr>
      <vt:lpstr>5.10投入时间和耐心</vt:lpstr>
      <vt:lpstr>六、如何做好品牌经营</vt:lpstr>
      <vt:lpstr>6.1推广新品类</vt:lpstr>
      <vt:lpstr>6.2防止品牌风尚化</vt:lpstr>
      <vt:lpstr>6.3保持聚焦</vt:lpstr>
      <vt:lpstr>6.3保持聚焦</vt:lpstr>
      <vt:lpstr>6.4谨慎促销</vt:lpstr>
      <vt:lpstr>6.4谨慎促销</vt:lpstr>
      <vt:lpstr>6.5用好公关</vt:lpstr>
      <vt:lpstr>6.6做好广告</vt:lpstr>
      <vt:lpstr>6.7容纳竞争</vt:lpstr>
      <vt:lpstr>6.8重新定位</vt:lpstr>
      <vt:lpstr>6.9进化品牌</vt:lpstr>
      <vt:lpstr>6.10分化品类</vt:lpstr>
      <vt:lpstr>七、最重要的品牌法则</vt:lpstr>
      <vt:lpstr>7.1成为第一</vt:lpstr>
      <vt:lpstr>7.2差异化</vt:lpstr>
      <vt:lpstr>7.3聚焦</vt:lpstr>
      <vt:lpstr>7.3聚焦</vt:lpstr>
      <vt:lpstr>7.3聚焦</vt:lpstr>
      <vt:lpstr>7.3聚焦</vt:lpstr>
      <vt:lpstr>7.3聚焦</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创业创品牌</dc:title>
  <cp:lastModifiedBy>jearry.zhou</cp:lastModifiedBy>
  <cp:revision>38</cp:revision>
  <dcterms:modified xsi:type="dcterms:W3CDTF">2018-08-30T09:00:05Z</dcterms:modified>
</cp:coreProperties>
</file>