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media/image74.png" ContentType="image/png"/>
  <Override PartName="/ppt/media/image73.png" ContentType="image/png"/>
  <Override PartName="/ppt/media/image72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71.jpeg" ContentType="image/jpeg"/>
  <Override PartName="/ppt/media/image61.png" ContentType="image/png"/>
  <Override PartName="/ppt/media/image54.png" ContentType="image/png"/>
  <Override PartName="/ppt/media/image53.png" ContentType="image/png"/>
  <Override PartName="/ppt/media/image77.png" ContentType="image/png"/>
  <Override PartName="/ppt/media/image52.png" ContentType="image/png"/>
  <Override PartName="/ppt/media/image76.png" ContentType="image/png"/>
  <Override PartName="/ppt/media/image51.png" ContentType="image/png"/>
  <Override PartName="/ppt/media/image75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16.jpeg" ContentType="image/jpeg"/>
  <Override PartName="/ppt/media/image12.jpeg" ContentType="image/jpeg"/>
  <Override PartName="/ppt/media/image11.jpeg" ContentType="image/jpeg"/>
  <Override PartName="/ppt/media/image70.png" ContentType="image/png"/>
  <Override PartName="/ppt/media/image10.jpeg" ContentType="image/jpeg"/>
  <Override PartName="/ppt/media/image13.jpeg" ContentType="image/jpeg"/>
  <Override PartName="/ppt/media/image15.jpeg" ContentType="image/jpeg"/>
  <Override PartName="/ppt/media/image14.jpeg" ContentType="image/jpeg"/>
  <Override PartName="/ppt/media/image17.jpeg" ContentType="image/jpeg"/>
  <Override PartName="/ppt/media/image37.png" ContentType="image/png"/>
  <Override PartName="/ppt/media/image19.jpeg" ContentType="image/jpeg"/>
  <Override PartName="/ppt/media/image46.png" ContentType="image/png"/>
  <Override PartName="/ppt/media/image9.jpeg" ContentType="image/jpeg"/>
  <Override PartName="/ppt/media/image6.jpeg" ContentType="image/jpeg"/>
  <Override PartName="/ppt/media/image18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8.jpeg" ContentType="image/jpeg"/>
  <Override PartName="/ppt/media/image3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21.jpeg" ContentType="image/jpeg"/>
  <Override PartName="/ppt/media/image1.jpeg" ContentType="image/jpeg"/>
  <Override PartName="/ppt/media/image23.jpeg" ContentType="image/jpeg"/>
  <Override PartName="/ppt/media/image24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請按這裡移動投影片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898C25-B583-49EC-93BC-126D7EA7C11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傳統嵌入式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封裝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嵌入式轉變 朝向</a:t>
            </a:r>
            <a:r>
              <a:rPr b="0" lang="en-US" sz="2000" spc="-1" strike="noStrike">
                <a:latin typeface="Arial"/>
              </a:rPr>
              <a:t>AI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想像中的</a:t>
            </a:r>
            <a:r>
              <a:rPr b="0" lang="en-US" sz="2000" spc="-1" strike="noStrike">
                <a:latin typeface="Arial"/>
              </a:rPr>
              <a:t>AI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實際較常使用的</a:t>
            </a:r>
            <a:r>
              <a:rPr b="0" lang="en-US" sz="2000" spc="-1" strike="noStrike">
                <a:latin typeface="Arial"/>
              </a:rPr>
              <a:t>AI</a:t>
            </a:r>
            <a:r>
              <a:rPr b="0" lang="en-US" sz="2000" spc="-1" strike="noStrike">
                <a:latin typeface="Arial"/>
              </a:rPr>
              <a:t>電腦，</a:t>
            </a:r>
            <a:r>
              <a:rPr b="0" lang="en-US" sz="2000" spc="-1" strike="noStrike">
                <a:latin typeface="Arial"/>
              </a:rPr>
              <a:t>Jetson </a:t>
            </a:r>
            <a:r>
              <a:rPr b="0" lang="en-US" sz="2000" spc="-1" strike="noStrike">
                <a:latin typeface="Arial"/>
              </a:rPr>
              <a:t>家族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官方規格表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Ask anyone know embedded system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example ,smart air conditioner ,or refrigerator, or some machine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或是像無人機，或自走車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什麼是嵌入式電腦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1658520" y="-1657440"/>
            <a:ext cx="1154520" cy="4469400"/>
          </a:xfrm>
          <a:prstGeom prst="rtTriangle">
            <a:avLst/>
          </a:prstGeom>
          <a:solidFill>
            <a:srgbClr val="8064a2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7480440" y="2147400"/>
            <a:ext cx="6450480" cy="2970720"/>
          </a:xfrm>
          <a:prstGeom prst="rtTriangle">
            <a:avLst/>
          </a:prstGeom>
          <a:solidFill>
            <a:srgbClr val="9bbb59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1080" y="0"/>
            <a:ext cx="1751400" cy="1751400"/>
          </a:xfrm>
          <a:prstGeom prst="rtTriangle">
            <a:avLst/>
          </a:prstGeom>
          <a:solidFill>
            <a:srgbClr val="c0504d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8165160" y="2832120"/>
            <a:ext cx="3694680" cy="4356720"/>
          </a:xfrm>
          <a:prstGeom prst="rtTriangle">
            <a:avLst/>
          </a:prstGeom>
          <a:solidFill>
            <a:srgbClr val="4f81bd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305240"/>
            <a:ext cx="1624680" cy="2551680"/>
          </a:xfrm>
          <a:prstGeom prst="rtTriangle">
            <a:avLst/>
          </a:prstGeom>
          <a:solidFill>
            <a:srgbClr val="4bacc6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</a:t>
            </a:r>
            <a:r>
              <a:rPr b="0" lang="en-US" sz="1800" spc="-1" strike="noStrike">
                <a:latin typeface="Arial"/>
              </a:rPr>
              <a:t>這裡</a:t>
            </a:r>
            <a:r>
              <a:rPr b="0" lang="en-US" sz="1800" spc="-1" strike="noStrike">
                <a:latin typeface="Arial"/>
              </a:rPr>
              <a:t>編輯</a:t>
            </a:r>
            <a:r>
              <a:rPr b="0" lang="en-US" sz="1800" spc="-1" strike="noStrike">
                <a:latin typeface="Arial"/>
              </a:rPr>
              <a:t>題名</a:t>
            </a:r>
            <a:r>
              <a:rPr b="0" lang="en-US" sz="1800" spc="-1" strike="noStrike">
                <a:latin typeface="Arial"/>
              </a:rPr>
              <a:t>文字</a:t>
            </a:r>
            <a:r>
              <a:rPr b="0" lang="en-US" sz="1800" spc="-1" strike="noStrike">
                <a:latin typeface="Arial"/>
              </a:rPr>
              <a:t>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rot="10800000">
            <a:off x="28307520" y="20572920"/>
            <a:ext cx="8057160" cy="6856920"/>
          </a:xfrm>
          <a:custGeom>
            <a:avLst/>
            <a:gdLst/>
            <a:ahLst/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rgbClr val="ffc000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5295960"/>
            <a:ext cx="6247440" cy="1560960"/>
          </a:xfrm>
          <a:prstGeom prst="rtTriangle">
            <a:avLst/>
          </a:prstGeom>
          <a:solidFill>
            <a:srgbClr val="ed7d31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flipV="1" rot="5400000">
            <a:off x="9753480" y="-926640"/>
            <a:ext cx="1510200" cy="3364560"/>
          </a:xfrm>
          <a:prstGeom prst="rtTriangle">
            <a:avLst/>
          </a:prstGeom>
          <a:solidFill>
            <a:srgbClr val="5b9bd5"/>
          </a:solidFill>
          <a:ln w="25560">
            <a:noFill/>
          </a:ln>
          <a:effectLst>
            <a:outerShdw dir="0" dist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910080" y="2016720"/>
            <a:ext cx="3222720" cy="16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1800" spc="-1" strike="noStrike">
                <a:solidFill>
                  <a:srgbClr val="c55a11"/>
                </a:solidFill>
                <a:latin typeface="Century Gothic"/>
                <a:ea typeface="微软雅黑"/>
              </a:rPr>
              <a:t>目录</a:t>
            </a:r>
            <a:endParaRPr b="0" lang="en-US" sz="1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910080" y="3696840"/>
            <a:ext cx="32227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4400" spc="-1" strike="noStrike">
                <a:solidFill>
                  <a:srgbClr val="c55a11"/>
                </a:solidFill>
                <a:latin typeface="Century Gothic"/>
                <a:ea typeface="微软雅黑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375480" y="0"/>
            <a:ext cx="139680" cy="961200"/>
            <a:chOff x="375480" y="0"/>
            <a:chExt cx="139680" cy="961200"/>
          </a:xfrm>
        </p:grpSpPr>
        <p:sp>
          <p:nvSpPr>
            <p:cNvPr id="125" name="CustomShape 2"/>
            <p:cNvSpPr/>
            <p:nvPr/>
          </p:nvSpPr>
          <p:spPr>
            <a:xfrm>
              <a:off x="375480" y="0"/>
              <a:ext cx="59760" cy="961200"/>
            </a:xfrm>
            <a:prstGeom prst="rect">
              <a:avLst/>
            </a:prstGeom>
            <a:solidFill>
              <a:srgbClr val="1a7bae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"/>
            <p:cNvSpPr/>
            <p:nvPr/>
          </p:nvSpPr>
          <p:spPr>
            <a:xfrm>
              <a:off x="455400" y="0"/>
              <a:ext cx="59760" cy="961200"/>
            </a:xfrm>
            <a:prstGeom prst="rect">
              <a:avLst/>
            </a:prstGeom>
            <a:solidFill>
              <a:srgbClr val="1a7bae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" name="Group 4"/>
          <p:cNvGrpSpPr/>
          <p:nvPr/>
        </p:nvGrpSpPr>
        <p:grpSpPr>
          <a:xfrm>
            <a:off x="11736720" y="6618600"/>
            <a:ext cx="140040" cy="239400"/>
            <a:chOff x="11736720" y="6618600"/>
            <a:chExt cx="140040" cy="239400"/>
          </a:xfrm>
        </p:grpSpPr>
        <p:sp>
          <p:nvSpPr>
            <p:cNvPr id="128" name="CustomShape 5"/>
            <p:cNvSpPr/>
            <p:nvPr/>
          </p:nvSpPr>
          <p:spPr>
            <a:xfrm rot="10800000">
              <a:off x="11817000" y="6618600"/>
              <a:ext cx="59760" cy="239400"/>
            </a:xfrm>
            <a:prstGeom prst="rect">
              <a:avLst/>
            </a:prstGeom>
            <a:solidFill>
              <a:srgbClr val="1a7bae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 rot="10800000">
              <a:off x="11736720" y="6618600"/>
              <a:ext cx="59760" cy="239400"/>
            </a:xfrm>
            <a:prstGeom prst="rect">
              <a:avLst/>
            </a:prstGeom>
            <a:solidFill>
              <a:srgbClr val="1a7bae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Line 7"/>
          <p:cNvSpPr/>
          <p:nvPr/>
        </p:nvSpPr>
        <p:spPr>
          <a:xfrm>
            <a:off x="695160" y="908640"/>
            <a:ext cx="468072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375480" y="0"/>
            <a:ext cx="139680" cy="961200"/>
            <a:chOff x="375480" y="0"/>
            <a:chExt cx="139680" cy="961200"/>
          </a:xfrm>
        </p:grpSpPr>
        <p:sp>
          <p:nvSpPr>
            <p:cNvPr id="170" name="CustomShape 2"/>
            <p:cNvSpPr/>
            <p:nvPr/>
          </p:nvSpPr>
          <p:spPr>
            <a:xfrm>
              <a:off x="375480" y="0"/>
              <a:ext cx="59760" cy="961200"/>
            </a:xfrm>
            <a:prstGeom prst="rect">
              <a:avLst/>
            </a:prstGeom>
            <a:solidFill>
              <a:srgbClr val="95bc4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"/>
            <p:cNvSpPr/>
            <p:nvPr/>
          </p:nvSpPr>
          <p:spPr>
            <a:xfrm>
              <a:off x="455400" y="0"/>
              <a:ext cx="59760" cy="961200"/>
            </a:xfrm>
            <a:prstGeom prst="rect">
              <a:avLst/>
            </a:prstGeom>
            <a:solidFill>
              <a:srgbClr val="95bc4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2" name="Group 4"/>
          <p:cNvGrpSpPr/>
          <p:nvPr/>
        </p:nvGrpSpPr>
        <p:grpSpPr>
          <a:xfrm>
            <a:off x="11736720" y="6618600"/>
            <a:ext cx="140040" cy="239400"/>
            <a:chOff x="11736720" y="6618600"/>
            <a:chExt cx="140040" cy="239400"/>
          </a:xfrm>
        </p:grpSpPr>
        <p:sp>
          <p:nvSpPr>
            <p:cNvPr id="173" name="CustomShape 5"/>
            <p:cNvSpPr/>
            <p:nvPr/>
          </p:nvSpPr>
          <p:spPr>
            <a:xfrm rot="10800000">
              <a:off x="11817000" y="6618600"/>
              <a:ext cx="59760" cy="239400"/>
            </a:xfrm>
            <a:prstGeom prst="rect">
              <a:avLst/>
            </a:prstGeom>
            <a:solidFill>
              <a:srgbClr val="95bc4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6"/>
            <p:cNvSpPr/>
            <p:nvPr/>
          </p:nvSpPr>
          <p:spPr>
            <a:xfrm rot="10800000">
              <a:off x="11736720" y="6618600"/>
              <a:ext cx="59760" cy="239400"/>
            </a:xfrm>
            <a:prstGeom prst="rect">
              <a:avLst/>
            </a:prstGeom>
            <a:solidFill>
              <a:srgbClr val="95bc4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Line 7"/>
          <p:cNvSpPr/>
          <p:nvPr/>
        </p:nvSpPr>
        <p:spPr>
          <a:xfrm>
            <a:off x="695160" y="908640"/>
            <a:ext cx="468072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375480" y="0"/>
            <a:ext cx="139680" cy="961200"/>
            <a:chOff x="375480" y="0"/>
            <a:chExt cx="139680" cy="961200"/>
          </a:xfrm>
        </p:grpSpPr>
        <p:sp>
          <p:nvSpPr>
            <p:cNvPr id="215" name="CustomShape 2"/>
            <p:cNvSpPr/>
            <p:nvPr/>
          </p:nvSpPr>
          <p:spPr>
            <a:xfrm>
              <a:off x="375480" y="0"/>
              <a:ext cx="59760" cy="961200"/>
            </a:xfrm>
            <a:prstGeom prst="rect">
              <a:avLst/>
            </a:prstGeom>
            <a:solidFill>
              <a:srgbClr val="fda907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"/>
            <p:cNvSpPr/>
            <p:nvPr/>
          </p:nvSpPr>
          <p:spPr>
            <a:xfrm>
              <a:off x="455400" y="0"/>
              <a:ext cx="59760" cy="961200"/>
            </a:xfrm>
            <a:prstGeom prst="rect">
              <a:avLst/>
            </a:prstGeom>
            <a:solidFill>
              <a:srgbClr val="fda907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" name="Group 4"/>
          <p:cNvGrpSpPr/>
          <p:nvPr/>
        </p:nvGrpSpPr>
        <p:grpSpPr>
          <a:xfrm>
            <a:off x="11736720" y="6618600"/>
            <a:ext cx="140040" cy="239400"/>
            <a:chOff x="11736720" y="6618600"/>
            <a:chExt cx="140040" cy="239400"/>
          </a:xfrm>
        </p:grpSpPr>
        <p:sp>
          <p:nvSpPr>
            <p:cNvPr id="218" name="CustomShape 5"/>
            <p:cNvSpPr/>
            <p:nvPr/>
          </p:nvSpPr>
          <p:spPr>
            <a:xfrm rot="10800000">
              <a:off x="11817000" y="6618600"/>
              <a:ext cx="59760" cy="239400"/>
            </a:xfrm>
            <a:prstGeom prst="rect">
              <a:avLst/>
            </a:prstGeom>
            <a:solidFill>
              <a:srgbClr val="fda907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6"/>
            <p:cNvSpPr/>
            <p:nvPr/>
          </p:nvSpPr>
          <p:spPr>
            <a:xfrm rot="10800000">
              <a:off x="11736720" y="6618600"/>
              <a:ext cx="59760" cy="239400"/>
            </a:xfrm>
            <a:prstGeom prst="rect">
              <a:avLst/>
            </a:prstGeom>
            <a:solidFill>
              <a:srgbClr val="fda907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Line 7"/>
          <p:cNvSpPr/>
          <p:nvPr/>
        </p:nvSpPr>
        <p:spPr>
          <a:xfrm>
            <a:off x="695160" y="908640"/>
            <a:ext cx="468072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49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49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slideLayout" Target="../slideLayouts/slideLayout49.xml"/><Relationship Id="rId19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slideLayout" Target="../slideLayouts/slideLayout49.xml"/><Relationship Id="rId19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307520" y="1452600"/>
            <a:ext cx="5108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953735"/>
                </a:solidFill>
                <a:latin typeface="Arial"/>
                <a:ea typeface="微软雅黑"/>
              </a:rPr>
              <a:t>AIoT </a:t>
            </a:r>
            <a:r>
              <a:rPr b="1" lang="en-US" sz="4400" spc="-1" strike="noStrike">
                <a:solidFill>
                  <a:srgbClr val="953735"/>
                </a:solidFill>
                <a:latin typeface="Arial"/>
                <a:ea typeface="微软雅黑"/>
              </a:rPr>
              <a:t>的實作與應用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307520" y="2287440"/>
            <a:ext cx="5460480" cy="1213920"/>
          </a:xfrm>
          <a:prstGeom prst="rect">
            <a:avLst/>
          </a:prstGeom>
          <a:solidFill>
            <a:srgbClr val="b342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微软雅黑"/>
              </a:rPr>
              <a:t>逢甲大學機器人課程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307520" y="3502440"/>
            <a:ext cx="709776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953735"/>
                </a:solidFill>
                <a:latin typeface="Microsoft YaHei"/>
                <a:ea typeface="Microsoft YaHei"/>
              </a:rPr>
              <a:t>《</a:t>
            </a:r>
            <a:r>
              <a:rPr b="1" lang="en-US" sz="2800" spc="-1" strike="noStrike">
                <a:solidFill>
                  <a:srgbClr val="953735"/>
                </a:solidFill>
                <a:latin typeface="Microsoft YaHei"/>
                <a:ea typeface="Microsoft YaHei"/>
              </a:rPr>
              <a:t>7/2 </a:t>
            </a:r>
            <a:r>
              <a:rPr b="1" lang="en-US" sz="2800" spc="-1" strike="noStrike">
                <a:solidFill>
                  <a:srgbClr val="953735"/>
                </a:solidFill>
                <a:latin typeface="Microsoft YaHei"/>
                <a:ea typeface="Microsoft YaHei"/>
              </a:rPr>
              <a:t>忠明高中》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307520" y="4158720"/>
            <a:ext cx="510876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404040"/>
                </a:solidFill>
                <a:latin typeface="Arial"/>
                <a:ea typeface="微软雅黑"/>
              </a:rPr>
              <a:t>報告人：江睿修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9562320" y="180000"/>
            <a:ext cx="2271960" cy="672120"/>
            <a:chOff x="9562320" y="180000"/>
            <a:chExt cx="2271960" cy="672120"/>
          </a:xfrm>
        </p:grpSpPr>
        <p:sp>
          <p:nvSpPr>
            <p:cNvPr id="270" name="CustomShape 6"/>
            <p:cNvSpPr/>
            <p:nvPr/>
          </p:nvSpPr>
          <p:spPr>
            <a:xfrm>
              <a:off x="10235520" y="180000"/>
              <a:ext cx="1598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just">
                <a:lnSpc>
                  <a:spcPct val="100000"/>
                </a:lnSpc>
              </a:pPr>
              <a:r>
                <a:rPr b="0" lang="en-US" sz="267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逢甲大學</a:t>
              </a:r>
              <a:endParaRPr b="0" lang="en-US" sz="267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Feng-Chia University</a:t>
              </a:r>
              <a:endParaRPr b="0" lang="en-US" sz="1100" spc="-1" strike="noStrike">
                <a:latin typeface="Arial"/>
              </a:endParaRPr>
            </a:p>
          </p:txBody>
        </p:sp>
        <p:pic>
          <p:nvPicPr>
            <p:cNvPr id="271" name="Picture 4" descr=""/>
            <p:cNvPicPr/>
            <p:nvPr/>
          </p:nvPicPr>
          <p:blipFill>
            <a:blip r:embed="rId1"/>
            <a:stretch/>
          </p:blipFill>
          <p:spPr>
            <a:xfrm>
              <a:off x="9562320" y="180000"/>
              <a:ext cx="672120" cy="672120"/>
            </a:xfrm>
            <a:prstGeom prst="rect">
              <a:avLst/>
            </a:prstGeom>
            <a:ln>
              <a:noFill/>
            </a:ln>
          </p:spPr>
        </p:pic>
      </p:grpSp>
    </p:spTree>
  </p:cSld>
  <p:transition spd="slow"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嵌入式平台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5527800" y="2074680"/>
            <a:ext cx="4761360" cy="278964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Atmel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Microchip pic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語言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硬體加速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嵌入式系統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21" name="Picture 2" descr=""/>
          <p:cNvPicPr/>
          <p:nvPr/>
        </p:nvPicPr>
        <p:blipFill>
          <a:blip r:embed="rId1"/>
          <a:stretch/>
        </p:blipFill>
        <p:spPr>
          <a:xfrm>
            <a:off x="2286000" y="1262160"/>
            <a:ext cx="7619040" cy="4332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35400" y="573840"/>
            <a:ext cx="515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嵌入式系統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4" name="Picture 2" descr=""/>
          <p:cNvPicPr/>
          <p:nvPr/>
        </p:nvPicPr>
        <p:blipFill>
          <a:blip r:embed="rId1"/>
          <a:stretch/>
        </p:blipFill>
        <p:spPr>
          <a:xfrm>
            <a:off x="2011680" y="1256400"/>
            <a:ext cx="7567560" cy="4672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35400" y="573840"/>
            <a:ext cx="515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嵌入式系統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3332160" y="1514880"/>
            <a:ext cx="5526360" cy="41482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家族介紹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30" name="Picture 2" descr=""/>
          <p:cNvPicPr/>
          <p:nvPr/>
        </p:nvPicPr>
        <p:blipFill>
          <a:blip r:embed="rId1"/>
          <a:stretch/>
        </p:blipFill>
        <p:spPr>
          <a:xfrm>
            <a:off x="7908840" y="4419000"/>
            <a:ext cx="2309400" cy="1883880"/>
          </a:xfrm>
          <a:prstGeom prst="rect">
            <a:avLst/>
          </a:prstGeom>
          <a:ln>
            <a:noFill/>
          </a:ln>
        </p:spPr>
      </p:pic>
      <p:pic>
        <p:nvPicPr>
          <p:cNvPr id="331" name="Picture 2" descr=""/>
          <p:cNvPicPr/>
          <p:nvPr/>
        </p:nvPicPr>
        <p:blipFill>
          <a:blip r:embed="rId2"/>
          <a:stretch/>
        </p:blipFill>
        <p:spPr>
          <a:xfrm>
            <a:off x="4618800" y="3506760"/>
            <a:ext cx="3096720" cy="2944800"/>
          </a:xfrm>
          <a:prstGeom prst="rect">
            <a:avLst/>
          </a:prstGeom>
          <a:ln>
            <a:noFill/>
          </a:ln>
        </p:spPr>
      </p:pic>
      <p:pic>
        <p:nvPicPr>
          <p:cNvPr id="332" name="Picture 4" descr=""/>
          <p:cNvPicPr/>
          <p:nvPr/>
        </p:nvPicPr>
        <p:blipFill>
          <a:blip r:embed="rId3"/>
          <a:stretch/>
        </p:blipFill>
        <p:spPr>
          <a:xfrm>
            <a:off x="826560" y="3628440"/>
            <a:ext cx="3858480" cy="3052080"/>
          </a:xfrm>
          <a:prstGeom prst="rect">
            <a:avLst/>
          </a:prstGeom>
          <a:ln>
            <a:noFill/>
          </a:ln>
        </p:spPr>
      </p:pic>
      <p:pic>
        <p:nvPicPr>
          <p:cNvPr id="333" name="Picture 6" descr=""/>
          <p:cNvPicPr/>
          <p:nvPr/>
        </p:nvPicPr>
        <p:blipFill>
          <a:blip r:embed="rId4"/>
          <a:stretch/>
        </p:blipFill>
        <p:spPr>
          <a:xfrm>
            <a:off x="6323400" y="961920"/>
            <a:ext cx="3484440" cy="2393640"/>
          </a:xfrm>
          <a:prstGeom prst="rect">
            <a:avLst/>
          </a:prstGeom>
          <a:ln>
            <a:noFill/>
          </a:ln>
        </p:spPr>
      </p:pic>
      <p:pic>
        <p:nvPicPr>
          <p:cNvPr id="334" name="Picture 8" descr=""/>
          <p:cNvPicPr/>
          <p:nvPr/>
        </p:nvPicPr>
        <p:blipFill>
          <a:blip r:embed="rId5"/>
          <a:stretch/>
        </p:blipFill>
        <p:spPr>
          <a:xfrm>
            <a:off x="826560" y="834840"/>
            <a:ext cx="4190040" cy="239364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3165840" y="3229560"/>
            <a:ext cx="194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Jetson TK1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952760" y="3312000"/>
            <a:ext cx="194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Jetson TX1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5699160" y="6080040"/>
            <a:ext cx="1940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Jetson AGX Xavier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287280" y="6224040"/>
            <a:ext cx="194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Jetson TX2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9692280" y="5645880"/>
            <a:ext cx="194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Jetson Nano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8"/>
          <p:cNvSpPr/>
          <p:nvPr/>
        </p:nvSpPr>
        <p:spPr>
          <a:xfrm>
            <a:off x="4748760" y="3491280"/>
            <a:ext cx="1708920" cy="74376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微软雅黑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43" name="Picture 2" descr=""/>
          <p:cNvPicPr/>
          <p:nvPr/>
        </p:nvPicPr>
        <p:blipFill>
          <a:blip r:embed="rId1"/>
          <a:stretch/>
        </p:blipFill>
        <p:spPr>
          <a:xfrm>
            <a:off x="635400" y="2126520"/>
            <a:ext cx="4523040" cy="3690000"/>
          </a:xfrm>
          <a:prstGeom prst="rect">
            <a:avLst/>
          </a:prstGeom>
          <a:ln>
            <a:noFill/>
          </a:ln>
        </p:spPr>
      </p:pic>
      <p:pic>
        <p:nvPicPr>
          <p:cNvPr id="344" name="圖片 3" descr=""/>
          <p:cNvPicPr/>
          <p:nvPr/>
        </p:nvPicPr>
        <p:blipFill>
          <a:blip r:embed="rId2"/>
          <a:stretch/>
        </p:blipFill>
        <p:spPr>
          <a:xfrm>
            <a:off x="5365800" y="1355400"/>
            <a:ext cx="6566400" cy="46742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嵌入式電腦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70 x 45 mm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472 GFLOP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的運算能力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低功耗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5W~10W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系統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838080" y="1887480"/>
            <a:ext cx="5180400" cy="42264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254080" y="6301800"/>
            <a:ext cx="5996160" cy="7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無線傳輸實驗室逢甲大學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微软雅黑"/>
                <a:ea typeface="微软雅黑"/>
              </a:rPr>
              <a:t>Feng-Chia University Department of Communications Engineering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352" name="圖片 26" descr=""/>
          <p:cNvPicPr/>
          <p:nvPr/>
        </p:nvPicPr>
        <p:blipFill>
          <a:blip r:embed="rId1"/>
          <a:srcRect l="0" t="7080" r="25667" b="30090"/>
          <a:stretch/>
        </p:blipFill>
        <p:spPr>
          <a:xfrm>
            <a:off x="7505640" y="6219720"/>
            <a:ext cx="804960" cy="550800"/>
          </a:xfrm>
          <a:prstGeom prst="rect">
            <a:avLst/>
          </a:prstGeom>
          <a:ln>
            <a:noFill/>
          </a:ln>
        </p:spPr>
      </p:pic>
      <p:pic>
        <p:nvPicPr>
          <p:cNvPr id="353" name="線上媒體 1" descr=""/>
          <p:cNvPicPr/>
          <p:nvPr/>
        </p:nvPicPr>
        <p:blipFill>
          <a:blip r:embed="rId2"/>
          <a:stretch/>
        </p:blipFill>
        <p:spPr>
          <a:xfrm>
            <a:off x="2587320" y="1591200"/>
            <a:ext cx="7016040" cy="3945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2192760" y="3198240"/>
            <a:ext cx="7805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有強大的高效能電腦，為什麼還要使用較低效能的開發版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57" name="圖片 4" descr=""/>
          <p:cNvPicPr/>
          <p:nvPr/>
        </p:nvPicPr>
        <p:blipFill>
          <a:blip r:embed="rId1"/>
          <a:stretch/>
        </p:blipFill>
        <p:spPr>
          <a:xfrm>
            <a:off x="6095880" y="428760"/>
            <a:ext cx="2646000" cy="2646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192760" y="2721240"/>
            <a:ext cx="78058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微软雅黑"/>
              </a:rPr>
              <a:t>邊緣運算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微软雅黑"/>
              </a:rPr>
              <a:t>Edge computing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077240" y="115128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7912080" y="125460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課程簡介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077240" y="198540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7912080" y="208872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NVIDIA Jetson Nano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與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Linux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簡介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077240" y="274212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7912080" y="284544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研究方法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077240" y="357624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7912080" y="367956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分析讨论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077240" y="441036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7912080" y="451368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主要结论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7077240" y="5244480"/>
            <a:ext cx="834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06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CustomShape 12"/>
          <p:cNvSpPr/>
          <p:nvPr/>
        </p:nvSpPr>
        <p:spPr>
          <a:xfrm>
            <a:off x="7912080" y="5347800"/>
            <a:ext cx="32335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参考文献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4" name="圖片 14" descr=""/>
          <p:cNvPicPr/>
          <p:nvPr/>
        </p:nvPicPr>
        <p:blipFill>
          <a:blip r:embed="rId1"/>
          <a:srcRect l="0" t="7373" r="32134" b="0"/>
          <a:stretch/>
        </p:blipFill>
        <p:spPr>
          <a:xfrm>
            <a:off x="1077480" y="3079440"/>
            <a:ext cx="1750680" cy="1251720"/>
          </a:xfrm>
          <a:prstGeom prst="rect">
            <a:avLst/>
          </a:prstGeom>
          <a:ln>
            <a:noFill/>
          </a:ln>
        </p:spPr>
      </p:pic>
      <p:pic>
        <p:nvPicPr>
          <p:cNvPr id="285" name="圖片 15" descr=""/>
          <p:cNvPicPr/>
          <p:nvPr/>
        </p:nvPicPr>
        <p:blipFill>
          <a:blip r:embed="rId2"/>
          <a:srcRect l="0" t="7373" r="32134" b="0"/>
          <a:stretch/>
        </p:blipFill>
        <p:spPr>
          <a:xfrm>
            <a:off x="2746080" y="3215880"/>
            <a:ext cx="1750680" cy="1251720"/>
          </a:xfrm>
          <a:prstGeom prst="rect">
            <a:avLst/>
          </a:prstGeom>
          <a:ln>
            <a:noFill/>
          </a:ln>
        </p:spPr>
      </p:pic>
      <p:pic>
        <p:nvPicPr>
          <p:cNvPr id="286" name="圖片 16" descr=""/>
          <p:cNvPicPr/>
          <p:nvPr/>
        </p:nvPicPr>
        <p:blipFill>
          <a:blip r:embed="rId3"/>
          <a:srcRect l="0" t="7373" r="32134" b="0"/>
          <a:stretch/>
        </p:blipFill>
        <p:spPr>
          <a:xfrm>
            <a:off x="936720" y="1985040"/>
            <a:ext cx="1750680" cy="1251720"/>
          </a:xfrm>
          <a:prstGeom prst="rect">
            <a:avLst/>
          </a:prstGeom>
          <a:ln>
            <a:noFill/>
          </a:ln>
        </p:spPr>
      </p:pic>
      <p:pic>
        <p:nvPicPr>
          <p:cNvPr id="287" name="圖片 17" descr=""/>
          <p:cNvPicPr/>
          <p:nvPr/>
        </p:nvPicPr>
        <p:blipFill>
          <a:blip r:embed="rId4"/>
          <a:srcRect l="0" t="7373" r="32134" b="0"/>
          <a:stretch/>
        </p:blipFill>
        <p:spPr>
          <a:xfrm>
            <a:off x="2617200" y="1992960"/>
            <a:ext cx="1750680" cy="1251720"/>
          </a:xfrm>
          <a:prstGeom prst="rect">
            <a:avLst/>
          </a:prstGeom>
          <a:ln>
            <a:noFill/>
          </a:ln>
        </p:spPr>
      </p:pic>
      <p:sp>
        <p:nvSpPr>
          <p:cNvPr id="288" name="CustomShape 13"/>
          <p:cNvSpPr/>
          <p:nvPr/>
        </p:nvSpPr>
        <p:spPr>
          <a:xfrm>
            <a:off x="1136520" y="2240640"/>
            <a:ext cx="3607560" cy="18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8000" spc="-1" strike="noStrike">
                <a:solidFill>
                  <a:srgbClr val="c55a11"/>
                </a:solidFill>
                <a:latin typeface="Calibri"/>
                <a:ea typeface="DejaVu Sans"/>
              </a:rPr>
              <a:t>目錄</a:t>
            </a:r>
            <a:endParaRPr b="0" lang="en-US" sz="8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c55a11"/>
                </a:solidFill>
                <a:latin typeface="Calibri"/>
                <a:ea typeface="DejaVu Sans"/>
              </a:rPr>
              <a:t> </a:t>
            </a:r>
            <a:r>
              <a:rPr b="0" lang="en-US" sz="3500" spc="-1" strike="noStrike">
                <a:solidFill>
                  <a:srgbClr val="c55a11"/>
                </a:solidFill>
                <a:latin typeface="Calibri"/>
                <a:ea typeface="DejaVu Sans"/>
              </a:rPr>
              <a:t>CONTENTS</a:t>
            </a:r>
            <a:endParaRPr b="0" lang="en-US" sz="3500" spc="-1" strike="noStrike">
              <a:latin typeface="Arial"/>
            </a:endParaRPr>
          </a:p>
        </p:txBody>
      </p:sp>
    </p:spTree>
  </p:cSld>
  <p:transition spd="slow">
    <p:split dir="out" orient="vert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Jetson Nano </a:t>
            </a: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介紹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63" name="Picture 2" descr=""/>
          <p:cNvPicPr/>
          <p:nvPr/>
        </p:nvPicPr>
        <p:blipFill>
          <a:blip r:embed="rId1"/>
          <a:stretch/>
        </p:blipFill>
        <p:spPr>
          <a:xfrm>
            <a:off x="3546720" y="1393200"/>
            <a:ext cx="4497120" cy="3681000"/>
          </a:xfrm>
          <a:prstGeom prst="rect">
            <a:avLst/>
          </a:prstGeom>
          <a:ln>
            <a:noFill/>
          </a:ln>
        </p:spPr>
      </p:pic>
      <p:sp>
        <p:nvSpPr>
          <p:cNvPr id="364" name="CustomShape 3"/>
          <p:cNvSpPr/>
          <p:nvPr/>
        </p:nvSpPr>
        <p:spPr>
          <a:xfrm>
            <a:off x="8445960" y="929520"/>
            <a:ext cx="2624040" cy="1889640"/>
          </a:xfrm>
          <a:prstGeom prst="wedgeRoundRectCallout">
            <a:avLst>
              <a:gd name="adj1" fmla="val -57912"/>
              <a:gd name="adj2" fmla="val 71861"/>
              <a:gd name="adj3" fmla="val 16667"/>
            </a:avLst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微软雅黑"/>
              </a:rPr>
              <a:t>AI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421920" y="2644920"/>
            <a:ext cx="1720440" cy="78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微软雅黑"/>
              </a:rPr>
              <a:t>time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 rot="10800000">
            <a:off x="3948120" y="5469120"/>
            <a:ext cx="600840" cy="1621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421920" y="4810680"/>
            <a:ext cx="1720440" cy="78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微软雅黑"/>
              </a:rPr>
              <a:t>computing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7"/>
          <p:cNvSpPr/>
          <p:nvPr/>
        </p:nvSpPr>
        <p:spPr>
          <a:xfrm rot="10800000">
            <a:off x="4012920" y="7764840"/>
            <a:ext cx="600840" cy="1621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邊緣計算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71" name="圖形 4" descr=""/>
          <p:cNvPicPr/>
          <p:nvPr/>
        </p:nvPicPr>
        <p:blipFill>
          <a:blip r:embed="rId1"/>
          <a:stretch/>
        </p:blipFill>
        <p:spPr>
          <a:xfrm>
            <a:off x="2895480" y="3979440"/>
            <a:ext cx="1547640" cy="1547640"/>
          </a:xfrm>
          <a:prstGeom prst="rect">
            <a:avLst/>
          </a:prstGeom>
          <a:ln>
            <a:noFill/>
          </a:ln>
        </p:spPr>
      </p:pic>
      <p:pic>
        <p:nvPicPr>
          <p:cNvPr id="372" name="圖形 9" descr=""/>
          <p:cNvPicPr/>
          <p:nvPr/>
        </p:nvPicPr>
        <p:blipFill>
          <a:blip r:embed="rId2"/>
          <a:stretch/>
        </p:blipFill>
        <p:spPr>
          <a:xfrm>
            <a:off x="6648840" y="3719160"/>
            <a:ext cx="2068560" cy="2068560"/>
          </a:xfrm>
          <a:prstGeom prst="rect">
            <a:avLst/>
          </a:prstGeom>
          <a:ln>
            <a:noFill/>
          </a:ln>
        </p:spPr>
      </p:pic>
      <p:pic>
        <p:nvPicPr>
          <p:cNvPr id="373" name="圖形 15" descr=""/>
          <p:cNvPicPr/>
          <p:nvPr/>
        </p:nvPicPr>
        <p:blipFill>
          <a:blip r:embed="rId3"/>
          <a:stretch/>
        </p:blipFill>
        <p:spPr>
          <a:xfrm rot="8315400">
            <a:off x="4632840" y="44258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74" name="圖形 19" descr=""/>
          <p:cNvPicPr/>
          <p:nvPr/>
        </p:nvPicPr>
        <p:blipFill>
          <a:blip r:embed="rId4"/>
          <a:stretch/>
        </p:blipFill>
        <p:spPr>
          <a:xfrm>
            <a:off x="5089320" y="889200"/>
            <a:ext cx="1865880" cy="1865880"/>
          </a:xfrm>
          <a:prstGeom prst="rect">
            <a:avLst/>
          </a:prstGeom>
          <a:ln>
            <a:noFill/>
          </a:ln>
        </p:spPr>
      </p:pic>
      <p:sp>
        <p:nvSpPr>
          <p:cNvPr id="375" name="CustomShape 3"/>
          <p:cNvSpPr/>
          <p:nvPr/>
        </p:nvSpPr>
        <p:spPr>
          <a:xfrm rot="18467400">
            <a:off x="3423600" y="3100320"/>
            <a:ext cx="1687320" cy="49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 rot="7609200">
            <a:off x="3821040" y="3400920"/>
            <a:ext cx="1687320" cy="49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3402000" y="2979000"/>
            <a:ext cx="903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0.5s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4637160" y="3558960"/>
            <a:ext cx="903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0.5s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6405840" y="1263600"/>
            <a:ext cx="903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微软雅黑"/>
              </a:rPr>
              <a:t>0.5s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0" name="圖形 47" descr=""/>
          <p:cNvPicPr/>
          <p:nvPr/>
        </p:nvPicPr>
        <p:blipFill>
          <a:blip r:embed="rId5"/>
          <a:stretch/>
        </p:blipFill>
        <p:spPr>
          <a:xfrm>
            <a:off x="5465880" y="3943440"/>
            <a:ext cx="1547640" cy="1547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邊緣計算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83" name="圖片 4" descr=""/>
          <p:cNvPicPr/>
          <p:nvPr/>
        </p:nvPicPr>
        <p:blipFill>
          <a:blip r:embed="rId1"/>
          <a:stretch/>
        </p:blipFill>
        <p:spPr>
          <a:xfrm>
            <a:off x="1218600" y="685440"/>
            <a:ext cx="9753840" cy="54860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邊緣計算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386" name="圖片 5" descr=""/>
          <p:cNvPicPr/>
          <p:nvPr/>
        </p:nvPicPr>
        <p:blipFill>
          <a:blip r:embed="rId1"/>
          <a:stretch/>
        </p:blipFill>
        <p:spPr>
          <a:xfrm>
            <a:off x="9960120" y="2846520"/>
            <a:ext cx="1163880" cy="1163880"/>
          </a:xfrm>
          <a:prstGeom prst="rect">
            <a:avLst/>
          </a:prstGeom>
          <a:ln>
            <a:noFill/>
          </a:ln>
        </p:spPr>
      </p:pic>
      <p:pic>
        <p:nvPicPr>
          <p:cNvPr id="387" name="圖形 13" descr=""/>
          <p:cNvPicPr/>
          <p:nvPr/>
        </p:nvPicPr>
        <p:blipFill>
          <a:blip r:embed="rId2"/>
          <a:stretch/>
        </p:blipFill>
        <p:spPr>
          <a:xfrm>
            <a:off x="3528720" y="12718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88" name="圖片 23" descr=""/>
          <p:cNvPicPr/>
          <p:nvPr/>
        </p:nvPicPr>
        <p:blipFill>
          <a:blip r:embed="rId3"/>
          <a:stretch/>
        </p:blipFill>
        <p:spPr>
          <a:xfrm>
            <a:off x="2460600" y="9698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89" name="圖片 24" descr=""/>
          <p:cNvPicPr/>
          <p:nvPr/>
        </p:nvPicPr>
        <p:blipFill>
          <a:blip r:embed="rId4"/>
          <a:stretch/>
        </p:blipFill>
        <p:spPr>
          <a:xfrm>
            <a:off x="2460600" y="237996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0" name="圖片 27" descr=""/>
          <p:cNvPicPr/>
          <p:nvPr/>
        </p:nvPicPr>
        <p:blipFill>
          <a:blip r:embed="rId5"/>
          <a:stretch/>
        </p:blipFill>
        <p:spPr>
          <a:xfrm>
            <a:off x="2461320" y="378432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1" name="圖片 28" descr=""/>
          <p:cNvPicPr/>
          <p:nvPr/>
        </p:nvPicPr>
        <p:blipFill>
          <a:blip r:embed="rId6"/>
          <a:stretch/>
        </p:blipFill>
        <p:spPr>
          <a:xfrm>
            <a:off x="2460600" y="51836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2" name="圖片 29" descr=""/>
          <p:cNvPicPr/>
          <p:nvPr/>
        </p:nvPicPr>
        <p:blipFill>
          <a:blip r:embed="rId7"/>
          <a:stretch/>
        </p:blipFill>
        <p:spPr>
          <a:xfrm>
            <a:off x="5307120" y="9698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3" name="圖片 30" descr=""/>
          <p:cNvPicPr/>
          <p:nvPr/>
        </p:nvPicPr>
        <p:blipFill>
          <a:blip r:embed="rId8"/>
          <a:stretch/>
        </p:blipFill>
        <p:spPr>
          <a:xfrm>
            <a:off x="5307120" y="237996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4" name="圖片 31" descr=""/>
          <p:cNvPicPr/>
          <p:nvPr/>
        </p:nvPicPr>
        <p:blipFill>
          <a:blip r:embed="rId9"/>
          <a:stretch/>
        </p:blipFill>
        <p:spPr>
          <a:xfrm>
            <a:off x="5307840" y="378432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5" name="圖片 32" descr=""/>
          <p:cNvPicPr/>
          <p:nvPr/>
        </p:nvPicPr>
        <p:blipFill>
          <a:blip r:embed="rId10"/>
          <a:stretch/>
        </p:blipFill>
        <p:spPr>
          <a:xfrm>
            <a:off x="5307120" y="51836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396" name="圖形 33" descr=""/>
          <p:cNvPicPr/>
          <p:nvPr/>
        </p:nvPicPr>
        <p:blipFill>
          <a:blip r:embed="rId11"/>
          <a:stretch/>
        </p:blipFill>
        <p:spPr>
          <a:xfrm>
            <a:off x="3528720" y="2724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97" name="圖形 34" descr=""/>
          <p:cNvPicPr/>
          <p:nvPr/>
        </p:nvPicPr>
        <p:blipFill>
          <a:blip r:embed="rId12"/>
          <a:stretch/>
        </p:blipFill>
        <p:spPr>
          <a:xfrm>
            <a:off x="3528720" y="4216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98" name="圖形 35" descr=""/>
          <p:cNvPicPr/>
          <p:nvPr/>
        </p:nvPicPr>
        <p:blipFill>
          <a:blip r:embed="rId13"/>
          <a:stretch/>
        </p:blipFill>
        <p:spPr>
          <a:xfrm>
            <a:off x="3561480" y="56685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99" name="圖形 36" descr=""/>
          <p:cNvPicPr/>
          <p:nvPr/>
        </p:nvPicPr>
        <p:blipFill>
          <a:blip r:embed="rId14"/>
          <a:stretch/>
        </p:blipFill>
        <p:spPr>
          <a:xfrm>
            <a:off x="6412320" y="12718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00" name="圖形 37" descr=""/>
          <p:cNvPicPr/>
          <p:nvPr/>
        </p:nvPicPr>
        <p:blipFill>
          <a:blip r:embed="rId15"/>
          <a:stretch/>
        </p:blipFill>
        <p:spPr>
          <a:xfrm>
            <a:off x="6412320" y="2724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01" name="圖形 38" descr=""/>
          <p:cNvPicPr/>
          <p:nvPr/>
        </p:nvPicPr>
        <p:blipFill>
          <a:blip r:embed="rId16"/>
          <a:stretch/>
        </p:blipFill>
        <p:spPr>
          <a:xfrm>
            <a:off x="6412320" y="4216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02" name="圖形 39" descr=""/>
          <p:cNvPicPr/>
          <p:nvPr/>
        </p:nvPicPr>
        <p:blipFill>
          <a:blip r:embed="rId17"/>
          <a:stretch/>
        </p:blipFill>
        <p:spPr>
          <a:xfrm>
            <a:off x="6445080" y="56685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403" name="CustomShape 3"/>
          <p:cNvSpPr/>
          <p:nvPr/>
        </p:nvSpPr>
        <p:spPr>
          <a:xfrm>
            <a:off x="4443120" y="1729080"/>
            <a:ext cx="5515920" cy="16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4443120" y="3181680"/>
            <a:ext cx="55159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 flipV="1">
            <a:off x="4443120" y="3427560"/>
            <a:ext cx="5515920" cy="124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6"/>
          <p:cNvSpPr/>
          <p:nvPr/>
        </p:nvSpPr>
        <p:spPr>
          <a:xfrm flipV="1">
            <a:off x="4475880" y="3427560"/>
            <a:ext cx="5483160" cy="269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"/>
          <p:cNvSpPr/>
          <p:nvPr/>
        </p:nvSpPr>
        <p:spPr>
          <a:xfrm>
            <a:off x="7326720" y="1729080"/>
            <a:ext cx="2632320" cy="16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"/>
          <p:cNvSpPr/>
          <p:nvPr/>
        </p:nvSpPr>
        <p:spPr>
          <a:xfrm>
            <a:off x="7326720" y="3181680"/>
            <a:ext cx="26323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9"/>
          <p:cNvSpPr/>
          <p:nvPr/>
        </p:nvSpPr>
        <p:spPr>
          <a:xfrm flipV="1">
            <a:off x="7246440" y="3427560"/>
            <a:ext cx="2712600" cy="107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0"/>
          <p:cNvSpPr/>
          <p:nvPr/>
        </p:nvSpPr>
        <p:spPr>
          <a:xfrm flipV="1">
            <a:off x="7359480" y="3427560"/>
            <a:ext cx="2599560" cy="269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1"/>
          <p:cNvSpPr/>
          <p:nvPr/>
        </p:nvSpPr>
        <p:spPr>
          <a:xfrm>
            <a:off x="9555480" y="1956600"/>
            <a:ext cx="1720440" cy="78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微软雅黑"/>
              </a:rPr>
              <a:t>1WEEK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邊緣計算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414" name="圖片 5" descr=""/>
          <p:cNvPicPr/>
          <p:nvPr/>
        </p:nvPicPr>
        <p:blipFill>
          <a:blip r:embed="rId1"/>
          <a:stretch/>
        </p:blipFill>
        <p:spPr>
          <a:xfrm>
            <a:off x="9960120" y="2846520"/>
            <a:ext cx="1163880" cy="1163880"/>
          </a:xfrm>
          <a:prstGeom prst="rect">
            <a:avLst/>
          </a:prstGeom>
          <a:ln>
            <a:noFill/>
          </a:ln>
        </p:spPr>
      </p:pic>
      <p:pic>
        <p:nvPicPr>
          <p:cNvPr id="415" name="圖形 13" descr=""/>
          <p:cNvPicPr/>
          <p:nvPr/>
        </p:nvPicPr>
        <p:blipFill>
          <a:blip r:embed="rId2"/>
          <a:stretch/>
        </p:blipFill>
        <p:spPr>
          <a:xfrm>
            <a:off x="3528720" y="12718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16" name="圖片 23" descr=""/>
          <p:cNvPicPr/>
          <p:nvPr/>
        </p:nvPicPr>
        <p:blipFill>
          <a:blip r:embed="rId3"/>
          <a:stretch/>
        </p:blipFill>
        <p:spPr>
          <a:xfrm>
            <a:off x="2460600" y="9698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17" name="圖片 24" descr=""/>
          <p:cNvPicPr/>
          <p:nvPr/>
        </p:nvPicPr>
        <p:blipFill>
          <a:blip r:embed="rId4"/>
          <a:stretch/>
        </p:blipFill>
        <p:spPr>
          <a:xfrm>
            <a:off x="2460600" y="237996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18" name="圖片 27" descr=""/>
          <p:cNvPicPr/>
          <p:nvPr/>
        </p:nvPicPr>
        <p:blipFill>
          <a:blip r:embed="rId5"/>
          <a:stretch/>
        </p:blipFill>
        <p:spPr>
          <a:xfrm>
            <a:off x="2461320" y="378432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19" name="圖片 28" descr=""/>
          <p:cNvPicPr/>
          <p:nvPr/>
        </p:nvPicPr>
        <p:blipFill>
          <a:blip r:embed="rId6"/>
          <a:stretch/>
        </p:blipFill>
        <p:spPr>
          <a:xfrm>
            <a:off x="2460600" y="51836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20" name="圖片 29" descr=""/>
          <p:cNvPicPr/>
          <p:nvPr/>
        </p:nvPicPr>
        <p:blipFill>
          <a:blip r:embed="rId7"/>
          <a:stretch/>
        </p:blipFill>
        <p:spPr>
          <a:xfrm>
            <a:off x="5307120" y="9698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21" name="圖片 30" descr=""/>
          <p:cNvPicPr/>
          <p:nvPr/>
        </p:nvPicPr>
        <p:blipFill>
          <a:blip r:embed="rId8"/>
          <a:stretch/>
        </p:blipFill>
        <p:spPr>
          <a:xfrm>
            <a:off x="5307120" y="237996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22" name="圖片 31" descr=""/>
          <p:cNvPicPr/>
          <p:nvPr/>
        </p:nvPicPr>
        <p:blipFill>
          <a:blip r:embed="rId9"/>
          <a:stretch/>
        </p:blipFill>
        <p:spPr>
          <a:xfrm>
            <a:off x="5307840" y="378432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23" name="圖片 32" descr=""/>
          <p:cNvPicPr/>
          <p:nvPr/>
        </p:nvPicPr>
        <p:blipFill>
          <a:blip r:embed="rId10"/>
          <a:stretch/>
        </p:blipFill>
        <p:spPr>
          <a:xfrm>
            <a:off x="5307120" y="5183640"/>
            <a:ext cx="1117080" cy="1117080"/>
          </a:xfrm>
          <a:prstGeom prst="rect">
            <a:avLst/>
          </a:prstGeom>
          <a:ln>
            <a:noFill/>
          </a:ln>
        </p:spPr>
      </p:pic>
      <p:pic>
        <p:nvPicPr>
          <p:cNvPr id="424" name="圖形 33" descr=""/>
          <p:cNvPicPr/>
          <p:nvPr/>
        </p:nvPicPr>
        <p:blipFill>
          <a:blip r:embed="rId11"/>
          <a:stretch/>
        </p:blipFill>
        <p:spPr>
          <a:xfrm>
            <a:off x="3528720" y="2724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25" name="圖形 34" descr=""/>
          <p:cNvPicPr/>
          <p:nvPr/>
        </p:nvPicPr>
        <p:blipFill>
          <a:blip r:embed="rId12"/>
          <a:stretch/>
        </p:blipFill>
        <p:spPr>
          <a:xfrm>
            <a:off x="3528720" y="4216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26" name="圖形 35" descr=""/>
          <p:cNvPicPr/>
          <p:nvPr/>
        </p:nvPicPr>
        <p:blipFill>
          <a:blip r:embed="rId13"/>
          <a:stretch/>
        </p:blipFill>
        <p:spPr>
          <a:xfrm>
            <a:off x="3561480" y="56685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27" name="圖形 36" descr=""/>
          <p:cNvPicPr/>
          <p:nvPr/>
        </p:nvPicPr>
        <p:blipFill>
          <a:blip r:embed="rId14"/>
          <a:stretch/>
        </p:blipFill>
        <p:spPr>
          <a:xfrm>
            <a:off x="6412320" y="12718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28" name="圖形 37" descr=""/>
          <p:cNvPicPr/>
          <p:nvPr/>
        </p:nvPicPr>
        <p:blipFill>
          <a:blip r:embed="rId15"/>
          <a:stretch/>
        </p:blipFill>
        <p:spPr>
          <a:xfrm>
            <a:off x="6412320" y="2724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29" name="圖形 38" descr=""/>
          <p:cNvPicPr/>
          <p:nvPr/>
        </p:nvPicPr>
        <p:blipFill>
          <a:blip r:embed="rId16"/>
          <a:stretch/>
        </p:blipFill>
        <p:spPr>
          <a:xfrm>
            <a:off x="6412320" y="4216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30" name="圖形 39" descr=""/>
          <p:cNvPicPr/>
          <p:nvPr/>
        </p:nvPicPr>
        <p:blipFill>
          <a:blip r:embed="rId17"/>
          <a:stretch/>
        </p:blipFill>
        <p:spPr>
          <a:xfrm>
            <a:off x="6445080" y="56685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431" name="CustomShape 3"/>
          <p:cNvSpPr/>
          <p:nvPr/>
        </p:nvSpPr>
        <p:spPr>
          <a:xfrm>
            <a:off x="3985920" y="218628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5924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"/>
          <p:cNvSpPr/>
          <p:nvPr/>
        </p:nvSpPr>
        <p:spPr>
          <a:xfrm>
            <a:off x="3985920" y="513072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5924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"/>
          <p:cNvSpPr/>
          <p:nvPr/>
        </p:nvSpPr>
        <p:spPr>
          <a:xfrm>
            <a:off x="6891120" y="218628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5924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"/>
          <p:cNvSpPr/>
          <p:nvPr/>
        </p:nvSpPr>
        <p:spPr>
          <a:xfrm>
            <a:off x="6890040" y="518364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5924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7"/>
          <p:cNvSpPr/>
          <p:nvPr/>
        </p:nvSpPr>
        <p:spPr>
          <a:xfrm>
            <a:off x="3985920" y="2487600"/>
            <a:ext cx="5973120" cy="9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8"/>
          <p:cNvSpPr/>
          <p:nvPr/>
        </p:nvSpPr>
        <p:spPr>
          <a:xfrm flipV="1">
            <a:off x="3985920" y="3427560"/>
            <a:ext cx="5973120" cy="19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9"/>
          <p:cNvSpPr/>
          <p:nvPr/>
        </p:nvSpPr>
        <p:spPr>
          <a:xfrm>
            <a:off x="6890040" y="2487600"/>
            <a:ext cx="3069000" cy="9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"/>
          <p:cNvSpPr/>
          <p:nvPr/>
        </p:nvSpPr>
        <p:spPr>
          <a:xfrm flipV="1">
            <a:off x="6890040" y="3427560"/>
            <a:ext cx="3069000" cy="19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1"/>
          <p:cNvSpPr/>
          <p:nvPr/>
        </p:nvSpPr>
        <p:spPr>
          <a:xfrm>
            <a:off x="9555480" y="1956600"/>
            <a:ext cx="1720440" cy="78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10MINUTES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邊緣計算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442" name="圖形 4" descr=""/>
          <p:cNvPicPr/>
          <p:nvPr/>
        </p:nvPicPr>
        <p:blipFill>
          <a:blip r:embed="rId1"/>
          <a:stretch/>
        </p:blipFill>
        <p:spPr>
          <a:xfrm>
            <a:off x="2895480" y="3979440"/>
            <a:ext cx="1547640" cy="1547640"/>
          </a:xfrm>
          <a:prstGeom prst="rect">
            <a:avLst/>
          </a:prstGeom>
          <a:ln>
            <a:noFill/>
          </a:ln>
        </p:spPr>
      </p:pic>
      <p:pic>
        <p:nvPicPr>
          <p:cNvPr id="443" name="圖形 9" descr=""/>
          <p:cNvPicPr/>
          <p:nvPr/>
        </p:nvPicPr>
        <p:blipFill>
          <a:blip r:embed="rId2"/>
          <a:stretch/>
        </p:blipFill>
        <p:spPr>
          <a:xfrm>
            <a:off x="6648840" y="3719160"/>
            <a:ext cx="2068560" cy="2068560"/>
          </a:xfrm>
          <a:prstGeom prst="rect">
            <a:avLst/>
          </a:prstGeom>
          <a:ln>
            <a:noFill/>
          </a:ln>
        </p:spPr>
      </p:pic>
      <p:pic>
        <p:nvPicPr>
          <p:cNvPr id="444" name="圖形 15" descr=""/>
          <p:cNvPicPr/>
          <p:nvPr/>
        </p:nvPicPr>
        <p:blipFill>
          <a:blip r:embed="rId3"/>
          <a:stretch/>
        </p:blipFill>
        <p:spPr>
          <a:xfrm rot="8315400">
            <a:off x="4632840" y="44258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445" name="圖形 47" descr=""/>
          <p:cNvPicPr/>
          <p:nvPr/>
        </p:nvPicPr>
        <p:blipFill>
          <a:blip r:embed="rId4"/>
          <a:stretch/>
        </p:blipFill>
        <p:spPr>
          <a:xfrm>
            <a:off x="4824000" y="4044240"/>
            <a:ext cx="1547640" cy="1547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a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0" y="2889000"/>
            <a:ext cx="12191040" cy="5990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"/>
          <p:cNvSpPr/>
          <p:nvPr/>
        </p:nvSpPr>
        <p:spPr>
          <a:xfrm>
            <a:off x="-47880" y="-1911600"/>
            <a:ext cx="5064840" cy="10655280"/>
          </a:xfrm>
          <a:prstGeom prst="rect">
            <a:avLst/>
          </a:prstGeom>
          <a:noFill/>
          <a:ln>
            <a:noFill/>
          </a:ln>
          <a:effectLst>
            <a:outerShdw dir="1193434" dist="7618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9330" spc="-1" strike="noStrike">
                <a:solidFill>
                  <a:srgbClr val="ffffff"/>
                </a:solidFill>
                <a:latin typeface="Impact"/>
                <a:ea typeface="微软雅黑"/>
              </a:rPr>
              <a:t>3</a:t>
            </a:r>
            <a:endParaRPr b="0" lang="en-US" sz="6933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4772160" y="2873520"/>
            <a:ext cx="6903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微软雅黑"/>
              </a:rPr>
              <a:t>簡介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7634160" y="1863000"/>
            <a:ext cx="447804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latin typeface="Impact"/>
                <a:ea typeface="微软雅黑"/>
              </a:rPr>
              <a:t>PART THREE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4716000" y="3588840"/>
            <a:ext cx="69595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35400" y="128520"/>
            <a:ext cx="51595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"/>
          <p:cNvSpPr/>
          <p:nvPr/>
        </p:nvSpPr>
        <p:spPr>
          <a:xfrm>
            <a:off x="1550880" y="1825560"/>
            <a:ext cx="87519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是一種作業系統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是一種開放原始碼軟體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是由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Unix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系統衍生而來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是芬蘭大學生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Linus Torvalds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所開發（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1991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以企鵝為吉祥物（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1994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Linux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有許多的「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Distribution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」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4" name="Picture 2" descr=""/>
          <p:cNvPicPr/>
          <p:nvPr/>
        </p:nvPicPr>
        <p:blipFill>
          <a:blip r:embed="rId1"/>
          <a:stretch/>
        </p:blipFill>
        <p:spPr>
          <a:xfrm>
            <a:off x="9200880" y="287280"/>
            <a:ext cx="2354400" cy="2825640"/>
          </a:xfrm>
          <a:prstGeom prst="rect">
            <a:avLst/>
          </a:prstGeom>
          <a:ln>
            <a:noFill/>
          </a:ln>
        </p:spPr>
      </p:pic>
      <p:sp>
        <p:nvSpPr>
          <p:cNvPr id="455" name="CustomShape 4"/>
          <p:cNvSpPr/>
          <p:nvPr/>
        </p:nvSpPr>
        <p:spPr>
          <a:xfrm>
            <a:off x="720000" y="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56" name="CustomShape 5"/>
          <p:cNvSpPr/>
          <p:nvPr/>
        </p:nvSpPr>
        <p:spPr>
          <a:xfrm>
            <a:off x="648000" y="57384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Linux </a:t>
            </a:r>
            <a:r>
              <a:rPr b="1" lang="en-US" sz="1600" spc="-1" strike="noStrike">
                <a:latin typeface="Arial"/>
              </a:rPr>
              <a:t>歷史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16400" y="17546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853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那為什麼嵌入式系統要用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linux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而非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windows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呢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微软雅黑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8951040" y="3293640"/>
            <a:ext cx="2163600" cy="270468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713520" y="-3528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000" y="57600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 </a:t>
            </a:r>
            <a:r>
              <a:rPr b="1" lang="en-US" sz="1600" spc="-1" strike="noStrike">
                <a:latin typeface="Arial"/>
              </a:rPr>
              <a:t>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圖片 551" descr=""/>
          <p:cNvPicPr/>
          <p:nvPr/>
        </p:nvPicPr>
        <p:blipFill>
          <a:blip r:embed="rId1"/>
          <a:stretch/>
        </p:blipFill>
        <p:spPr>
          <a:xfrm>
            <a:off x="3744000" y="1440000"/>
            <a:ext cx="3815280" cy="3815280"/>
          </a:xfrm>
          <a:prstGeom prst="rect">
            <a:avLst/>
          </a:prstGeom>
          <a:ln>
            <a:noFill/>
          </a:ln>
        </p:spPr>
      </p:pic>
      <p:sp>
        <p:nvSpPr>
          <p:cNvPr id="462" name="CustomShape 1"/>
          <p:cNvSpPr/>
          <p:nvPr/>
        </p:nvSpPr>
        <p:spPr>
          <a:xfrm>
            <a:off x="8352000" y="576000"/>
            <a:ext cx="3167280" cy="1367280"/>
          </a:xfrm>
          <a:prstGeom prst="cloudCallout">
            <a:avLst>
              <a:gd name="adj1" fmla="val -71587"/>
              <a:gd name="adj2" fmla="val 731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華麗內裝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276840" y="1062000"/>
            <a:ext cx="3167280" cy="1367280"/>
          </a:xfrm>
          <a:prstGeom prst="cloudCallout">
            <a:avLst>
              <a:gd name="adj1" fmla="val 64495"/>
              <a:gd name="adj2" fmla="val 7777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自動煞車系統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60000" y="5112000"/>
            <a:ext cx="3167280" cy="1367280"/>
          </a:xfrm>
          <a:prstGeom prst="cloudCallout">
            <a:avLst>
              <a:gd name="adj1" fmla="val 77402"/>
              <a:gd name="adj2" fmla="val -9875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娛樂系統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8424000" y="4392000"/>
            <a:ext cx="3167280" cy="1367280"/>
          </a:xfrm>
          <a:prstGeom prst="cloudCallout">
            <a:avLst>
              <a:gd name="adj1" fmla="val -60680"/>
              <a:gd name="adj2" fmla="val -8582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自動倒車雷達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720000" y="-1188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67" name="CustomShape 6"/>
          <p:cNvSpPr/>
          <p:nvPr/>
        </p:nvSpPr>
        <p:spPr>
          <a:xfrm>
            <a:off x="648000" y="57600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 </a:t>
            </a:r>
            <a:r>
              <a:rPr b="1" lang="en-US" sz="1600" spc="-1" strike="noStrike">
                <a:latin typeface="Arial"/>
              </a:rPr>
              <a:t>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7b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2889000"/>
            <a:ext cx="12191040" cy="599040"/>
          </a:xfrm>
          <a:prstGeom prst="rect">
            <a:avLst/>
          </a:prstGeom>
          <a:solidFill>
            <a:srgbClr val="1d8ac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-712440" y="-1911600"/>
            <a:ext cx="5064840" cy="10655280"/>
          </a:xfrm>
          <a:prstGeom prst="rect">
            <a:avLst/>
          </a:prstGeom>
          <a:noFill/>
          <a:ln>
            <a:noFill/>
          </a:ln>
          <a:effectLst>
            <a:outerShdw dir="1193434" dist="7618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9330" spc="-1" strike="noStrike">
                <a:solidFill>
                  <a:srgbClr val="ffffff"/>
                </a:solidFill>
                <a:latin typeface="Impact"/>
                <a:ea typeface="微软雅黑"/>
              </a:rPr>
              <a:t>1</a:t>
            </a:r>
            <a:endParaRPr b="0" lang="en-US" sz="6933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772160" y="2873520"/>
            <a:ext cx="6903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微软雅黑"/>
              </a:rPr>
              <a:t>課程簡介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8372160" y="1863000"/>
            <a:ext cx="366732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latin typeface="Impact"/>
                <a:ea typeface="微软雅黑"/>
              </a:rPr>
              <a:t>PART ONE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4716000" y="3588840"/>
            <a:ext cx="69595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圖片 551" descr=""/>
          <p:cNvPicPr/>
          <p:nvPr/>
        </p:nvPicPr>
        <p:blipFill>
          <a:blip r:embed="rId1"/>
          <a:stretch/>
        </p:blipFill>
        <p:spPr>
          <a:xfrm>
            <a:off x="3744000" y="1440000"/>
            <a:ext cx="3815280" cy="3815280"/>
          </a:xfrm>
          <a:prstGeom prst="rect">
            <a:avLst/>
          </a:prstGeom>
          <a:ln>
            <a:noFill/>
          </a:ln>
        </p:spPr>
      </p:pic>
      <p:sp>
        <p:nvSpPr>
          <p:cNvPr id="469" name="CustomShape 1"/>
          <p:cNvSpPr/>
          <p:nvPr/>
        </p:nvSpPr>
        <p:spPr>
          <a:xfrm>
            <a:off x="8352000" y="576000"/>
            <a:ext cx="3167280" cy="1367280"/>
          </a:xfrm>
          <a:prstGeom prst="cloudCallout">
            <a:avLst>
              <a:gd name="adj1" fmla="val -71587"/>
              <a:gd name="adj2" fmla="val 731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強大移植性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88000" y="1080000"/>
            <a:ext cx="3167280" cy="1367280"/>
          </a:xfrm>
          <a:prstGeom prst="cloudCallout">
            <a:avLst>
              <a:gd name="adj1" fmla="val 64495"/>
              <a:gd name="adj2" fmla="val 7777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安全性高、穩定、免費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60000" y="5112000"/>
            <a:ext cx="3167280" cy="1367280"/>
          </a:xfrm>
          <a:prstGeom prst="cloudCallout">
            <a:avLst>
              <a:gd name="adj1" fmla="val 77402"/>
              <a:gd name="adj2" fmla="val -9875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自由性高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8424000" y="4392000"/>
            <a:ext cx="3167280" cy="1367280"/>
          </a:xfrm>
          <a:prstGeom prst="cloudCallout">
            <a:avLst>
              <a:gd name="adj1" fmla="val -60680"/>
              <a:gd name="adj2" fmla="val -8582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內核小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713520" y="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648000" y="57600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 </a:t>
            </a:r>
            <a:r>
              <a:rPr b="1" lang="en-US" sz="1600" spc="-1" strike="noStrike">
                <a:latin typeface="Arial"/>
              </a:rPr>
              <a:t>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720000" y="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648000" y="49176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</a:t>
            </a:r>
            <a:r>
              <a:rPr b="1" lang="en-US" sz="1600" spc="-1" strike="noStrike">
                <a:latin typeface="Arial"/>
              </a:rPr>
              <a:t>文件系統區別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794160" y="1365480"/>
            <a:ext cx="6045480" cy="23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Windows</a:t>
            </a:r>
            <a:r>
              <a:rPr b="1" lang="en-US" sz="3600" spc="-1" strike="noStrike">
                <a:latin typeface="Arial"/>
              </a:rPr>
              <a:t>下的文件系統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1017360" y="2830680"/>
            <a:ext cx="10172160" cy="11995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720000" y="0"/>
            <a:ext cx="31741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648000" y="49176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</a:t>
            </a:r>
            <a:r>
              <a:rPr b="1" lang="en-US" sz="1600" spc="-1" strike="noStrike">
                <a:latin typeface="Arial"/>
              </a:rPr>
              <a:t>文件系統區別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794160" y="1365480"/>
            <a:ext cx="1115748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latin typeface="Arial"/>
              </a:rPr>
              <a:t>每個硬碟都有自己的根目錄結構，這樣形成了多個目錄並列的情形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1917000" y="2808000"/>
            <a:ext cx="8306640" cy="2735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720000" y="0"/>
            <a:ext cx="3174120" cy="15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648000" y="49176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</a:t>
            </a:r>
            <a:r>
              <a:rPr b="1" lang="en-US" sz="1600" spc="-1" strike="noStrike">
                <a:latin typeface="Arial"/>
              </a:rPr>
              <a:t>文件系統區別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794160" y="1365480"/>
            <a:ext cx="6045480" cy="23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Linux</a:t>
            </a:r>
            <a:r>
              <a:rPr b="1" lang="en-US" sz="3600" spc="-1" strike="noStrike">
                <a:latin typeface="Arial"/>
              </a:rPr>
              <a:t>下的文件系統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975680" y="2808000"/>
            <a:ext cx="8247960" cy="3023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720000" y="0"/>
            <a:ext cx="3174120" cy="15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Linux</a:t>
            </a:r>
            <a:r>
              <a:rPr b="1" lang="en-US" sz="2600" spc="-1" strike="noStrike">
                <a:latin typeface="Arial"/>
              </a:rPr>
              <a:t>簡介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648000" y="491760"/>
            <a:ext cx="317412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Windows</a:t>
            </a:r>
            <a:r>
              <a:rPr b="1" lang="en-US" sz="1600" spc="-1" strike="noStrike">
                <a:latin typeface="Arial"/>
              </a:rPr>
              <a:t>和</a:t>
            </a:r>
            <a:r>
              <a:rPr b="1" lang="en-US" sz="1600" spc="-1" strike="noStrike">
                <a:latin typeface="Arial"/>
              </a:rPr>
              <a:t>Linux</a:t>
            </a:r>
            <a:r>
              <a:rPr b="1" lang="en-US" sz="1600" spc="-1" strike="noStrike">
                <a:latin typeface="Arial"/>
              </a:rPr>
              <a:t>文件系統區別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794160" y="1365480"/>
            <a:ext cx="10869480" cy="23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Ubuntu</a:t>
            </a:r>
            <a:r>
              <a:rPr b="1" lang="en-US" sz="2600" spc="-1" strike="noStrike">
                <a:latin typeface="Arial"/>
              </a:rPr>
              <a:t>沒有硬碟這個概念，只有一個根目錄</a:t>
            </a:r>
            <a:r>
              <a:rPr b="1" lang="en-US" sz="2600" spc="-1" strike="noStrike">
                <a:latin typeface="Arial"/>
              </a:rPr>
              <a:t>/</a:t>
            </a:r>
            <a:r>
              <a:rPr b="1" lang="en-US" sz="2600" spc="-1" strike="noStrike">
                <a:latin typeface="Arial"/>
              </a:rPr>
              <a:t>，所有文件都在它下面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2592000" y="2541240"/>
            <a:ext cx="6743160" cy="38664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Table 1"/>
          <p:cNvGraphicFramePr/>
          <p:nvPr/>
        </p:nvGraphicFramePr>
        <p:xfrm>
          <a:off x="2547720" y="1076760"/>
          <a:ext cx="7095960" cy="5229360"/>
        </p:xfrm>
        <a:graphic>
          <a:graphicData uri="http://schemas.openxmlformats.org/drawingml/2006/table">
            <a:tbl>
              <a:tblPr/>
              <a:tblGrid>
                <a:gridCol w="1722960"/>
                <a:gridCol w="5373360"/>
              </a:tblGrid>
              <a:tr h="52560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時間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課程內容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8856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09:30-10:20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機器人系統入門：嵌入式系統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NVIDIA Jetson Nano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與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Linux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簡介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2560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10:20-10:30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休息時間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2560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10:30-12:00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機器學習簡介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: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神經元與訓練機制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3748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12:00-13:00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午休用餐時間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2560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13:00-14:20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Python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語言簡介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+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機器視覺範例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2560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14:20-14:30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休息時間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37480"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14:30-17:00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機器視覺的訓練與辨識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38200">
                <a:tc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107280" rIns="107280"/>
                    <a:p>
                      <a:pPr>
                        <a:lnSpc>
                          <a:spcPts val="2401"/>
                        </a:lnSpc>
                        <a:spcBef>
                          <a:spcPts val="241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語音課程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(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預備課程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107280" marR="107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95" name="CustomShape 2"/>
          <p:cNvSpPr/>
          <p:nvPr/>
        </p:nvSpPr>
        <p:spPr>
          <a:xfrm>
            <a:off x="635400" y="128520"/>
            <a:ext cx="51595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70" spc="-1" strike="noStrike">
                <a:solidFill>
                  <a:srgbClr val="262626"/>
                </a:solidFill>
                <a:latin typeface="Impact"/>
                <a:ea typeface="微软雅黑"/>
              </a:rPr>
              <a:t>課程簡介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35400" y="573840"/>
            <a:ext cx="51595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808080"/>
                </a:solidFill>
                <a:latin typeface="Arial"/>
                <a:ea typeface="微软雅黑"/>
              </a:rPr>
              <a:t>課程流程</a:t>
            </a:r>
            <a:endParaRPr b="0" lang="en-US" sz="134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2d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2889000"/>
            <a:ext cx="12191040" cy="599040"/>
          </a:xfrm>
          <a:prstGeom prst="rect">
            <a:avLst/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-173880" y="-1911600"/>
            <a:ext cx="5064840" cy="10655280"/>
          </a:xfrm>
          <a:prstGeom prst="rect">
            <a:avLst/>
          </a:prstGeom>
          <a:noFill/>
          <a:ln>
            <a:noFill/>
          </a:ln>
          <a:effectLst>
            <a:outerShdw dir="1193434" dist="7618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9330" spc="-1" strike="noStrike">
                <a:solidFill>
                  <a:srgbClr val="ffffff"/>
                </a:solidFill>
                <a:latin typeface="Impact"/>
                <a:ea typeface="微软雅黑"/>
              </a:rPr>
              <a:t>2</a:t>
            </a:r>
            <a:endParaRPr b="0" lang="en-US" sz="6933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011120" y="2873520"/>
            <a:ext cx="817956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微软雅黑"/>
              </a:rPr>
              <a:t>嵌入式系統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微软雅黑"/>
              </a:rPr>
              <a:t>NVIDIA Jetson Nano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微软雅黑"/>
              </a:rPr>
              <a:t>與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微软雅黑"/>
              </a:rPr>
              <a:t>Linux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微软雅黑"/>
              </a:rPr>
              <a:t>簡介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8184960" y="1863000"/>
            <a:ext cx="378612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latin typeface="Impact"/>
                <a:ea typeface="微软雅黑"/>
              </a:rPr>
              <a:t>PART TWO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4716000" y="3588840"/>
            <a:ext cx="69595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1815840" y="1004760"/>
            <a:ext cx="7959240" cy="5296320"/>
          </a:xfrm>
          <a:prstGeom prst="rect">
            <a:avLst/>
          </a:prstGeom>
          <a:ln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嵌入式系統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2062080" y="1044360"/>
            <a:ext cx="7466400" cy="513288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嵌入式系統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635400" y="1405080"/>
            <a:ext cx="4047120" cy="4047120"/>
          </a:xfrm>
          <a:prstGeom prst="rect">
            <a:avLst/>
          </a:prstGeom>
          <a:ln>
            <a:noFill/>
          </a:ln>
        </p:spPr>
      </p:pic>
      <p:pic>
        <p:nvPicPr>
          <p:cNvPr id="310" name="Picture 6" descr=""/>
          <p:cNvPicPr/>
          <p:nvPr/>
        </p:nvPicPr>
        <p:blipFill>
          <a:blip r:embed="rId2"/>
          <a:stretch/>
        </p:blipFill>
        <p:spPr>
          <a:xfrm>
            <a:off x="5796000" y="2107800"/>
            <a:ext cx="5337360" cy="271260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嵌入式平台 </a:t>
            </a: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VS </a:t>
            </a: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個人電腦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35400" y="128520"/>
            <a:ext cx="51595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NVIDIA Jetson Nano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Linux</a:t>
            </a:r>
            <a:r>
              <a:rPr b="0" lang="en-US" sz="2400" spc="-1" strike="noStrike">
                <a:solidFill>
                  <a:srgbClr val="262626"/>
                </a:solidFill>
                <a:latin typeface="Impact"/>
                <a:ea typeface="微软雅黑"/>
              </a:rPr>
              <a:t>簡介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35400" y="573840"/>
            <a:ext cx="5159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嵌入式平台 </a:t>
            </a: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VS </a:t>
            </a:r>
            <a:r>
              <a:rPr b="0" lang="en-US" sz="1400" spc="-1" strike="noStrike">
                <a:solidFill>
                  <a:srgbClr val="262626"/>
                </a:solidFill>
                <a:latin typeface="Impact"/>
                <a:ea typeface="微软雅黑"/>
              </a:rPr>
              <a:t>個人電腦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314" name="Table 3"/>
          <p:cNvGraphicFramePr/>
          <p:nvPr/>
        </p:nvGraphicFramePr>
        <p:xfrm>
          <a:off x="1731960" y="1878840"/>
          <a:ext cx="8127360" cy="3606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721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5bc4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嵌入式電腦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個人電腦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721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目的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c4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專一功能運算電腦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高運算高靈活電腦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721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體積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c4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大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721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運算效能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c4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低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高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721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開發靈活度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c4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低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高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</a:tbl>
          </a:graphicData>
        </a:graphic>
      </p:graphicFrame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Gino</dc:creator>
  <dc:description/>
  <dc:language>zh-TW</dc:language>
  <cp:lastModifiedBy/>
  <dcterms:modified xsi:type="dcterms:W3CDTF">2019-07-02T08:39:20Z</dcterms:modified>
  <cp:revision>649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