
<file path=[Content_Types].xml><?xml version="1.0" encoding="utf-8"?>
<Types xmlns="http://schemas.openxmlformats.org/package/2006/content-types">
  <Default Extension="jpeg" ContentType="image/jpeg"/>
  <Default Extension="jpg" ContentType="image/pn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2.jp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8" r:id="rId3"/>
    <p:sldId id="259" r:id="rId4"/>
    <p:sldId id="263" r:id="rId5"/>
    <p:sldId id="270" r:id="rId6"/>
    <p:sldId id="271" r:id="rId7"/>
    <p:sldId id="269" r:id="rId8"/>
    <p:sldId id="266" r:id="rId9"/>
    <p:sldId id="272" r:id="rId10"/>
    <p:sldId id="273" r:id="rId11"/>
    <p:sldId id="267" r:id="rId12"/>
    <p:sldId id="268" r:id="rId13"/>
    <p:sldId id="274" r:id="rId14"/>
    <p:sldId id="262" r:id="rId15"/>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95AE2-43AC-144B-AE88-DCB376799F11}"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4E5BB-E6B0-B84A-ABCD-9A3E9C2D78C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11</a:t>
            </a:fld>
            <a:endParaRPr lang="en-US"/>
          </a:p>
        </p:txBody>
      </p:sp>
    </p:spTree>
    <p:extLst>
      <p:ext uri="{BB962C8B-B14F-4D97-AF65-F5344CB8AC3E}">
        <p14:creationId xmlns:p14="http://schemas.microsoft.com/office/powerpoint/2010/main" val="2723172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12</a:t>
            </a:fld>
            <a:endParaRPr lang="en-US"/>
          </a:p>
        </p:txBody>
      </p:sp>
    </p:spTree>
    <p:extLst>
      <p:ext uri="{BB962C8B-B14F-4D97-AF65-F5344CB8AC3E}">
        <p14:creationId xmlns:p14="http://schemas.microsoft.com/office/powerpoint/2010/main" val="2022654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13</a:t>
            </a:fld>
            <a:endParaRPr lang="en-US"/>
          </a:p>
        </p:txBody>
      </p:sp>
    </p:spTree>
    <p:extLst>
      <p:ext uri="{BB962C8B-B14F-4D97-AF65-F5344CB8AC3E}">
        <p14:creationId xmlns:p14="http://schemas.microsoft.com/office/powerpoint/2010/main" val="156270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4</a:t>
            </a:fld>
            <a:endParaRPr lang="en-US"/>
          </a:p>
        </p:txBody>
      </p:sp>
    </p:spTree>
    <p:extLst>
      <p:ext uri="{BB962C8B-B14F-4D97-AF65-F5344CB8AC3E}">
        <p14:creationId xmlns:p14="http://schemas.microsoft.com/office/powerpoint/2010/main" val="2327512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5</a:t>
            </a:fld>
            <a:endParaRPr lang="en-US"/>
          </a:p>
        </p:txBody>
      </p:sp>
    </p:spTree>
    <p:extLst>
      <p:ext uri="{BB962C8B-B14F-4D97-AF65-F5344CB8AC3E}">
        <p14:creationId xmlns:p14="http://schemas.microsoft.com/office/powerpoint/2010/main" val="2366794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6</a:t>
            </a:fld>
            <a:endParaRPr lang="en-US"/>
          </a:p>
        </p:txBody>
      </p:sp>
    </p:spTree>
    <p:extLst>
      <p:ext uri="{BB962C8B-B14F-4D97-AF65-F5344CB8AC3E}">
        <p14:creationId xmlns:p14="http://schemas.microsoft.com/office/powerpoint/2010/main" val="3466373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7</a:t>
            </a:fld>
            <a:endParaRPr lang="en-US"/>
          </a:p>
        </p:txBody>
      </p:sp>
    </p:spTree>
    <p:extLst>
      <p:ext uri="{BB962C8B-B14F-4D97-AF65-F5344CB8AC3E}">
        <p14:creationId xmlns:p14="http://schemas.microsoft.com/office/powerpoint/2010/main" val="3611274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8</a:t>
            </a:fld>
            <a:endParaRPr lang="en-US"/>
          </a:p>
        </p:txBody>
      </p:sp>
    </p:spTree>
    <p:extLst>
      <p:ext uri="{BB962C8B-B14F-4D97-AF65-F5344CB8AC3E}">
        <p14:creationId xmlns:p14="http://schemas.microsoft.com/office/powerpoint/2010/main" val="2471113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9</a:t>
            </a:fld>
            <a:endParaRPr lang="en-US"/>
          </a:p>
        </p:txBody>
      </p:sp>
    </p:spTree>
    <p:extLst>
      <p:ext uri="{BB962C8B-B14F-4D97-AF65-F5344CB8AC3E}">
        <p14:creationId xmlns:p14="http://schemas.microsoft.com/office/powerpoint/2010/main" val="1605930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10</a:t>
            </a:fld>
            <a:endParaRPr lang="en-US"/>
          </a:p>
        </p:txBody>
      </p:sp>
    </p:spTree>
    <p:extLst>
      <p:ext uri="{BB962C8B-B14F-4D97-AF65-F5344CB8AC3E}">
        <p14:creationId xmlns:p14="http://schemas.microsoft.com/office/powerpoint/2010/main" val="314763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0" name="Title 1"/>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11" name="Content Placeholder 7"/>
          <p:cNvSpPr>
            <a:spLocks noGrp="1"/>
          </p:cNvSpPr>
          <p:nvPr>
            <p:ph sz="quarter" idx="13"/>
          </p:nvPr>
        </p:nvSpPr>
        <p:spPr>
          <a:xfrm>
            <a:off x="285750" y="1627188"/>
            <a:ext cx="11474450" cy="46069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ual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itle 1"/>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itle 1"/>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0418" y="1657926"/>
            <a:ext cx="6629400" cy="789709"/>
          </a:xfrm>
        </p:spPr>
        <p:txBody>
          <a:bodyPr anchor="t">
            <a:normAutofit/>
          </a:bodyPr>
          <a:lstStyle>
            <a:lvl1pPr algn="l">
              <a:defRPr sz="2800">
                <a:solidFill>
                  <a:schemeClr val="accent1">
                    <a:lumMod val="50000"/>
                  </a:schemeClr>
                </a:solidFill>
                <a:latin typeface="Arial" panose="020B0604020202020204" pitchFamily="34" charset="0"/>
                <a:cs typeface="Arial" panose="020B0604020202020204" pitchFamily="34" charset="0"/>
              </a:defRPr>
            </a:lvl1pPr>
          </a:lstStyle>
          <a:p>
            <a:r>
              <a:rPr lang="en-GB"/>
              <a:t>Click to edit Master title style</a:t>
            </a:r>
            <a:endParaRPr lang="en-GB" dirty="0"/>
          </a:p>
        </p:txBody>
      </p:sp>
      <p:sp>
        <p:nvSpPr>
          <p:cNvPr id="3" name="Subtitle 2"/>
          <p:cNvSpPr>
            <a:spLocks noGrp="1"/>
          </p:cNvSpPr>
          <p:nvPr>
            <p:ph type="subTitle" idx="1"/>
          </p:nvPr>
        </p:nvSpPr>
        <p:spPr>
          <a:xfrm>
            <a:off x="690418" y="3015529"/>
            <a:ext cx="5680364" cy="623598"/>
          </a:xfrm>
        </p:spPr>
        <p:txBody>
          <a:bodyPr>
            <a:normAutofit/>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6" name="Title 1"/>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7" name="Title 1"/>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9" name="Text Placeholder 6"/>
          <p:cNvSpPr>
            <a:spLocks noGrp="1"/>
          </p:cNvSpPr>
          <p:nvPr>
            <p:ph type="body" sz="quarter" idx="14" hasCustomPrompt="1"/>
          </p:nvPr>
        </p:nvSpPr>
        <p:spPr>
          <a:xfrm>
            <a:off x="273133" y="1705342"/>
            <a:ext cx="11487066" cy="4932963"/>
          </a:xfrm>
          <a:prstGeom prst="rect">
            <a:avLst/>
          </a:prstGeom>
        </p:spPr>
        <p:txBody>
          <a:bodyPr/>
          <a:lstStyle>
            <a:lvl1pPr>
              <a:defRPr sz="2400">
                <a:solidFill>
                  <a:srgbClr val="003560"/>
                </a:solidFill>
                <a:latin typeface="Arial" panose="020B0604020202020204" pitchFamily="34" charset="0"/>
                <a:cs typeface="Arial" panose="020B0604020202020204" pitchFamily="34" charset="0"/>
              </a:defRPr>
            </a:lvl1pPr>
            <a:lvl2pPr>
              <a:defRPr sz="2400">
                <a:solidFill>
                  <a:srgbClr val="003560"/>
                </a:solidFill>
                <a:latin typeface="Arial" panose="020B0604020202020204" pitchFamily="34" charset="0"/>
                <a:cs typeface="Arial" panose="020B0604020202020204" pitchFamily="34" charset="0"/>
              </a:defRPr>
            </a:lvl2pPr>
            <a:lvl3pPr>
              <a:defRPr sz="2400" b="0">
                <a:solidFill>
                  <a:srgbClr val="003560"/>
                </a:solidFill>
                <a:latin typeface="Arial" panose="020B0604020202020204" pitchFamily="34" charset="0"/>
                <a:cs typeface="Arial" panose="020B0604020202020204" pitchFamily="34" charset="0"/>
              </a:defRPr>
            </a:lvl3pPr>
            <a:lvl4pPr>
              <a:defRPr sz="2400">
                <a:solidFill>
                  <a:srgbClr val="003560"/>
                </a:solidFill>
                <a:latin typeface="Arial" panose="020B0604020202020204" pitchFamily="34" charset="0"/>
                <a:cs typeface="Arial" panose="020B0604020202020204" pitchFamily="34" charset="0"/>
              </a:defRPr>
            </a:lvl4pPr>
            <a:lvl5pPr>
              <a:defRPr sz="2400">
                <a:solidFill>
                  <a:srgbClr val="003560"/>
                </a:solidFill>
                <a:latin typeface="Arial" panose="020B0604020202020204" pitchFamily="34" charset="0"/>
                <a:cs typeface="Arial" panose="020B0604020202020204" pitchFamily="34" charset="0"/>
              </a:defRPr>
            </a:lvl5pPr>
          </a:lstStyle>
          <a:p>
            <a:pPr lvl="0"/>
            <a:r>
              <a:rPr lang="en-GB" dirty="0"/>
              <a:t>Body text Arial 24pt</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1680" y="2123676"/>
            <a:ext cx="4027169" cy="1600200"/>
          </a:xfrm>
        </p:spPr>
        <p:txBody>
          <a:bodyPr anchor="t">
            <a:normAutofit/>
          </a:bodyPr>
          <a:lstStyle>
            <a:lvl1pPr algn="l">
              <a:defRPr sz="2800"/>
            </a:lvl1pPr>
          </a:lstStyle>
          <a:p>
            <a:r>
              <a:rPr lang="en-GB" dirty="0"/>
              <a:t>Click to edit Master title style</a:t>
            </a:r>
          </a:p>
        </p:txBody>
      </p:sp>
      <p:sp>
        <p:nvSpPr>
          <p:cNvPr id="4" name="Text Placeholder 3"/>
          <p:cNvSpPr>
            <a:spLocks noGrp="1"/>
          </p:cNvSpPr>
          <p:nvPr>
            <p:ph type="body" sz="half" idx="2"/>
          </p:nvPr>
        </p:nvSpPr>
        <p:spPr>
          <a:xfrm>
            <a:off x="741680" y="3934224"/>
            <a:ext cx="4030345" cy="1934763"/>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11800" y="681037"/>
            <a:ext cx="5842000" cy="1009651"/>
          </a:xfrm>
          <a:prstGeom prst="rect">
            <a:avLst/>
          </a:prstGeom>
        </p:spPr>
        <p:txBody>
          <a:bodyPr vert="horz" lIns="91440" tIns="45720" rIns="91440" bIns="45720" rtlCol="0" anchor="t">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24FB1-CB24-4B4C-BFD4-AD276D9A4059}" type="datetimeFigureOut">
              <a:rPr lang="en-GB" smtClean="0"/>
              <a:t>02/02/2023</a:t>
            </a:fld>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9F3F6-C255-4AC5-91C2-3F61B6509B36}" type="slidenum">
              <a:rPr lang="en-GB" smtClean="0"/>
              <a:t>‹#›</a:t>
            </a:fld>
            <a:endParaRPr lang="en-GB"/>
          </a:p>
        </p:txBody>
      </p:sp>
      <p:pic>
        <p:nvPicPr>
          <p:cNvPr id="9" name="Picture 8"/>
          <p:cNvPicPr>
            <a:picLocks noChangeAspect="1"/>
          </p:cNvPicPr>
          <p:nvPr userDrawn="1"/>
        </p:nvPicPr>
        <p:blipFill>
          <a:blip r:embed="rId10"/>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Lst>
  <p:txStyles>
    <p:titleStyle>
      <a:lvl1pPr algn="r" defTabSz="914400" rtl="0" eaLnBrk="1" latinLnBrk="0" hangingPunct="1">
        <a:lnSpc>
          <a:spcPct val="90000"/>
        </a:lnSpc>
        <a:spcBef>
          <a:spcPct val="0"/>
        </a:spcBef>
        <a:buNone/>
        <a:defRPr sz="2800" b="1" kern="120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10.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8.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9.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Gilbert Scott Build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p:txBody>
          <a:bodyPr>
            <a:normAutofit fontScale="90000"/>
          </a:bodyPr>
          <a:lstStyle/>
          <a:p>
            <a:r>
              <a:rPr lang="zh-CN" altLang="en-US" b="0">
                <a:sym typeface="+mn-ea"/>
              </a:rPr>
              <a:t>Robotics Team Design Project M</a:t>
            </a:r>
            <a:br>
              <a:rPr lang="zh-CN" altLang="en-US" b="0">
                <a:sym typeface="+mn-ea"/>
              </a:rPr>
            </a:br>
            <a:r>
              <a:rPr lang="zh-CN" altLang="en-US">
                <a:sym typeface="+mn-ea"/>
              </a:rPr>
              <a:t>Simulated RoboCup Soccer Teams</a:t>
            </a:r>
            <a:endParaRPr lang="en-GB" dirty="0">
              <a:solidFill>
                <a:schemeClr val="tx1"/>
              </a:solidFill>
            </a:endParaRPr>
          </a:p>
        </p:txBody>
      </p:sp>
      <p:sp>
        <p:nvSpPr>
          <p:cNvPr id="3" name="Subtitle 2"/>
          <p:cNvSpPr>
            <a:spLocks noGrp="1"/>
          </p:cNvSpPr>
          <p:nvPr>
            <p:ph type="subTitle" idx="1"/>
          </p:nvPr>
        </p:nvSpPr>
        <p:spPr>
          <a:xfrm>
            <a:off x="690418" y="2576945"/>
            <a:ext cx="5680364" cy="1062182"/>
          </a:xfrm>
        </p:spPr>
        <p:txBody>
          <a:bodyPr/>
          <a:lstStyle/>
          <a:p>
            <a:r>
              <a:rPr lang="en-US" altLang="en-GB" dirty="0">
                <a:solidFill>
                  <a:schemeClr val="tx1"/>
                </a:solidFill>
              </a:rPr>
              <a:t>Supervisor – Dr. Euan </a:t>
            </a:r>
            <a:r>
              <a:rPr lang="en-US" altLang="en-GB" dirty="0" err="1">
                <a:solidFill>
                  <a:schemeClr val="tx1"/>
                </a:solidFill>
              </a:rPr>
              <a:t>McGookin</a:t>
            </a:r>
            <a:endParaRPr lang="en-US" altLang="en-GB" dirty="0">
              <a:solidFill>
                <a:schemeClr val="tx1"/>
              </a:solidFill>
            </a:endParaRPr>
          </a:p>
          <a:p>
            <a:r>
              <a:rPr lang="en-US" altLang="zh-CN" dirty="0">
                <a:sym typeface="+mn-ea"/>
              </a:rPr>
              <a:t>Team 10</a:t>
            </a:r>
            <a:endParaRPr lang="en-US" altLang="en-GB"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kern="100" dirty="0">
                <a:ea typeface="DengXian" panose="02010600030101010101" pitchFamily="2" charset="-122"/>
              </a:rPr>
              <a:t>B</a:t>
            </a:r>
            <a:r>
              <a:rPr lang="en-GB" kern="100" dirty="0">
                <a:effectLst/>
                <a:latin typeface="Arial" panose="020B0604020202020204" pitchFamily="34" charset="0"/>
                <a:ea typeface="DengXian" panose="02010600030101010101" pitchFamily="2" charset="-122"/>
              </a:rPr>
              <a:t>all passing route simulation (1 TEAM TRY)</a:t>
            </a:r>
            <a:endParaRPr lang="en-US" dirty="0">
              <a:solidFill>
                <a:schemeClr val="tx1"/>
              </a:solidFill>
            </a:endParaRPr>
          </a:p>
        </p:txBody>
      </p:sp>
      <p:pic>
        <p:nvPicPr>
          <p:cNvPr id="4" name="WhatsApp Video 2023-02-02 at 18.24.15">
            <a:hlinkClick r:id="" action="ppaction://media"/>
            <a:extLst>
              <a:ext uri="{FF2B5EF4-FFF2-40B4-BE49-F238E27FC236}">
                <a16:creationId xmlns:a16="http://schemas.microsoft.com/office/drawing/2014/main" id="{2811A802-9DA4-F8ED-B2BA-824447DDD157}"/>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3964" y="1524616"/>
            <a:ext cx="8479594" cy="4799770"/>
          </a:xfrm>
          <a:prstGeom prst="rect">
            <a:avLst/>
          </a:prstGeom>
        </p:spPr>
      </p:pic>
      <p:sp>
        <p:nvSpPr>
          <p:cNvPr id="5" name="文本框 4">
            <a:extLst>
              <a:ext uri="{FF2B5EF4-FFF2-40B4-BE49-F238E27FC236}">
                <a16:creationId xmlns:a16="http://schemas.microsoft.com/office/drawing/2014/main" id="{E87901FB-FDDD-C75D-4BE4-F31EAF57457B}"/>
              </a:ext>
            </a:extLst>
          </p:cNvPr>
          <p:cNvSpPr txBox="1"/>
          <p:nvPr/>
        </p:nvSpPr>
        <p:spPr>
          <a:xfrm>
            <a:off x="9070109" y="1865745"/>
            <a:ext cx="2382982" cy="2585323"/>
          </a:xfrm>
          <a:prstGeom prst="rect">
            <a:avLst/>
          </a:prstGeom>
          <a:noFill/>
        </p:spPr>
        <p:txBody>
          <a:bodyPr wrap="square" rtlCol="0">
            <a:spAutoFit/>
          </a:bodyPr>
          <a:lstStyle/>
          <a:p>
            <a:r>
              <a:rPr lang="en-GB" dirty="0"/>
              <a:t>This one is for train one team only, there still have a little bit of issues— such as the much less train dataset, the lack of Goal keeper on right side…. But this is just a test</a:t>
            </a:r>
          </a:p>
        </p:txBody>
      </p:sp>
    </p:spTree>
    <p:extLst>
      <p:ext uri="{BB962C8B-B14F-4D97-AF65-F5344CB8AC3E}">
        <p14:creationId xmlns:p14="http://schemas.microsoft.com/office/powerpoint/2010/main" val="347726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33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sym typeface="+mn-ea"/>
              </a:rPr>
              <a:t>Game algorithm flowchart(brainstorm)</a:t>
            </a:r>
            <a:endParaRPr lang="en-US" dirty="0">
              <a:solidFill>
                <a:schemeClr val="tx1"/>
              </a:solidFill>
            </a:endParaRPr>
          </a:p>
        </p:txBody>
      </p:sp>
      <p:pic>
        <p:nvPicPr>
          <p:cNvPr id="5" name="图片 4" descr="图示&#10;&#10;描述已自动生成">
            <a:extLst>
              <a:ext uri="{FF2B5EF4-FFF2-40B4-BE49-F238E27FC236}">
                <a16:creationId xmlns:a16="http://schemas.microsoft.com/office/drawing/2014/main" id="{2DEF291B-4508-2A2C-1A0D-0E5048A00755}"/>
              </a:ext>
            </a:extLst>
          </p:cNvPr>
          <p:cNvPicPr>
            <a:picLocks noChangeAspect="1"/>
          </p:cNvPicPr>
          <p:nvPr/>
        </p:nvPicPr>
        <p:blipFill>
          <a:blip r:embed="rId3"/>
          <a:stretch>
            <a:fillRect/>
          </a:stretch>
        </p:blipFill>
        <p:spPr>
          <a:xfrm>
            <a:off x="0" y="1422400"/>
            <a:ext cx="5052291" cy="5410288"/>
          </a:xfrm>
          <a:prstGeom prst="rect">
            <a:avLst/>
          </a:prstGeom>
        </p:spPr>
      </p:pic>
      <p:pic>
        <p:nvPicPr>
          <p:cNvPr id="9" name="图片 8" descr="图示&#10;&#10;描述已自动生成">
            <a:extLst>
              <a:ext uri="{FF2B5EF4-FFF2-40B4-BE49-F238E27FC236}">
                <a16:creationId xmlns:a16="http://schemas.microsoft.com/office/drawing/2014/main" id="{1DB6C4EC-8119-5B1C-67BE-CA8EAAB000BA}"/>
              </a:ext>
            </a:extLst>
          </p:cNvPr>
          <p:cNvPicPr>
            <a:picLocks noChangeAspect="1"/>
          </p:cNvPicPr>
          <p:nvPr/>
        </p:nvPicPr>
        <p:blipFill>
          <a:blip r:embed="rId4"/>
          <a:stretch>
            <a:fillRect/>
          </a:stretch>
        </p:blipFill>
        <p:spPr>
          <a:xfrm>
            <a:off x="5680363" y="1176436"/>
            <a:ext cx="5541819" cy="5656252"/>
          </a:xfrm>
          <a:prstGeom prst="rect">
            <a:avLst/>
          </a:prstGeom>
        </p:spPr>
      </p:pic>
    </p:spTree>
    <p:extLst>
      <p:ext uri="{BB962C8B-B14F-4D97-AF65-F5344CB8AC3E}">
        <p14:creationId xmlns:p14="http://schemas.microsoft.com/office/powerpoint/2010/main" val="406086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sym typeface="+mn-ea"/>
              </a:rPr>
              <a:t>Ball physics</a:t>
            </a:r>
            <a:endParaRPr lang="en-US" dirty="0">
              <a:solidFill>
                <a:schemeClr val="tx1"/>
              </a:solidFill>
            </a:endParaRPr>
          </a:p>
        </p:txBody>
      </p:sp>
      <p:pic>
        <p:nvPicPr>
          <p:cNvPr id="8" name="图片 7">
            <a:extLst>
              <a:ext uri="{FF2B5EF4-FFF2-40B4-BE49-F238E27FC236}">
                <a16:creationId xmlns:a16="http://schemas.microsoft.com/office/drawing/2014/main" id="{8FD0779A-5B8D-589B-5CB2-483D352C9363}"/>
              </a:ext>
            </a:extLst>
          </p:cNvPr>
          <p:cNvPicPr>
            <a:picLocks noChangeAspect="1"/>
          </p:cNvPicPr>
          <p:nvPr/>
        </p:nvPicPr>
        <p:blipFill>
          <a:blip r:embed="rId3"/>
          <a:stretch>
            <a:fillRect/>
          </a:stretch>
        </p:blipFill>
        <p:spPr>
          <a:xfrm>
            <a:off x="510967" y="1381692"/>
            <a:ext cx="4434257" cy="5476308"/>
          </a:xfrm>
          <a:prstGeom prst="rect">
            <a:avLst/>
          </a:prstGeom>
        </p:spPr>
      </p:pic>
      <p:sp>
        <p:nvSpPr>
          <p:cNvPr id="9" name="文本框 8">
            <a:extLst>
              <a:ext uri="{FF2B5EF4-FFF2-40B4-BE49-F238E27FC236}">
                <a16:creationId xmlns:a16="http://schemas.microsoft.com/office/drawing/2014/main" id="{C216397F-A251-29B2-EB6F-00BC02F627E2}"/>
              </a:ext>
            </a:extLst>
          </p:cNvPr>
          <p:cNvSpPr txBox="1"/>
          <p:nvPr/>
        </p:nvSpPr>
        <p:spPr>
          <a:xfrm>
            <a:off x="6377708" y="2186922"/>
            <a:ext cx="4142509" cy="2862322"/>
          </a:xfrm>
          <a:prstGeom prst="rect">
            <a:avLst/>
          </a:prstGeom>
          <a:noFill/>
        </p:spPr>
        <p:txBody>
          <a:bodyPr wrap="square" rtlCol="0">
            <a:spAutoFit/>
          </a:bodyPr>
          <a:lstStyle/>
          <a:p>
            <a:pPr marL="285750" indent="-285750">
              <a:buFont typeface="Arial" panose="020B0604020202020204" pitchFamily="34" charset="0"/>
              <a:buChar char="•"/>
            </a:pPr>
            <a:r>
              <a:rPr lang="en-GB" dirty="0"/>
              <a:t>The modelling is divided into two parts, the ball and the player. </a:t>
            </a:r>
          </a:p>
          <a:p>
            <a:pPr marL="285750" indent="-285750">
              <a:buFont typeface="Arial" panose="020B0604020202020204" pitchFamily="34" charset="0"/>
              <a:buChar char="•"/>
            </a:pPr>
            <a:r>
              <a:rPr lang="en-GB" dirty="0"/>
              <a:t>For example, in the simulation the speed of the ball movement seems to remain constant, but in reality the speed of the ball movement decays gradually to a stop without external interference. </a:t>
            </a:r>
          </a:p>
          <a:p>
            <a:pPr marL="285750" indent="-285750">
              <a:buFont typeface="Arial" panose="020B0604020202020204" pitchFamily="34" charset="0"/>
              <a:buChar char="•"/>
            </a:pPr>
            <a:r>
              <a:rPr lang="en-GB" dirty="0"/>
              <a:t>We should start by modelling the physics of the ball.</a:t>
            </a:r>
          </a:p>
        </p:txBody>
      </p:sp>
    </p:spTree>
    <p:extLst>
      <p:ext uri="{BB962C8B-B14F-4D97-AF65-F5344CB8AC3E}">
        <p14:creationId xmlns:p14="http://schemas.microsoft.com/office/powerpoint/2010/main" val="1249469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00" dirty="0">
                <a:latin typeface="Arial" panose="020B0604020202020204" pitchFamily="34" charset="0"/>
                <a:ea typeface="DengXian" panose="02010600030101010101" pitchFamily="2" charset="-122"/>
              </a:rPr>
              <a:t>D</a:t>
            </a:r>
            <a:r>
              <a:rPr lang="en-US" sz="2800" kern="100" dirty="0">
                <a:effectLst/>
                <a:latin typeface="Arial" panose="020B0604020202020204" pitchFamily="34" charset="0"/>
                <a:ea typeface="DengXian" panose="02010600030101010101" pitchFamily="2" charset="-122"/>
              </a:rPr>
              <a:t>ivide the work the for next week</a:t>
            </a:r>
            <a:endParaRPr lang="en-US" dirty="0">
              <a:solidFill>
                <a:schemeClr val="tx1"/>
              </a:solidFill>
            </a:endParaRPr>
          </a:p>
        </p:txBody>
      </p:sp>
      <p:sp>
        <p:nvSpPr>
          <p:cNvPr id="3" name="文本框 2">
            <a:extLst>
              <a:ext uri="{FF2B5EF4-FFF2-40B4-BE49-F238E27FC236}">
                <a16:creationId xmlns:a16="http://schemas.microsoft.com/office/drawing/2014/main" id="{FB834045-BCD9-5EE6-B615-E2839F67439E}"/>
              </a:ext>
            </a:extLst>
          </p:cNvPr>
          <p:cNvSpPr txBox="1"/>
          <p:nvPr/>
        </p:nvSpPr>
        <p:spPr>
          <a:xfrm>
            <a:off x="1219200" y="1838036"/>
            <a:ext cx="8543636"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Xu and </a:t>
            </a:r>
            <a:r>
              <a:rPr lang="en-US" altLang="zh-CN" dirty="0" err="1"/>
              <a:t>Minghao</a:t>
            </a:r>
            <a:r>
              <a:rPr lang="en-US" altLang="zh-CN" dirty="0"/>
              <a:t> and </a:t>
            </a:r>
            <a:r>
              <a:rPr lang="en-GB" altLang="zh-CN" dirty="0"/>
              <a:t>in charge of modelling the physical analysis of the ball.</a:t>
            </a:r>
          </a:p>
          <a:p>
            <a:pPr marL="285750" indent="-285750">
              <a:buFont typeface="Arial" panose="020B0604020202020204" pitchFamily="34" charset="0"/>
              <a:buChar char="•"/>
            </a:pPr>
            <a:endParaRPr lang="en-GB" altLang="zh-CN" dirty="0"/>
          </a:p>
          <a:p>
            <a:pPr marL="285750" indent="-285750">
              <a:buFont typeface="Arial" panose="020B0604020202020204" pitchFamily="34" charset="0"/>
              <a:buChar char="•"/>
            </a:pPr>
            <a:r>
              <a:rPr lang="en-GB" dirty="0"/>
              <a:t>ML </a:t>
            </a:r>
            <a:r>
              <a:rPr lang="en-US" altLang="zh-CN" dirty="0"/>
              <a:t>algorithm research goes to </a:t>
            </a:r>
            <a:r>
              <a:rPr lang="en-US" altLang="zh-CN" dirty="0" err="1"/>
              <a:t>Xueting</a:t>
            </a:r>
            <a:r>
              <a:rPr lang="en-US" altLang="zh-CN"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team algorithm development goes to </a:t>
            </a:r>
            <a:r>
              <a:rPr lang="en-US" dirty="0" err="1"/>
              <a:t>Athul</a:t>
            </a:r>
            <a:r>
              <a:rPr lang="en-US" dirty="0"/>
              <a:t> </a:t>
            </a:r>
            <a:r>
              <a:rPr lang="en-US" dirty="0" err="1"/>
              <a:t>Jeason</a:t>
            </a:r>
            <a:r>
              <a:rPr lang="en-US" dirty="0"/>
              <a:t> and Hari</a:t>
            </a:r>
            <a:endParaRPr lang="en-GB" dirty="0"/>
          </a:p>
        </p:txBody>
      </p:sp>
    </p:spTree>
    <p:extLst>
      <p:ext uri="{BB962C8B-B14F-4D97-AF65-F5344CB8AC3E}">
        <p14:creationId xmlns:p14="http://schemas.microsoft.com/office/powerpoint/2010/main" val="2921860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University at sunset"/>
          <p:cNvPicPr>
            <a:picLocks noChangeAspect="1"/>
          </p:cNvPicPr>
          <p:nvPr/>
        </p:nvPicPr>
        <p:blipFill>
          <a:blip r:embed="rId3"/>
          <a:stretch>
            <a:fillRect/>
          </a:stretch>
        </p:blipFill>
        <p:spPr>
          <a:xfrm>
            <a:off x="0" y="0"/>
            <a:ext cx="12192000" cy="6858000"/>
          </a:xfrm>
          <a:prstGeom prst="rect">
            <a:avLst/>
          </a:prstGeom>
        </p:spPr>
      </p:pic>
      <p:sp>
        <p:nvSpPr>
          <p:cNvPr id="2" name="Title 1"/>
          <p:cNvSpPr>
            <a:spLocks noGrp="1"/>
          </p:cNvSpPr>
          <p:nvPr>
            <p:ph type="title" idx="4294967295"/>
          </p:nvPr>
        </p:nvSpPr>
        <p:spPr>
          <a:xfrm>
            <a:off x="1670141" y="1878556"/>
            <a:ext cx="5842000" cy="1931535"/>
          </a:xfrm>
        </p:spPr>
        <p:txBody>
          <a:bodyPr>
            <a:noAutofit/>
          </a:bodyPr>
          <a:lstStyle/>
          <a:p>
            <a:pPr algn="l"/>
            <a:r>
              <a:rPr lang="en-US" altLang="en-GB" dirty="0">
                <a:solidFill>
                  <a:schemeClr val="bg1"/>
                </a:solidFill>
              </a:rPr>
              <a:t>T</a:t>
            </a:r>
            <a:r>
              <a:rPr lang="en-GB" dirty="0">
                <a:solidFill>
                  <a:schemeClr val="bg1"/>
                </a:solidFill>
              </a:rPr>
              <a:t>hank </a:t>
            </a:r>
            <a:r>
              <a:rPr lang="en-US" altLang="en-GB" dirty="0">
                <a:solidFill>
                  <a:schemeClr val="bg1"/>
                </a:solidFill>
              </a:rPr>
              <a:t>you for your time!</a:t>
            </a:r>
            <a:br>
              <a:rPr lang="en-GB" dirty="0">
                <a:solidFill>
                  <a:schemeClr val="bg1"/>
                </a:solidFill>
              </a:rPr>
            </a:b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Plan</a:t>
            </a:r>
          </a:p>
        </p:txBody>
      </p:sp>
      <p:pic>
        <p:nvPicPr>
          <p:cNvPr id="4" name="图片 3"/>
          <p:cNvPicPr>
            <a:picLocks noChangeAspect="1"/>
          </p:cNvPicPr>
          <p:nvPr/>
        </p:nvPicPr>
        <p:blipFill>
          <a:blip r:embed="rId3"/>
          <a:stretch>
            <a:fillRect/>
          </a:stretch>
        </p:blipFill>
        <p:spPr>
          <a:xfrm>
            <a:off x="1757045" y="1455420"/>
            <a:ext cx="8678545" cy="5402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49236" y="533614"/>
            <a:ext cx="9210963" cy="888786"/>
          </a:xfrm>
        </p:spPr>
        <p:txBody>
          <a:bodyPr/>
          <a:lstStyle/>
          <a:p>
            <a:r>
              <a:rPr lang="en-GB" dirty="0">
                <a:solidFill>
                  <a:schemeClr val="tx1"/>
                </a:solidFill>
                <a:sym typeface="+mn-ea"/>
              </a:rPr>
              <a:t>Daily meeting content this week</a:t>
            </a:r>
            <a:endParaRPr lang="en-US" dirty="0">
              <a:solidFill>
                <a:schemeClr val="tx1"/>
              </a:solidFill>
            </a:endParaRPr>
          </a:p>
        </p:txBody>
      </p:sp>
      <p:sp>
        <p:nvSpPr>
          <p:cNvPr id="10" name="TextBox 9">
            <a:extLst>
              <a:ext uri="{FF2B5EF4-FFF2-40B4-BE49-F238E27FC236}">
                <a16:creationId xmlns:a16="http://schemas.microsoft.com/office/drawing/2014/main" id="{EDCE0D34-F547-65C5-EDFD-A73F2476409B}"/>
              </a:ext>
            </a:extLst>
          </p:cNvPr>
          <p:cNvSpPr txBox="1"/>
          <p:nvPr/>
        </p:nvSpPr>
        <p:spPr>
          <a:xfrm>
            <a:off x="785092" y="6484294"/>
            <a:ext cx="7628716" cy="373706"/>
          </a:xfrm>
          <a:prstGeom prst="rect">
            <a:avLst/>
          </a:prstGeom>
          <a:noFill/>
        </p:spPr>
        <p:txBody>
          <a:bodyPr wrap="square" rtlCol="0">
            <a:spAutoFit/>
          </a:bodyPr>
          <a:lstStyle/>
          <a:p>
            <a:r>
              <a:rPr lang="en-IN" dirty="0"/>
              <a:t>Official team meetings held on every </a:t>
            </a:r>
            <a:r>
              <a:rPr lang="en-US" altLang="zh-CN" dirty="0"/>
              <a:t>Wednesday</a:t>
            </a:r>
            <a:r>
              <a:rPr lang="en-IN" dirty="0"/>
              <a:t> at 3.30pm </a:t>
            </a:r>
          </a:p>
        </p:txBody>
      </p:sp>
      <p:sp>
        <p:nvSpPr>
          <p:cNvPr id="2" name="文本框 1">
            <a:extLst>
              <a:ext uri="{FF2B5EF4-FFF2-40B4-BE49-F238E27FC236}">
                <a16:creationId xmlns:a16="http://schemas.microsoft.com/office/drawing/2014/main" id="{5A5FC68F-AFED-7133-61C9-05448EE7F8B4}"/>
              </a:ext>
            </a:extLst>
          </p:cNvPr>
          <p:cNvSpPr txBox="1"/>
          <p:nvPr/>
        </p:nvSpPr>
        <p:spPr>
          <a:xfrm>
            <a:off x="785092" y="1364188"/>
            <a:ext cx="9882908" cy="5493812"/>
          </a:xfrm>
          <a:prstGeom prst="rect">
            <a:avLst/>
          </a:prstGeom>
          <a:noFill/>
        </p:spPr>
        <p:txBody>
          <a:bodyPr wrap="square" rtlCol="0">
            <a:spAutoFit/>
          </a:bodyPr>
          <a:lstStyle/>
          <a:p>
            <a:pPr algn="just">
              <a:lnSpc>
                <a:spcPct val="150000"/>
              </a:lnSpc>
            </a:pPr>
            <a:r>
              <a:rPr lang="en-US" sz="1800" kern="100" dirty="0">
                <a:effectLst/>
                <a:latin typeface="Arial" panose="020B0604020202020204" pitchFamily="34" charset="0"/>
                <a:ea typeface="DengXian" panose="02010600030101010101" pitchFamily="2" charset="-122"/>
              </a:rPr>
              <a:t>Week 3 (Group meeting)</a:t>
            </a:r>
            <a:endParaRPr lang="en-GB" sz="1800" kern="100" dirty="0">
              <a:effectLst/>
              <a:latin typeface="Arial" panose="020B0604020202020204" pitchFamily="34" charset="0"/>
              <a:ea typeface="DengXian" panose="02010600030101010101" pitchFamily="2" charset="-122"/>
            </a:endParaRPr>
          </a:p>
          <a:p>
            <a:pPr algn="just">
              <a:lnSpc>
                <a:spcPct val="150000"/>
              </a:lnSpc>
            </a:pPr>
            <a:r>
              <a:rPr lang="en-US" sz="1800" kern="100" dirty="0">
                <a:effectLst/>
                <a:latin typeface="Arial" panose="020B0604020202020204" pitchFamily="34" charset="0"/>
                <a:ea typeface="DengXian" panose="02010600030101010101" pitchFamily="2" charset="-122"/>
              </a:rPr>
              <a:t>Meeting Date: 1/2</a:t>
            </a:r>
            <a:endParaRPr lang="en-GB" sz="1800" kern="100" dirty="0">
              <a:effectLst/>
              <a:latin typeface="Arial" panose="020B0604020202020204" pitchFamily="34" charset="0"/>
              <a:ea typeface="DengXian" panose="02010600030101010101" pitchFamily="2" charset="-122"/>
            </a:endParaRPr>
          </a:p>
          <a:p>
            <a:pPr algn="just">
              <a:lnSpc>
                <a:spcPct val="150000"/>
              </a:lnSpc>
            </a:pPr>
            <a:r>
              <a:rPr lang="en-US" sz="1800" kern="100" dirty="0">
                <a:effectLst/>
                <a:latin typeface="Arial" panose="020B0604020202020204" pitchFamily="34" charset="0"/>
                <a:ea typeface="DengXian" panose="02010600030101010101" pitchFamily="2" charset="-122"/>
              </a:rPr>
              <a:t>Meeting mins: 120mins</a:t>
            </a:r>
            <a:endParaRPr lang="en-GB" sz="1800" kern="100" dirty="0">
              <a:effectLst/>
              <a:latin typeface="Arial" panose="020B0604020202020204" pitchFamily="34" charset="0"/>
              <a:ea typeface="DengXian" panose="02010600030101010101" pitchFamily="2" charset="-122"/>
            </a:endParaRPr>
          </a:p>
          <a:p>
            <a:pPr algn="just"/>
            <a:r>
              <a:rPr lang="en-US" sz="1800" kern="0" dirty="0">
                <a:effectLst/>
                <a:latin typeface="Arial" panose="020B0604020202020204" pitchFamily="34" charset="0"/>
                <a:ea typeface="DengXian" panose="02010600030101010101" pitchFamily="2" charset="-122"/>
              </a:rPr>
              <a:t>Meeting Content:</a:t>
            </a:r>
          </a:p>
          <a:p>
            <a:pPr algn="just"/>
            <a:r>
              <a:rPr lang="en-GB" sz="1800" kern="100" dirty="0">
                <a:effectLst/>
                <a:latin typeface="Arial" panose="020B0604020202020204" pitchFamily="34" charset="0"/>
                <a:ea typeface="DengXian" panose="02010600030101010101" pitchFamily="2" charset="-122"/>
              </a:rPr>
              <a:t>The first step is to make self-improvement on the suggestions made by the supervisor during the meeting with </a:t>
            </a:r>
            <a:r>
              <a:rPr lang="en-US" altLang="en-GB" dirty="0">
                <a:solidFill>
                  <a:schemeClr val="tx1"/>
                </a:solidFill>
              </a:rPr>
              <a:t>Dr. Euan </a:t>
            </a:r>
            <a:r>
              <a:rPr lang="en-US" altLang="en-GB" dirty="0" err="1">
                <a:solidFill>
                  <a:schemeClr val="tx1"/>
                </a:solidFill>
              </a:rPr>
              <a:t>McGookin</a:t>
            </a:r>
            <a:r>
              <a:rPr lang="en-GB" sz="1800" kern="100" dirty="0">
                <a:effectLst/>
                <a:latin typeface="Arial" panose="020B0604020202020204" pitchFamily="34" charset="0"/>
                <a:ea typeface="DengXian" panose="02010600030101010101" pitchFamily="2" charset="-122"/>
              </a:rPr>
              <a:t>. Make further adjustments to the project time allocation and increase the time devoted to the project.</a:t>
            </a:r>
          </a:p>
          <a:p>
            <a:pPr marL="342900" lvl="0" indent="-342900" algn="just">
              <a:buFont typeface="+mj-lt"/>
              <a:buAutoNum type="arabicPeriod"/>
            </a:pPr>
            <a:r>
              <a:rPr lang="en-GB" sz="1800" kern="100" dirty="0">
                <a:effectLst/>
                <a:latin typeface="Arial" panose="020B0604020202020204" pitchFamily="34" charset="0"/>
                <a:ea typeface="DengXian" panose="02010600030101010101" pitchFamily="2" charset="-122"/>
              </a:rPr>
              <a:t>To summarise the progress of work completed.</a:t>
            </a:r>
          </a:p>
          <a:p>
            <a:pPr marL="742950" lvl="1" indent="-285750" algn="just">
              <a:buFont typeface="Arial" panose="020B0604020202020204" pitchFamily="34" charset="0"/>
              <a:buChar char="•"/>
            </a:pPr>
            <a:r>
              <a:rPr lang="en-GB" kern="100" dirty="0">
                <a:effectLst/>
                <a:latin typeface="Arial" panose="020B0604020202020204" pitchFamily="34" charset="0"/>
                <a:ea typeface="DengXian" panose="02010600030101010101" pitchFamily="2" charset="-122"/>
              </a:rPr>
              <a:t>MATLAB build of the field simulation environment. </a:t>
            </a:r>
          </a:p>
          <a:p>
            <a:pPr marL="742950" lvl="1" indent="-285750" algn="just">
              <a:buFont typeface="Arial" panose="020B0604020202020204" pitchFamily="34" charset="0"/>
              <a:buChar char="•"/>
            </a:pPr>
            <a:r>
              <a:rPr lang="en-GB" kern="100" dirty="0">
                <a:effectLst/>
                <a:latin typeface="Arial" panose="020B0604020202020204" pitchFamily="34" charset="0"/>
                <a:ea typeface="DengXian" panose="02010600030101010101" pitchFamily="2" charset="-122"/>
              </a:rPr>
              <a:t>Implementation of MATLAB simulation of tracking ball.</a:t>
            </a:r>
          </a:p>
          <a:p>
            <a:pPr marL="742950" lvl="1" indent="-285750" algn="just">
              <a:buFont typeface="Arial" panose="020B0604020202020204" pitchFamily="34" charset="0"/>
              <a:buChar char="•"/>
            </a:pPr>
            <a:r>
              <a:rPr lang="en-GB" kern="100" dirty="0">
                <a:effectLst/>
                <a:latin typeface="Arial" panose="020B0604020202020204" pitchFamily="34" charset="0"/>
                <a:ea typeface="DengXian" panose="02010600030101010101" pitchFamily="2" charset="-122"/>
              </a:rPr>
              <a:t>Implementation of the ball passing route simulation.</a:t>
            </a:r>
          </a:p>
          <a:p>
            <a:pPr lvl="0" algn="just"/>
            <a:r>
              <a:rPr lang="en-GB" kern="100" dirty="0">
                <a:latin typeface="Arial" panose="020B0604020202020204" pitchFamily="34" charset="0"/>
                <a:ea typeface="DengXian" panose="02010600030101010101" pitchFamily="2" charset="-122"/>
              </a:rPr>
              <a:t>2. Group discussion on the next parts to be done (brainstorming) </a:t>
            </a:r>
          </a:p>
          <a:p>
            <a:pPr marL="742950" lvl="1" indent="-285750" algn="just">
              <a:buFont typeface="Arial" panose="020B0604020202020204" pitchFamily="34" charset="0"/>
              <a:buChar char="•"/>
            </a:pPr>
            <a:r>
              <a:rPr lang="en-GB" kern="100" dirty="0">
                <a:latin typeface="Arial" panose="020B0604020202020204" pitchFamily="34" charset="0"/>
                <a:ea typeface="DengXian" panose="02010600030101010101" pitchFamily="2" charset="-122"/>
              </a:rPr>
              <a:t>The modelling section first seeks a solution to the physical modelling of football.</a:t>
            </a:r>
          </a:p>
          <a:p>
            <a:pPr marL="742950" lvl="1" indent="-285750" algn="just">
              <a:buFont typeface="Arial" panose="020B0604020202020204" pitchFamily="34" charset="0"/>
              <a:buChar char="•"/>
            </a:pPr>
            <a:r>
              <a:rPr lang="en-GB" kern="100" dirty="0">
                <a:latin typeface="Arial" panose="020B0604020202020204" pitchFamily="34" charset="0"/>
                <a:ea typeface="DengXian" panose="02010600030101010101" pitchFamily="2" charset="-122"/>
              </a:rPr>
              <a:t>Co-creation of flowcharts for the algorithm part of the game.</a:t>
            </a:r>
            <a:endParaRPr lang="en-GB" sz="1800" kern="100" dirty="0">
              <a:effectLst/>
              <a:latin typeface="Arial" panose="020B0604020202020204" pitchFamily="34" charset="0"/>
              <a:ea typeface="DengXian" panose="02010600030101010101" pitchFamily="2" charset="-122"/>
            </a:endParaRPr>
          </a:p>
          <a:p>
            <a:pPr algn="just"/>
            <a:r>
              <a:rPr lang="en-US" sz="1800" kern="100" dirty="0">
                <a:effectLst/>
                <a:latin typeface="Arial" panose="020B0604020202020204" pitchFamily="34" charset="0"/>
                <a:ea typeface="DengXian" panose="02010600030101010101" pitchFamily="2" charset="-122"/>
              </a:rPr>
              <a:t>To-Do List </a:t>
            </a:r>
            <a:endParaRPr lang="en-GB" sz="1800" kern="100" dirty="0">
              <a:effectLst/>
              <a:latin typeface="Arial" panose="020B0604020202020204" pitchFamily="34" charset="0"/>
              <a:ea typeface="DengXian" panose="02010600030101010101" pitchFamily="2" charset="-122"/>
            </a:endParaRPr>
          </a:p>
          <a:p>
            <a:pPr marL="342900" lvl="0" indent="-342900" algn="just">
              <a:buFont typeface="+mj-lt"/>
              <a:buAutoNum type="arabicPeriod"/>
            </a:pPr>
            <a:r>
              <a:rPr lang="en-US" kern="100" dirty="0">
                <a:latin typeface="Arial" panose="020B0604020202020204" pitchFamily="34" charset="0"/>
                <a:ea typeface="DengXian" panose="02010600030101010101" pitchFamily="2" charset="-122"/>
              </a:rPr>
              <a:t>D</a:t>
            </a:r>
            <a:r>
              <a:rPr lang="en-US" sz="1800" kern="100" dirty="0">
                <a:effectLst/>
                <a:latin typeface="Arial" panose="020B0604020202020204" pitchFamily="34" charset="0"/>
                <a:ea typeface="DengXian" panose="02010600030101010101" pitchFamily="2" charset="-122"/>
              </a:rPr>
              <a:t>ivide the work the in next meeting.  </a:t>
            </a:r>
            <a:endParaRPr lang="en-GB" sz="1800" kern="100" dirty="0">
              <a:effectLst/>
              <a:latin typeface="Arial" panose="020B0604020202020204" pitchFamily="34" charset="0"/>
              <a:ea typeface="DengXian" panose="02010600030101010101" pitchFamily="2" charset="-122"/>
            </a:endParaRPr>
          </a:p>
          <a:p>
            <a:pPr marL="342900" lvl="0" indent="-342900" algn="just">
              <a:buFont typeface="+mj-lt"/>
              <a:buAutoNum type="arabicPeriod"/>
            </a:pPr>
            <a:r>
              <a:rPr lang="en-US" sz="1800" kern="100" dirty="0">
                <a:effectLst/>
                <a:latin typeface="Arial" panose="020B0604020202020204" pitchFamily="34" charset="0"/>
                <a:ea typeface="DengXian" panose="02010600030101010101" pitchFamily="2" charset="-122"/>
              </a:rPr>
              <a:t>Updated the Gant chart.</a:t>
            </a:r>
            <a:endParaRPr lang="en-GB" sz="1800" kern="100" dirty="0">
              <a:effectLst/>
              <a:latin typeface="Arial" panose="020B0604020202020204" pitchFamily="34" charset="0"/>
              <a:ea typeface="DengXian" panose="02010600030101010101" pitchFamily="2" charset="-122"/>
            </a:endParaRP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100" dirty="0">
                <a:effectLst/>
                <a:latin typeface="Arial" panose="020B0604020202020204" pitchFamily="34" charset="0"/>
                <a:ea typeface="DengXian" panose="02010600030101010101" pitchFamily="2" charset="-122"/>
              </a:rPr>
              <a:t>Updated the Gant chart</a:t>
            </a:r>
            <a:endParaRPr lang="en-US" dirty="0">
              <a:solidFill>
                <a:schemeClr val="tx1"/>
              </a:solidFill>
            </a:endParaRPr>
          </a:p>
        </p:txBody>
      </p:sp>
      <p:pic>
        <p:nvPicPr>
          <p:cNvPr id="10" name="图片 9">
            <a:extLst>
              <a:ext uri="{FF2B5EF4-FFF2-40B4-BE49-F238E27FC236}">
                <a16:creationId xmlns:a16="http://schemas.microsoft.com/office/drawing/2014/main" id="{0D3F3316-04DE-2F63-FD41-16A7799C8F2A}"/>
              </a:ext>
            </a:extLst>
          </p:cNvPr>
          <p:cNvPicPr>
            <a:picLocks noChangeAspect="1"/>
          </p:cNvPicPr>
          <p:nvPr/>
        </p:nvPicPr>
        <p:blipFill>
          <a:blip r:embed="rId3"/>
          <a:stretch>
            <a:fillRect/>
          </a:stretch>
        </p:blipFill>
        <p:spPr>
          <a:xfrm>
            <a:off x="0" y="1855365"/>
            <a:ext cx="12192000" cy="3719923"/>
          </a:xfrm>
          <a:prstGeom prst="rect">
            <a:avLst/>
          </a:prstGeom>
        </p:spPr>
      </p:pic>
    </p:spTree>
    <p:extLst>
      <p:ext uri="{BB962C8B-B14F-4D97-AF65-F5344CB8AC3E}">
        <p14:creationId xmlns:p14="http://schemas.microsoft.com/office/powerpoint/2010/main" val="377864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sym typeface="+mn-ea"/>
              </a:rPr>
              <a:t>Team </a:t>
            </a:r>
            <a:r>
              <a:rPr lang="en-GB" dirty="0" err="1">
                <a:solidFill>
                  <a:schemeClr val="tx1"/>
                </a:solidFill>
                <a:sym typeface="+mn-ea"/>
              </a:rPr>
              <a:t>github</a:t>
            </a:r>
            <a:r>
              <a:rPr lang="en-GB" dirty="0">
                <a:solidFill>
                  <a:schemeClr val="tx1"/>
                </a:solidFill>
                <a:sym typeface="+mn-ea"/>
              </a:rPr>
              <a:t> set-up</a:t>
            </a:r>
            <a:endParaRPr lang="en-US" dirty="0">
              <a:solidFill>
                <a:schemeClr val="tx1"/>
              </a:solidFill>
            </a:endParaRPr>
          </a:p>
        </p:txBody>
      </p:sp>
      <p:pic>
        <p:nvPicPr>
          <p:cNvPr id="4" name="图片 3">
            <a:extLst>
              <a:ext uri="{FF2B5EF4-FFF2-40B4-BE49-F238E27FC236}">
                <a16:creationId xmlns:a16="http://schemas.microsoft.com/office/drawing/2014/main" id="{2398D5F8-0A1B-23E9-BC91-F4AD31EE32CD}"/>
              </a:ext>
            </a:extLst>
          </p:cNvPr>
          <p:cNvPicPr>
            <a:picLocks noChangeAspect="1"/>
          </p:cNvPicPr>
          <p:nvPr/>
        </p:nvPicPr>
        <p:blipFill>
          <a:blip r:embed="rId3"/>
          <a:stretch>
            <a:fillRect/>
          </a:stretch>
        </p:blipFill>
        <p:spPr>
          <a:xfrm>
            <a:off x="332509" y="1422400"/>
            <a:ext cx="11231418" cy="5124038"/>
          </a:xfrm>
          <a:prstGeom prst="rect">
            <a:avLst/>
          </a:prstGeom>
        </p:spPr>
      </p:pic>
    </p:spTree>
    <p:extLst>
      <p:ext uri="{BB962C8B-B14F-4D97-AF65-F5344CB8AC3E}">
        <p14:creationId xmlns:p14="http://schemas.microsoft.com/office/powerpoint/2010/main" val="175149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sym typeface="+mn-ea"/>
              </a:rPr>
              <a:t>Team </a:t>
            </a:r>
            <a:r>
              <a:rPr lang="en-GB" dirty="0" err="1">
                <a:solidFill>
                  <a:schemeClr val="tx1"/>
                </a:solidFill>
                <a:sym typeface="+mn-ea"/>
              </a:rPr>
              <a:t>github</a:t>
            </a:r>
            <a:r>
              <a:rPr lang="en-GB" dirty="0">
                <a:solidFill>
                  <a:schemeClr val="tx1"/>
                </a:solidFill>
                <a:sym typeface="+mn-ea"/>
              </a:rPr>
              <a:t> set-up</a:t>
            </a:r>
            <a:endParaRPr lang="en-US" dirty="0">
              <a:solidFill>
                <a:schemeClr val="tx1"/>
              </a:solidFill>
            </a:endParaRPr>
          </a:p>
        </p:txBody>
      </p:sp>
      <p:pic>
        <p:nvPicPr>
          <p:cNvPr id="7" name="图片 6">
            <a:extLst>
              <a:ext uri="{FF2B5EF4-FFF2-40B4-BE49-F238E27FC236}">
                <a16:creationId xmlns:a16="http://schemas.microsoft.com/office/drawing/2014/main" id="{C6CC6453-C310-AA74-0D03-2F0091C19C1D}"/>
              </a:ext>
            </a:extLst>
          </p:cNvPr>
          <p:cNvPicPr>
            <a:picLocks noChangeAspect="1"/>
          </p:cNvPicPr>
          <p:nvPr/>
        </p:nvPicPr>
        <p:blipFill>
          <a:blip r:embed="rId3"/>
          <a:stretch>
            <a:fillRect/>
          </a:stretch>
        </p:blipFill>
        <p:spPr>
          <a:xfrm>
            <a:off x="288082" y="1422400"/>
            <a:ext cx="11615835" cy="5301395"/>
          </a:xfrm>
          <a:prstGeom prst="rect">
            <a:avLst/>
          </a:prstGeom>
        </p:spPr>
      </p:pic>
    </p:spTree>
    <p:extLst>
      <p:ext uri="{BB962C8B-B14F-4D97-AF65-F5344CB8AC3E}">
        <p14:creationId xmlns:p14="http://schemas.microsoft.com/office/powerpoint/2010/main" val="1969623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sym typeface="+mn-ea"/>
              </a:rPr>
              <a:t>Field set-up</a:t>
            </a:r>
            <a:endParaRPr lang="en-US" dirty="0">
              <a:solidFill>
                <a:schemeClr val="tx1"/>
              </a:solidFill>
            </a:endParaRPr>
          </a:p>
        </p:txBody>
      </p:sp>
      <p:pic>
        <p:nvPicPr>
          <p:cNvPr id="4" name="图片 3">
            <a:extLst>
              <a:ext uri="{FF2B5EF4-FFF2-40B4-BE49-F238E27FC236}">
                <a16:creationId xmlns:a16="http://schemas.microsoft.com/office/drawing/2014/main" id="{942BA948-5D36-05D8-5649-D31169454EAD}"/>
              </a:ext>
            </a:extLst>
          </p:cNvPr>
          <p:cNvPicPr>
            <a:picLocks noChangeAspect="1"/>
          </p:cNvPicPr>
          <p:nvPr/>
        </p:nvPicPr>
        <p:blipFill>
          <a:blip r:embed="rId3"/>
          <a:stretch>
            <a:fillRect/>
          </a:stretch>
        </p:blipFill>
        <p:spPr>
          <a:xfrm>
            <a:off x="2549236" y="1084379"/>
            <a:ext cx="8392510" cy="5399548"/>
          </a:xfrm>
          <a:prstGeom prst="rect">
            <a:avLst/>
          </a:prstGeom>
        </p:spPr>
      </p:pic>
    </p:spTree>
    <p:extLst>
      <p:ext uri="{BB962C8B-B14F-4D97-AF65-F5344CB8AC3E}">
        <p14:creationId xmlns:p14="http://schemas.microsoft.com/office/powerpoint/2010/main" val="432744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sym typeface="+mn-ea"/>
              </a:rPr>
              <a:t>O</a:t>
            </a:r>
            <a:r>
              <a:rPr lang="en-US" altLang="zh-CN" dirty="0" err="1">
                <a:solidFill>
                  <a:schemeClr val="tx1"/>
                </a:solidFill>
                <a:sym typeface="+mn-ea"/>
              </a:rPr>
              <a:t>bject</a:t>
            </a:r>
            <a:r>
              <a:rPr lang="zh-CN" altLang="en-US" dirty="0">
                <a:solidFill>
                  <a:schemeClr val="tx1"/>
                </a:solidFill>
                <a:sym typeface="+mn-ea"/>
              </a:rPr>
              <a:t>（</a:t>
            </a:r>
            <a:r>
              <a:rPr lang="en-US" altLang="zh-CN" dirty="0">
                <a:solidFill>
                  <a:schemeClr val="tx1"/>
                </a:solidFill>
                <a:sym typeface="+mn-ea"/>
              </a:rPr>
              <a:t>ball</a:t>
            </a:r>
            <a:r>
              <a:rPr lang="zh-CN" altLang="en-US" dirty="0">
                <a:solidFill>
                  <a:schemeClr val="tx1"/>
                </a:solidFill>
                <a:sym typeface="+mn-ea"/>
              </a:rPr>
              <a:t>）</a:t>
            </a:r>
            <a:r>
              <a:rPr lang="en-US" altLang="zh-CN" dirty="0">
                <a:solidFill>
                  <a:schemeClr val="tx1"/>
                </a:solidFill>
                <a:sym typeface="+mn-ea"/>
              </a:rPr>
              <a:t> tracking </a:t>
            </a:r>
            <a:endParaRPr lang="en-US" dirty="0">
              <a:solidFill>
                <a:schemeClr val="tx1"/>
              </a:solidFill>
            </a:endParaRPr>
          </a:p>
        </p:txBody>
      </p:sp>
      <p:pic>
        <p:nvPicPr>
          <p:cNvPr id="4" name="WhatsApp Video 2023-02-02 at 00.44.31">
            <a:hlinkClick r:id="" action="ppaction://media"/>
            <a:extLst>
              <a:ext uri="{FF2B5EF4-FFF2-40B4-BE49-F238E27FC236}">
                <a16:creationId xmlns:a16="http://schemas.microsoft.com/office/drawing/2014/main" id="{6EFDCA8A-DE78-77FA-2694-BD838D7DAB21}"/>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862858" y="1669258"/>
            <a:ext cx="8115300" cy="4572000"/>
          </a:xfrm>
          <a:prstGeom prst="rect">
            <a:avLst/>
          </a:prstGeom>
        </p:spPr>
      </p:pic>
    </p:spTree>
    <p:extLst>
      <p:ext uri="{BB962C8B-B14F-4D97-AF65-F5344CB8AC3E}">
        <p14:creationId xmlns:p14="http://schemas.microsoft.com/office/powerpoint/2010/main" val="146050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06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kern="100" dirty="0">
                <a:ea typeface="DengXian" panose="02010600030101010101" pitchFamily="2" charset="-122"/>
              </a:rPr>
              <a:t>B</a:t>
            </a:r>
            <a:r>
              <a:rPr lang="en-GB" kern="100" dirty="0">
                <a:effectLst/>
                <a:latin typeface="Arial" panose="020B0604020202020204" pitchFamily="34" charset="0"/>
                <a:ea typeface="DengXian" panose="02010600030101010101" pitchFamily="2" charset="-122"/>
              </a:rPr>
              <a:t>all passing route simulation</a:t>
            </a:r>
            <a:endParaRPr lang="en-US" dirty="0">
              <a:solidFill>
                <a:schemeClr val="tx1"/>
              </a:solidFill>
            </a:endParaRPr>
          </a:p>
        </p:txBody>
      </p:sp>
      <p:pic>
        <p:nvPicPr>
          <p:cNvPr id="3" name="WhatsApp Video 2023-02-02 at 18.12.08">
            <a:hlinkClick r:id="" action="ppaction://media"/>
            <a:extLst>
              <a:ext uri="{FF2B5EF4-FFF2-40B4-BE49-F238E27FC236}">
                <a16:creationId xmlns:a16="http://schemas.microsoft.com/office/drawing/2014/main" id="{3FC72B7B-8197-3855-1B34-5E487A9CC6F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62238" y="1549400"/>
            <a:ext cx="8244454" cy="4666673"/>
          </a:xfrm>
          <a:prstGeom prst="rect">
            <a:avLst/>
          </a:prstGeom>
        </p:spPr>
      </p:pic>
      <p:sp>
        <p:nvSpPr>
          <p:cNvPr id="6" name="文本框 5">
            <a:extLst>
              <a:ext uri="{FF2B5EF4-FFF2-40B4-BE49-F238E27FC236}">
                <a16:creationId xmlns:a16="http://schemas.microsoft.com/office/drawing/2014/main" id="{6D351405-FD62-A3D6-F15F-85E34C955917}"/>
              </a:ext>
            </a:extLst>
          </p:cNvPr>
          <p:cNvSpPr txBox="1"/>
          <p:nvPr/>
        </p:nvSpPr>
        <p:spPr>
          <a:xfrm>
            <a:off x="8950035" y="1066580"/>
            <a:ext cx="2706255" cy="5632311"/>
          </a:xfrm>
          <a:prstGeom prst="rect">
            <a:avLst/>
          </a:prstGeom>
          <a:noFill/>
        </p:spPr>
        <p:txBody>
          <a:bodyPr wrap="square" rtlCol="0">
            <a:spAutoFit/>
          </a:bodyPr>
          <a:lstStyle/>
          <a:p>
            <a:pPr marL="285750" indent="-285750">
              <a:buFont typeface="Arial" panose="020B0604020202020204" pitchFamily="34" charset="0"/>
              <a:buChar char="•"/>
            </a:pPr>
            <a:r>
              <a:rPr lang="en-GB" dirty="0"/>
              <a:t>The frame-by-frame passing network is based on 100 drills of actual position data of players on the court. </a:t>
            </a:r>
          </a:p>
          <a:p>
            <a:pPr marL="285750" indent="-285750">
              <a:buFont typeface="Arial" panose="020B0604020202020204" pitchFamily="34" charset="0"/>
              <a:buChar char="•"/>
            </a:pPr>
            <a:r>
              <a:rPr lang="en-GB" dirty="0"/>
              <a:t>The arrow lines in the video indicate the direction in which the ball can be passed, and the size of the circle represents the probability that the player will catch the ball. </a:t>
            </a:r>
          </a:p>
          <a:p>
            <a:pPr marL="285750" indent="-285750">
              <a:buFont typeface="Arial" panose="020B0604020202020204" pitchFamily="34" charset="0"/>
              <a:buChar char="•"/>
            </a:pPr>
            <a:r>
              <a:rPr lang="en-GB" dirty="0"/>
              <a:t>(If you choose a player who has the more probability to receive the ball, then the chances of winning will increase.)</a:t>
            </a:r>
          </a:p>
        </p:txBody>
      </p:sp>
    </p:spTree>
    <p:extLst>
      <p:ext uri="{BB962C8B-B14F-4D97-AF65-F5344CB8AC3E}">
        <p14:creationId xmlns:p14="http://schemas.microsoft.com/office/powerpoint/2010/main" val="170116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345"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Office Theme">
  <a:themeElements>
    <a:clrScheme name="UofG colours">
      <a:dk1>
        <a:srgbClr val="003865"/>
      </a:dk1>
      <a:lt1>
        <a:srgbClr val="FFFFFE"/>
      </a:lt1>
      <a:dk2>
        <a:srgbClr val="000000"/>
      </a:dk2>
      <a:lt2>
        <a:srgbClr val="7D2238"/>
      </a:lt2>
      <a:accent1>
        <a:srgbClr val="0075B0"/>
      </a:accent1>
      <a:accent2>
        <a:srgbClr val="5B4D93"/>
      </a:accent2>
      <a:accent3>
        <a:srgbClr val="CF1C20"/>
      </a:accent3>
      <a:accent4>
        <a:srgbClr val="00833C"/>
      </a:accent4>
      <a:accent5>
        <a:srgbClr val="BE4D00"/>
      </a:accent5>
      <a:accent6>
        <a:srgbClr val="951271"/>
      </a:accent6>
      <a:hlink>
        <a:srgbClr val="584B3D"/>
      </a:hlink>
      <a:folHlink>
        <a:srgbClr val="0068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454</Words>
  <Application>Microsoft Office PowerPoint</Application>
  <PresentationFormat>宽屏</PresentationFormat>
  <Paragraphs>57</Paragraphs>
  <Slides>14</Slides>
  <Notes>13</Notes>
  <HiddenSlides>0</HiddenSlides>
  <MMClips>3</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14</vt:i4>
      </vt:variant>
    </vt:vector>
  </HeadingPairs>
  <TitlesOfParts>
    <vt:vector size="17" baseType="lpstr">
      <vt:lpstr>Arial</vt:lpstr>
      <vt:lpstr>Calibri</vt:lpstr>
      <vt:lpstr>Office Theme</vt:lpstr>
      <vt:lpstr>Robotics Team Design Project M Simulated RoboCup Soccer Teams</vt:lpstr>
      <vt:lpstr>Project Plan</vt:lpstr>
      <vt:lpstr>Daily meeting content this week</vt:lpstr>
      <vt:lpstr>Updated the Gant chart</vt:lpstr>
      <vt:lpstr>Team github set-up</vt:lpstr>
      <vt:lpstr>Team github set-up</vt:lpstr>
      <vt:lpstr>Field set-up</vt:lpstr>
      <vt:lpstr>Object（ball） tracking </vt:lpstr>
      <vt:lpstr>Ball passing route simulation</vt:lpstr>
      <vt:lpstr>Ball passing route simulation (1 TEAM TRY)</vt:lpstr>
      <vt:lpstr>Game algorithm flowchart(brainstorm)</vt:lpstr>
      <vt:lpstr>Ball physics</vt:lpstr>
      <vt:lpstr>Divide the work the for next week</vt:lpstr>
      <vt:lpstr>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Team Design Project M Simulated RoboCup Soccer Teams</dc:title>
  <dc:creator>Oran Cheng</dc:creator>
  <cp:lastModifiedBy>Xu CHENG (student)</cp:lastModifiedBy>
  <cp:revision>9</cp:revision>
  <dcterms:modified xsi:type="dcterms:W3CDTF">2023-02-03T00:53:08Z</dcterms:modified>
</cp:coreProperties>
</file>