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8" r:id="rId3"/>
    <p:sldId id="263" r:id="rId4"/>
    <p:sldId id="259" r:id="rId5"/>
    <p:sldId id="270" r:id="rId6"/>
    <p:sldId id="274" r:id="rId7"/>
    <p:sldId id="276" r:id="rId8"/>
    <p:sldId id="279" r:id="rId9"/>
    <p:sldId id="275" r:id="rId10"/>
    <p:sldId id="277" r:id="rId11"/>
    <p:sldId id="278" r:id="rId12"/>
    <p:sldId id="280" r:id="rId13"/>
    <p:sldId id="262" r:id="rId1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11</a:t>
            </a:fld>
            <a:endParaRPr lang="en-US"/>
          </a:p>
        </p:txBody>
      </p:sp>
    </p:spTree>
    <p:extLst>
      <p:ext uri="{BB962C8B-B14F-4D97-AF65-F5344CB8AC3E}">
        <p14:creationId xmlns:p14="http://schemas.microsoft.com/office/powerpoint/2010/main" val="172924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12</a:t>
            </a:fld>
            <a:endParaRPr lang="en-US"/>
          </a:p>
        </p:txBody>
      </p:sp>
    </p:spTree>
    <p:extLst>
      <p:ext uri="{BB962C8B-B14F-4D97-AF65-F5344CB8AC3E}">
        <p14:creationId xmlns:p14="http://schemas.microsoft.com/office/powerpoint/2010/main" val="2967774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3</a:t>
            </a:fld>
            <a:endParaRPr lang="en-US"/>
          </a:p>
        </p:txBody>
      </p:sp>
    </p:spTree>
    <p:extLst>
      <p:ext uri="{BB962C8B-B14F-4D97-AF65-F5344CB8AC3E}">
        <p14:creationId xmlns:p14="http://schemas.microsoft.com/office/powerpoint/2010/main" val="2327512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236679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6</a:t>
            </a:fld>
            <a:endParaRPr lang="en-US"/>
          </a:p>
        </p:txBody>
      </p:sp>
    </p:spTree>
    <p:extLst>
      <p:ext uri="{BB962C8B-B14F-4D97-AF65-F5344CB8AC3E}">
        <p14:creationId xmlns:p14="http://schemas.microsoft.com/office/powerpoint/2010/main" val="156270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159414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8</a:t>
            </a:fld>
            <a:endParaRPr lang="en-US"/>
          </a:p>
        </p:txBody>
      </p:sp>
    </p:spTree>
    <p:extLst>
      <p:ext uri="{BB962C8B-B14F-4D97-AF65-F5344CB8AC3E}">
        <p14:creationId xmlns:p14="http://schemas.microsoft.com/office/powerpoint/2010/main" val="155999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9</a:t>
            </a:fld>
            <a:endParaRPr lang="en-US"/>
          </a:p>
        </p:txBody>
      </p:sp>
    </p:spTree>
    <p:extLst>
      <p:ext uri="{BB962C8B-B14F-4D97-AF65-F5344CB8AC3E}">
        <p14:creationId xmlns:p14="http://schemas.microsoft.com/office/powerpoint/2010/main" val="125889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10</a:t>
            </a:fld>
            <a:endParaRPr lang="en-US"/>
          </a:p>
        </p:txBody>
      </p:sp>
    </p:spTree>
    <p:extLst>
      <p:ext uri="{BB962C8B-B14F-4D97-AF65-F5344CB8AC3E}">
        <p14:creationId xmlns:p14="http://schemas.microsoft.com/office/powerpoint/2010/main" val="10795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7" name="Title 1"/>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9" name="Text Placeholder 6"/>
          <p:cNvSpPr>
            <a:spLocks noGrp="1"/>
          </p:cNvSpPr>
          <p:nvPr>
            <p:ph type="body" sz="quarter" idx="14" hasCustomPrompt="1"/>
          </p:nvPr>
        </p:nvSpPr>
        <p:spPr>
          <a:xfrm>
            <a:off x="273133" y="1705342"/>
            <a:ext cx="11487066" cy="4932963"/>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dirty="0"/>
              <a:t>Click to edit Master title style</a:t>
            </a:r>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10/02/2023</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p:cNvPicPr>
            <a:picLocks noChangeAspect="1"/>
          </p:cNvPicPr>
          <p:nvPr userDrawn="1"/>
        </p:nvPicPr>
        <p:blipFill>
          <a:blip r:embed="rId10"/>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easonmaliyekkal/RoboCup_Soccer/blob/plotSoccerField/TransferMatlabToRos_dem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Gilbert Scott Build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p:txBody>
          <a:bodyPr>
            <a:normAutofit fontScale="90000"/>
          </a:bodyPr>
          <a:lstStyle/>
          <a:p>
            <a:r>
              <a:rPr lang="zh-CN" altLang="en-US" b="0">
                <a:sym typeface="+mn-ea"/>
              </a:rPr>
              <a:t>Robotics Team Design Project M</a:t>
            </a:r>
            <a:br>
              <a:rPr lang="zh-CN" altLang="en-US" b="0">
                <a:sym typeface="+mn-ea"/>
              </a:rPr>
            </a:br>
            <a:r>
              <a:rPr lang="zh-CN" altLang="en-US">
                <a:sym typeface="+mn-ea"/>
              </a:rPr>
              <a:t>Simulated RoboCup Soccer Teams</a:t>
            </a:r>
            <a:endParaRPr lang="en-GB" dirty="0">
              <a:solidFill>
                <a:schemeClr val="tx1"/>
              </a:solidFill>
            </a:endParaRPr>
          </a:p>
        </p:txBody>
      </p:sp>
      <p:sp>
        <p:nvSpPr>
          <p:cNvPr id="3" name="Subtitle 2"/>
          <p:cNvSpPr>
            <a:spLocks noGrp="1"/>
          </p:cNvSpPr>
          <p:nvPr>
            <p:ph type="subTitle" idx="1"/>
          </p:nvPr>
        </p:nvSpPr>
        <p:spPr>
          <a:xfrm>
            <a:off x="690418" y="2576945"/>
            <a:ext cx="5680364" cy="1062182"/>
          </a:xfrm>
        </p:spPr>
        <p:txBody>
          <a:bodyPr/>
          <a:lstStyle/>
          <a:p>
            <a:r>
              <a:rPr lang="en-US" altLang="en-GB" dirty="0">
                <a:solidFill>
                  <a:schemeClr val="tx1"/>
                </a:solidFill>
              </a:rPr>
              <a:t>Supervisor – Dr. Euan </a:t>
            </a:r>
            <a:r>
              <a:rPr lang="en-US" altLang="en-GB" dirty="0" err="1">
                <a:solidFill>
                  <a:schemeClr val="tx1"/>
                </a:solidFill>
              </a:rPr>
              <a:t>McGookin</a:t>
            </a:r>
            <a:endParaRPr lang="en-US" altLang="en-GB" dirty="0">
              <a:solidFill>
                <a:schemeClr val="tx1"/>
              </a:solidFill>
            </a:endParaRPr>
          </a:p>
          <a:p>
            <a:r>
              <a:rPr lang="en-US" altLang="zh-CN" dirty="0">
                <a:sym typeface="+mn-ea"/>
              </a:rPr>
              <a:t>Team 10</a:t>
            </a:r>
            <a:endParaRPr lang="en-US" altLang="en-GB"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0" dirty="0" err="1">
                <a:latin typeface="Arial" panose="020B0604020202020204" pitchFamily="34" charset="0"/>
                <a:ea typeface="DengXian" panose="02010600030101010101" pitchFamily="2" charset="-122"/>
              </a:rPr>
              <a:t>Matlab</a:t>
            </a:r>
            <a:r>
              <a:rPr lang="en-GB" kern="100" dirty="0">
                <a:latin typeface="Arial" panose="020B0604020202020204" pitchFamily="34" charset="0"/>
                <a:ea typeface="DengXian" panose="02010600030101010101" pitchFamily="2" charset="-122"/>
              </a:rPr>
              <a:t> to Ros 2D-&gt;3D (Explore and try) </a:t>
            </a:r>
            <a:endParaRPr lang="en-US" dirty="0">
              <a:solidFill>
                <a:schemeClr val="tx1"/>
              </a:solidFill>
            </a:endParaRPr>
          </a:p>
        </p:txBody>
      </p:sp>
      <p:sp>
        <p:nvSpPr>
          <p:cNvPr id="4" name="文本框 3">
            <a:extLst>
              <a:ext uri="{FF2B5EF4-FFF2-40B4-BE49-F238E27FC236}">
                <a16:creationId xmlns:a16="http://schemas.microsoft.com/office/drawing/2014/main" id="{31682998-CBC5-24C0-5528-6509C6F6F156}"/>
              </a:ext>
            </a:extLst>
          </p:cNvPr>
          <p:cNvSpPr txBox="1"/>
          <p:nvPr/>
        </p:nvSpPr>
        <p:spPr>
          <a:xfrm>
            <a:off x="526945" y="1511464"/>
            <a:ext cx="10880436" cy="923330"/>
          </a:xfrm>
          <a:prstGeom prst="rect">
            <a:avLst/>
          </a:prstGeom>
          <a:noFill/>
        </p:spPr>
        <p:txBody>
          <a:bodyPr wrap="square">
            <a:spAutoFit/>
          </a:bodyPr>
          <a:lstStyle/>
          <a:p>
            <a:r>
              <a:rPr lang="en-GB" b="1" dirty="0"/>
              <a:t>Why do we want to make such an experiment?</a:t>
            </a:r>
          </a:p>
          <a:p>
            <a:r>
              <a:rPr lang="en-GB" dirty="0"/>
              <a:t>Because during the process of our project we thought that we might be able to achieve a better 3D effect using ROS, and during research we found a way to transfer </a:t>
            </a:r>
            <a:r>
              <a:rPr lang="en-GB" dirty="0" err="1"/>
              <a:t>matlab</a:t>
            </a:r>
            <a:r>
              <a:rPr lang="en-GB" dirty="0"/>
              <a:t>  code directly to ROS, so we decided to give it a try.</a:t>
            </a:r>
          </a:p>
        </p:txBody>
      </p:sp>
      <p:pic>
        <p:nvPicPr>
          <p:cNvPr id="5" name="图片 4">
            <a:extLst>
              <a:ext uri="{FF2B5EF4-FFF2-40B4-BE49-F238E27FC236}">
                <a16:creationId xmlns:a16="http://schemas.microsoft.com/office/drawing/2014/main" id="{A3EFA439-CBBF-407D-9925-E1B4F8D715D8}"/>
              </a:ext>
            </a:extLst>
          </p:cNvPr>
          <p:cNvPicPr>
            <a:picLocks noChangeAspect="1"/>
          </p:cNvPicPr>
          <p:nvPr/>
        </p:nvPicPr>
        <p:blipFill>
          <a:blip r:embed="rId3"/>
          <a:stretch>
            <a:fillRect/>
          </a:stretch>
        </p:blipFill>
        <p:spPr>
          <a:xfrm>
            <a:off x="376627" y="2523858"/>
            <a:ext cx="5389692" cy="3148898"/>
          </a:xfrm>
          <a:prstGeom prst="rect">
            <a:avLst/>
          </a:prstGeom>
        </p:spPr>
      </p:pic>
      <p:pic>
        <p:nvPicPr>
          <p:cNvPr id="6" name="图片 5">
            <a:extLst>
              <a:ext uri="{FF2B5EF4-FFF2-40B4-BE49-F238E27FC236}">
                <a16:creationId xmlns:a16="http://schemas.microsoft.com/office/drawing/2014/main" id="{D136A15A-BEA8-81BD-D1F9-01377464ED14}"/>
              </a:ext>
            </a:extLst>
          </p:cNvPr>
          <p:cNvPicPr>
            <a:picLocks noChangeAspect="1"/>
          </p:cNvPicPr>
          <p:nvPr/>
        </p:nvPicPr>
        <p:blipFill>
          <a:blip r:embed="rId4"/>
          <a:stretch>
            <a:fillRect/>
          </a:stretch>
        </p:blipFill>
        <p:spPr>
          <a:xfrm>
            <a:off x="5967163" y="2523858"/>
            <a:ext cx="5793036" cy="4095991"/>
          </a:xfrm>
          <a:prstGeom prst="rect">
            <a:avLst/>
          </a:prstGeom>
        </p:spPr>
      </p:pic>
      <p:sp>
        <p:nvSpPr>
          <p:cNvPr id="7" name="文本框 6">
            <a:extLst>
              <a:ext uri="{FF2B5EF4-FFF2-40B4-BE49-F238E27FC236}">
                <a16:creationId xmlns:a16="http://schemas.microsoft.com/office/drawing/2014/main" id="{08602DB5-59A1-53E6-B887-B3EEF7E5CE37}"/>
              </a:ext>
            </a:extLst>
          </p:cNvPr>
          <p:cNvSpPr txBox="1"/>
          <p:nvPr/>
        </p:nvSpPr>
        <p:spPr>
          <a:xfrm>
            <a:off x="376627" y="5934269"/>
            <a:ext cx="4895169" cy="369332"/>
          </a:xfrm>
          <a:prstGeom prst="rect">
            <a:avLst/>
          </a:prstGeom>
          <a:noFill/>
        </p:spPr>
        <p:txBody>
          <a:bodyPr wrap="square" rtlCol="0">
            <a:spAutoFit/>
          </a:bodyPr>
          <a:lstStyle/>
          <a:p>
            <a:r>
              <a:rPr lang="en-GB" dirty="0"/>
              <a:t>Those are the visual machine for ROS environment</a:t>
            </a:r>
          </a:p>
        </p:txBody>
      </p:sp>
    </p:spTree>
    <p:extLst>
      <p:ext uri="{BB962C8B-B14F-4D97-AF65-F5344CB8AC3E}">
        <p14:creationId xmlns:p14="http://schemas.microsoft.com/office/powerpoint/2010/main" val="25162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0" dirty="0" err="1">
                <a:latin typeface="Arial" panose="020B0604020202020204" pitchFamily="34" charset="0"/>
                <a:ea typeface="DengXian" panose="02010600030101010101" pitchFamily="2" charset="-122"/>
              </a:rPr>
              <a:t>Matlab</a:t>
            </a:r>
            <a:r>
              <a:rPr lang="en-GB" kern="100" dirty="0">
                <a:latin typeface="Arial" panose="020B0604020202020204" pitchFamily="34" charset="0"/>
                <a:ea typeface="DengXian" panose="02010600030101010101" pitchFamily="2" charset="-122"/>
              </a:rPr>
              <a:t> to Ros 2D-&gt;3D (Explore and try) </a:t>
            </a:r>
            <a:endParaRPr lang="en-US" dirty="0">
              <a:solidFill>
                <a:schemeClr val="tx1"/>
              </a:solidFill>
            </a:endParaRPr>
          </a:p>
        </p:txBody>
      </p:sp>
      <p:sp>
        <p:nvSpPr>
          <p:cNvPr id="4" name="文本框 3">
            <a:extLst>
              <a:ext uri="{FF2B5EF4-FFF2-40B4-BE49-F238E27FC236}">
                <a16:creationId xmlns:a16="http://schemas.microsoft.com/office/drawing/2014/main" id="{31682998-CBC5-24C0-5528-6509C6F6F156}"/>
              </a:ext>
            </a:extLst>
          </p:cNvPr>
          <p:cNvSpPr txBox="1"/>
          <p:nvPr/>
        </p:nvSpPr>
        <p:spPr>
          <a:xfrm>
            <a:off x="526945" y="1511464"/>
            <a:ext cx="10880436" cy="923330"/>
          </a:xfrm>
          <a:prstGeom prst="rect">
            <a:avLst/>
          </a:prstGeom>
          <a:noFill/>
        </p:spPr>
        <p:txBody>
          <a:bodyPr wrap="square">
            <a:spAutoFit/>
          </a:bodyPr>
          <a:lstStyle/>
          <a:p>
            <a:r>
              <a:rPr lang="en-GB" b="1" dirty="0"/>
              <a:t>The demo codes for how the </a:t>
            </a:r>
            <a:r>
              <a:rPr lang="en-GB" b="1" dirty="0" err="1"/>
              <a:t>Matlab</a:t>
            </a:r>
            <a:r>
              <a:rPr lang="en-GB" b="1" dirty="0"/>
              <a:t> connect the Ros</a:t>
            </a:r>
          </a:p>
          <a:p>
            <a:r>
              <a:rPr lang="en-GB" dirty="0" err="1">
                <a:hlinkClick r:id="rId3"/>
              </a:rPr>
              <a:t>RoboCup_Soccer</a:t>
            </a:r>
            <a:r>
              <a:rPr lang="en-GB" dirty="0">
                <a:hlinkClick r:id="rId3"/>
              </a:rPr>
              <a:t>/</a:t>
            </a:r>
            <a:r>
              <a:rPr lang="en-GB" dirty="0" err="1">
                <a:hlinkClick r:id="rId3"/>
              </a:rPr>
              <a:t>TransferMatlabToRos_demo.m</a:t>
            </a:r>
            <a:r>
              <a:rPr lang="en-GB" dirty="0">
                <a:hlinkClick r:id="rId3"/>
              </a:rPr>
              <a:t> at </a:t>
            </a:r>
            <a:r>
              <a:rPr lang="en-GB" dirty="0" err="1">
                <a:hlinkClick r:id="rId3"/>
              </a:rPr>
              <a:t>plotSoccerField</a:t>
            </a:r>
            <a:r>
              <a:rPr lang="en-GB" dirty="0">
                <a:hlinkClick r:id="rId3"/>
              </a:rPr>
              <a:t> · </a:t>
            </a:r>
            <a:r>
              <a:rPr lang="en-GB" dirty="0" err="1">
                <a:hlinkClick r:id="rId3"/>
              </a:rPr>
              <a:t>jeasonmaliyekkal</a:t>
            </a:r>
            <a:r>
              <a:rPr lang="en-GB" dirty="0">
                <a:hlinkClick r:id="rId3"/>
              </a:rPr>
              <a:t>/</a:t>
            </a:r>
            <a:r>
              <a:rPr lang="en-GB" dirty="0" err="1">
                <a:hlinkClick r:id="rId3"/>
              </a:rPr>
              <a:t>RoboCup_Soccer</a:t>
            </a:r>
            <a:r>
              <a:rPr lang="en-GB" dirty="0">
                <a:hlinkClick r:id="rId3"/>
              </a:rPr>
              <a:t> (github.com)</a:t>
            </a:r>
            <a:endParaRPr lang="en-GB" dirty="0"/>
          </a:p>
        </p:txBody>
      </p:sp>
      <p:pic>
        <p:nvPicPr>
          <p:cNvPr id="8" name="图片 7">
            <a:extLst>
              <a:ext uri="{FF2B5EF4-FFF2-40B4-BE49-F238E27FC236}">
                <a16:creationId xmlns:a16="http://schemas.microsoft.com/office/drawing/2014/main" id="{46A8D021-1C67-7DB4-B6BC-6AD174484098}"/>
              </a:ext>
            </a:extLst>
          </p:cNvPr>
          <p:cNvPicPr>
            <a:picLocks noChangeAspect="1"/>
          </p:cNvPicPr>
          <p:nvPr/>
        </p:nvPicPr>
        <p:blipFill>
          <a:blip r:embed="rId4"/>
          <a:stretch>
            <a:fillRect/>
          </a:stretch>
        </p:blipFill>
        <p:spPr>
          <a:xfrm>
            <a:off x="338753" y="2327749"/>
            <a:ext cx="6714364" cy="4530251"/>
          </a:xfrm>
          <a:prstGeom prst="rect">
            <a:avLst/>
          </a:prstGeom>
        </p:spPr>
      </p:pic>
      <p:sp>
        <p:nvSpPr>
          <p:cNvPr id="9" name="文本框 8">
            <a:extLst>
              <a:ext uri="{FF2B5EF4-FFF2-40B4-BE49-F238E27FC236}">
                <a16:creationId xmlns:a16="http://schemas.microsoft.com/office/drawing/2014/main" id="{2D3D843B-12E7-AD95-D0F8-CA1827D12CDC}"/>
              </a:ext>
            </a:extLst>
          </p:cNvPr>
          <p:cNvSpPr txBox="1"/>
          <p:nvPr/>
        </p:nvSpPr>
        <p:spPr>
          <a:xfrm>
            <a:off x="7490691" y="2434795"/>
            <a:ext cx="4269508"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Here's how it works: the robots built in ROS have sensors and so on. Then the ROS service will run with an </a:t>
            </a:r>
            <a:r>
              <a:rPr lang="en-GB" sz="1400" dirty="0" err="1"/>
              <a:t>ip</a:t>
            </a:r>
            <a:r>
              <a:rPr lang="en-GB" sz="1400" dirty="0"/>
              <a:t>, and then write code in </a:t>
            </a:r>
            <a:r>
              <a:rPr lang="en-GB" sz="1400" dirty="0" err="1"/>
              <a:t>matlab</a:t>
            </a:r>
            <a:r>
              <a:rPr lang="en-GB" sz="1400" dirty="0"/>
              <a:t> to connect to that </a:t>
            </a:r>
            <a:r>
              <a:rPr lang="en-GB" sz="1400" dirty="0" err="1"/>
              <a:t>ip</a:t>
            </a:r>
            <a:r>
              <a:rPr lang="en-GB" sz="1400" dirty="0"/>
              <a:t>. Then, through the ROS-related API in </a:t>
            </a:r>
            <a:r>
              <a:rPr lang="en-GB" sz="1400" dirty="0" err="1"/>
              <a:t>matlab</a:t>
            </a:r>
            <a:r>
              <a:rPr lang="en-GB" sz="1400" dirty="0"/>
              <a:t>, we can read the position and speed information of the robot, and send instructions to make the robot move</a:t>
            </a:r>
          </a:p>
          <a:p>
            <a:pPr marL="285750" indent="-285750">
              <a:buFont typeface="Arial" panose="020B0604020202020204" pitchFamily="34" charset="0"/>
              <a:buChar char="•"/>
            </a:pPr>
            <a:r>
              <a:rPr lang="en-GB" sz="1400" dirty="0"/>
              <a:t>Then, when there are more than one robot, you can write code in </a:t>
            </a:r>
            <a:r>
              <a:rPr lang="en-GB" sz="1400" dirty="0" err="1"/>
              <a:t>matlab</a:t>
            </a:r>
            <a:r>
              <a:rPr lang="en-GB" sz="1400" dirty="0"/>
              <a:t> to obtain the information of all the robots. This information is then input as input to the control model established by state flow, and then the control model has some output information</a:t>
            </a:r>
          </a:p>
          <a:p>
            <a:pPr marL="285750" indent="-285750">
              <a:buFont typeface="Arial" panose="020B0604020202020204" pitchFamily="34" charset="0"/>
              <a:buChar char="•"/>
            </a:pPr>
            <a:r>
              <a:rPr lang="en-GB" sz="1400" dirty="0"/>
              <a:t>Output information such as how far the robot is going in which direction</a:t>
            </a:r>
          </a:p>
          <a:p>
            <a:pPr marL="285750" indent="-285750">
              <a:buFont typeface="Arial" panose="020B0604020202020204" pitchFamily="34" charset="0"/>
              <a:buChar char="•"/>
            </a:pPr>
            <a:r>
              <a:rPr lang="en-GB" sz="1400" dirty="0"/>
              <a:t>The resulting output is then sent to each robot via ROS control commands for them to play on the soccer field</a:t>
            </a:r>
          </a:p>
        </p:txBody>
      </p:sp>
    </p:spTree>
    <p:extLst>
      <p:ext uri="{BB962C8B-B14F-4D97-AF65-F5344CB8AC3E}">
        <p14:creationId xmlns:p14="http://schemas.microsoft.com/office/powerpoint/2010/main" val="291347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0" dirty="0">
                <a:latin typeface="Arial" panose="020B0604020202020204" pitchFamily="34" charset="0"/>
                <a:ea typeface="DengXian" panose="02010600030101010101" pitchFamily="2" charset="-122"/>
              </a:rPr>
              <a:t>NEXT WEEK</a:t>
            </a:r>
            <a:endParaRPr lang="en-US" dirty="0">
              <a:solidFill>
                <a:schemeClr val="tx1"/>
              </a:solidFill>
            </a:endParaRPr>
          </a:p>
        </p:txBody>
      </p:sp>
      <p:sp>
        <p:nvSpPr>
          <p:cNvPr id="5" name="文本框 4">
            <a:extLst>
              <a:ext uri="{FF2B5EF4-FFF2-40B4-BE49-F238E27FC236}">
                <a16:creationId xmlns:a16="http://schemas.microsoft.com/office/drawing/2014/main" id="{1E3BDB06-FA93-0650-7B48-E44E20FD1570}"/>
              </a:ext>
            </a:extLst>
          </p:cNvPr>
          <p:cNvSpPr txBox="1"/>
          <p:nvPr/>
        </p:nvSpPr>
        <p:spPr>
          <a:xfrm>
            <a:off x="1209962" y="2175454"/>
            <a:ext cx="9210963" cy="1477328"/>
          </a:xfrm>
          <a:prstGeom prst="rect">
            <a:avLst/>
          </a:prstGeom>
          <a:noFill/>
        </p:spPr>
        <p:txBody>
          <a:bodyPr wrap="square">
            <a:spAutoFit/>
          </a:bodyPr>
          <a:lstStyle/>
          <a:p>
            <a:pPr marL="285750" indent="-285750">
              <a:buFont typeface="Arial" panose="020B0604020202020204" pitchFamily="34" charset="0"/>
              <a:buChar char="•"/>
            </a:pPr>
            <a:r>
              <a:rPr lang="en-GB" dirty="0"/>
              <a:t>Next week we want to learn more about state flow</a:t>
            </a:r>
          </a:p>
          <a:p>
            <a:pPr marL="285750" indent="-285750">
              <a:buFont typeface="Arial" panose="020B0604020202020204" pitchFamily="34" charset="0"/>
              <a:buChar char="•"/>
            </a:pPr>
            <a:r>
              <a:rPr lang="en-GB" dirty="0" err="1"/>
              <a:t>Matlab</a:t>
            </a:r>
            <a:r>
              <a:rPr lang="en-GB" dirty="0"/>
              <a:t> implementation of propulsion ball modelling</a:t>
            </a:r>
          </a:p>
          <a:p>
            <a:pPr marL="285750" indent="-285750">
              <a:buFont typeface="Arial" panose="020B0604020202020204" pitchFamily="34" charset="0"/>
              <a:buChar char="•"/>
            </a:pPr>
            <a:r>
              <a:rPr lang="en-GB" dirty="0"/>
              <a:t>further implementation of a 2D goal in </a:t>
            </a:r>
            <a:r>
              <a:rPr lang="en-GB" dirty="0" err="1"/>
              <a:t>matlab</a:t>
            </a:r>
            <a:r>
              <a:rPr lang="en-GB" dirty="0"/>
              <a:t> for robotic football.</a:t>
            </a:r>
          </a:p>
          <a:p>
            <a:pPr marL="285750" indent="-285750">
              <a:buFont typeface="Arial" panose="020B0604020202020204" pitchFamily="34" charset="0"/>
              <a:buChar char="•"/>
            </a:pPr>
            <a:r>
              <a:rPr lang="en-GB" dirty="0"/>
              <a:t>While this is going on we would like to continue to try to explore a 3D implementation of </a:t>
            </a:r>
            <a:r>
              <a:rPr lang="en-GB" dirty="0" err="1"/>
              <a:t>matlab</a:t>
            </a:r>
            <a:r>
              <a:rPr lang="en-GB" dirty="0"/>
              <a:t> direct transfer to ROS</a:t>
            </a:r>
          </a:p>
        </p:txBody>
      </p:sp>
    </p:spTree>
    <p:extLst>
      <p:ext uri="{BB962C8B-B14F-4D97-AF65-F5344CB8AC3E}">
        <p14:creationId xmlns:p14="http://schemas.microsoft.com/office/powerpoint/2010/main" val="5723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University at sunset"/>
          <p:cNvPicPr>
            <a:picLocks noChangeAspect="1"/>
          </p:cNvPicPr>
          <p:nvPr/>
        </p:nvPicPr>
        <p:blipFill>
          <a:blip r:embed="rId3"/>
          <a:stretch>
            <a:fillRect/>
          </a:stretch>
        </p:blipFill>
        <p:spPr>
          <a:xfrm>
            <a:off x="0" y="0"/>
            <a:ext cx="12192000" cy="6858000"/>
          </a:xfrm>
          <a:prstGeom prst="rect">
            <a:avLst/>
          </a:prstGeom>
        </p:spPr>
      </p:pic>
      <p:sp>
        <p:nvSpPr>
          <p:cNvPr id="2" name="Title 1"/>
          <p:cNvSpPr>
            <a:spLocks noGrp="1"/>
          </p:cNvSpPr>
          <p:nvPr>
            <p:ph type="title" idx="4294967295"/>
          </p:nvPr>
        </p:nvSpPr>
        <p:spPr>
          <a:xfrm>
            <a:off x="1670141" y="1878556"/>
            <a:ext cx="5842000" cy="1931535"/>
          </a:xfrm>
        </p:spPr>
        <p:txBody>
          <a:bodyPr>
            <a:noAutofit/>
          </a:bodyPr>
          <a:lstStyle/>
          <a:p>
            <a:pPr algn="l"/>
            <a:r>
              <a:rPr lang="en-US" altLang="en-GB" dirty="0">
                <a:solidFill>
                  <a:schemeClr val="bg1"/>
                </a:solidFill>
              </a:rPr>
              <a:t>T</a:t>
            </a:r>
            <a:r>
              <a:rPr lang="en-GB" dirty="0">
                <a:solidFill>
                  <a:schemeClr val="bg1"/>
                </a:solidFill>
              </a:rPr>
              <a:t>hank </a:t>
            </a:r>
            <a:r>
              <a:rPr lang="en-US" altLang="en-GB" dirty="0">
                <a:solidFill>
                  <a:schemeClr val="bg1"/>
                </a:solidFill>
              </a:rPr>
              <a:t>you for your time!</a:t>
            </a:r>
            <a:br>
              <a:rPr lang="en-GB" dirty="0">
                <a:solidFill>
                  <a:schemeClr val="bg1"/>
                </a:solidFill>
              </a:rPr>
            </a:b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Plan</a:t>
            </a:r>
          </a:p>
        </p:txBody>
      </p:sp>
      <p:pic>
        <p:nvPicPr>
          <p:cNvPr id="4" name="图片 3"/>
          <p:cNvPicPr>
            <a:picLocks noChangeAspect="1"/>
          </p:cNvPicPr>
          <p:nvPr/>
        </p:nvPicPr>
        <p:blipFill>
          <a:blip r:embed="rId3"/>
          <a:stretch>
            <a:fillRect/>
          </a:stretch>
        </p:blipFill>
        <p:spPr>
          <a:xfrm>
            <a:off x="1757045" y="1455420"/>
            <a:ext cx="8678545" cy="5402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100" dirty="0">
                <a:effectLst/>
                <a:latin typeface="Arial" panose="020B0604020202020204" pitchFamily="34" charset="0"/>
                <a:ea typeface="DengXian" panose="02010600030101010101" pitchFamily="2" charset="-122"/>
              </a:rPr>
              <a:t>Gant chart</a:t>
            </a:r>
            <a:endParaRPr lang="en-US" dirty="0">
              <a:solidFill>
                <a:schemeClr val="tx1"/>
              </a:solidFill>
            </a:endParaRPr>
          </a:p>
        </p:txBody>
      </p:sp>
      <p:pic>
        <p:nvPicPr>
          <p:cNvPr id="10" name="图片 9">
            <a:extLst>
              <a:ext uri="{FF2B5EF4-FFF2-40B4-BE49-F238E27FC236}">
                <a16:creationId xmlns:a16="http://schemas.microsoft.com/office/drawing/2014/main" id="{0D3F3316-04DE-2F63-FD41-16A7799C8F2A}"/>
              </a:ext>
            </a:extLst>
          </p:cNvPr>
          <p:cNvPicPr>
            <a:picLocks noChangeAspect="1"/>
          </p:cNvPicPr>
          <p:nvPr/>
        </p:nvPicPr>
        <p:blipFill>
          <a:blip r:embed="rId3"/>
          <a:stretch>
            <a:fillRect/>
          </a:stretch>
        </p:blipFill>
        <p:spPr>
          <a:xfrm>
            <a:off x="0" y="1855365"/>
            <a:ext cx="12192000" cy="3719923"/>
          </a:xfrm>
          <a:prstGeom prst="rect">
            <a:avLst/>
          </a:prstGeom>
        </p:spPr>
      </p:pic>
    </p:spTree>
    <p:extLst>
      <p:ext uri="{BB962C8B-B14F-4D97-AF65-F5344CB8AC3E}">
        <p14:creationId xmlns:p14="http://schemas.microsoft.com/office/powerpoint/2010/main" val="37786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49236" y="533614"/>
            <a:ext cx="9210963" cy="888786"/>
          </a:xfrm>
        </p:spPr>
        <p:txBody>
          <a:bodyPr/>
          <a:lstStyle/>
          <a:p>
            <a:r>
              <a:rPr lang="en-GB" dirty="0">
                <a:solidFill>
                  <a:schemeClr val="tx1"/>
                </a:solidFill>
                <a:sym typeface="+mn-ea"/>
              </a:rPr>
              <a:t>Daily meeting content this week</a:t>
            </a:r>
            <a:endParaRPr lang="en-US" dirty="0">
              <a:solidFill>
                <a:schemeClr val="tx1"/>
              </a:solidFill>
            </a:endParaRPr>
          </a:p>
        </p:txBody>
      </p:sp>
      <p:sp>
        <p:nvSpPr>
          <p:cNvPr id="2" name="文本框 1">
            <a:extLst>
              <a:ext uri="{FF2B5EF4-FFF2-40B4-BE49-F238E27FC236}">
                <a16:creationId xmlns:a16="http://schemas.microsoft.com/office/drawing/2014/main" id="{5A5FC68F-AFED-7133-61C9-05448EE7F8B4}"/>
              </a:ext>
            </a:extLst>
          </p:cNvPr>
          <p:cNvSpPr txBox="1"/>
          <p:nvPr/>
        </p:nvSpPr>
        <p:spPr>
          <a:xfrm>
            <a:off x="785092" y="1364188"/>
            <a:ext cx="9882908" cy="5493812"/>
          </a:xfrm>
          <a:prstGeom prst="rect">
            <a:avLst/>
          </a:prstGeom>
          <a:noFill/>
        </p:spPr>
        <p:txBody>
          <a:bodyPr wrap="square" rtlCol="0">
            <a:spAutoFit/>
          </a:bodyPr>
          <a:lstStyle/>
          <a:p>
            <a:pPr algn="just">
              <a:lnSpc>
                <a:spcPct val="150000"/>
              </a:lnSpc>
            </a:pPr>
            <a:r>
              <a:rPr lang="en-US" sz="1800" kern="100" dirty="0">
                <a:effectLst/>
                <a:latin typeface="Arial" panose="020B0604020202020204" pitchFamily="34" charset="0"/>
                <a:ea typeface="DengXian" panose="02010600030101010101" pitchFamily="2" charset="-122"/>
              </a:rPr>
              <a:t>Week 3 (Group meeting)</a:t>
            </a:r>
            <a:endParaRPr lang="en-GB" sz="1800" kern="100" dirty="0">
              <a:effectLst/>
              <a:latin typeface="Arial" panose="020B0604020202020204" pitchFamily="34" charset="0"/>
              <a:ea typeface="DengXian" panose="02010600030101010101" pitchFamily="2" charset="-122"/>
            </a:endParaRPr>
          </a:p>
          <a:p>
            <a:pPr algn="just">
              <a:lnSpc>
                <a:spcPct val="150000"/>
              </a:lnSpc>
            </a:pPr>
            <a:r>
              <a:rPr lang="en-US" sz="1800" kern="100" dirty="0">
                <a:effectLst/>
                <a:latin typeface="Arial" panose="020B0604020202020204" pitchFamily="34" charset="0"/>
                <a:ea typeface="DengXian" panose="02010600030101010101" pitchFamily="2" charset="-122"/>
              </a:rPr>
              <a:t>Meeting Date: 9/2</a:t>
            </a:r>
            <a:endParaRPr lang="en-GB" sz="1800" kern="100" dirty="0">
              <a:effectLst/>
              <a:latin typeface="Arial" panose="020B0604020202020204" pitchFamily="34" charset="0"/>
              <a:ea typeface="DengXian" panose="02010600030101010101" pitchFamily="2" charset="-122"/>
            </a:endParaRPr>
          </a:p>
          <a:p>
            <a:pPr algn="just">
              <a:lnSpc>
                <a:spcPct val="150000"/>
              </a:lnSpc>
            </a:pPr>
            <a:r>
              <a:rPr lang="en-US" sz="1800" kern="100" dirty="0">
                <a:effectLst/>
                <a:latin typeface="Arial" panose="020B0604020202020204" pitchFamily="34" charset="0"/>
                <a:ea typeface="DengXian" panose="02010600030101010101" pitchFamily="2" charset="-122"/>
              </a:rPr>
              <a:t>Meeting mins: 120mins</a:t>
            </a:r>
            <a:endParaRPr lang="en-GB" sz="1800" kern="100" dirty="0">
              <a:effectLst/>
              <a:latin typeface="Arial" panose="020B0604020202020204" pitchFamily="34" charset="0"/>
              <a:ea typeface="DengXian" panose="02010600030101010101" pitchFamily="2" charset="-122"/>
            </a:endParaRPr>
          </a:p>
          <a:p>
            <a:pPr algn="just"/>
            <a:r>
              <a:rPr lang="en-US" sz="1800" kern="0" dirty="0">
                <a:effectLst/>
                <a:latin typeface="Arial" panose="020B0604020202020204" pitchFamily="34" charset="0"/>
                <a:ea typeface="DengXian" panose="02010600030101010101" pitchFamily="2" charset="-122"/>
              </a:rPr>
              <a:t>Meeting Content:</a:t>
            </a:r>
          </a:p>
          <a:p>
            <a:pPr marL="342900" lvl="0" indent="-342900" algn="just">
              <a:buFont typeface="+mj-lt"/>
              <a:buAutoNum type="arabicPeriod"/>
            </a:pPr>
            <a:r>
              <a:rPr lang="en-GB" sz="1800" kern="100" dirty="0">
                <a:effectLst/>
                <a:latin typeface="Arial" panose="020B0604020202020204" pitchFamily="34" charset="0"/>
                <a:ea typeface="DengXian" panose="02010600030101010101" pitchFamily="2" charset="-122"/>
              </a:rPr>
              <a:t>To summarise the progress of work completed.</a:t>
            </a:r>
          </a:p>
          <a:p>
            <a:pPr marL="742950" lvl="1" indent="-285750" algn="just">
              <a:buFont typeface="Arial" panose="020B0604020202020204" pitchFamily="34" charset="0"/>
              <a:buChar char="•"/>
            </a:pPr>
            <a:r>
              <a:rPr lang="en-GB" kern="100" dirty="0">
                <a:effectLst/>
                <a:latin typeface="Arial" panose="020B0604020202020204" pitchFamily="34" charset="0"/>
                <a:ea typeface="DengXian" panose="02010600030101010101" pitchFamily="2" charset="-122"/>
              </a:rPr>
              <a:t>Made the frame work for the game, created plot objects for ball and players, animated these objects, integrated object tracking algorithm with the framework and did a test run for the setup. </a:t>
            </a:r>
          </a:p>
          <a:p>
            <a:pPr marL="742950" lvl="1" indent="-285750" algn="just">
              <a:buFont typeface="Arial" panose="020B0604020202020204" pitchFamily="34" charset="0"/>
              <a:buChar char="•"/>
            </a:pPr>
            <a:r>
              <a:rPr lang="en-GB" kern="100" dirty="0">
                <a:effectLst/>
                <a:latin typeface="Arial" panose="020B0604020202020204" pitchFamily="34" charset="0"/>
                <a:ea typeface="DengXian" panose="02010600030101010101" pitchFamily="2" charset="-122"/>
              </a:rPr>
              <a:t>Research on the state-of-art passing ball network, implemented the dl algorithm for passing ball network, improving the algorithm for passing ball, established Ros environment and write the demo code to realize </a:t>
            </a:r>
            <a:r>
              <a:rPr lang="en-GB" kern="100" dirty="0" err="1">
                <a:effectLst/>
                <a:latin typeface="Arial" panose="020B0604020202020204" pitchFamily="34" charset="0"/>
                <a:ea typeface="DengXian" panose="02010600030101010101" pitchFamily="2" charset="-122"/>
              </a:rPr>
              <a:t>Matlab</a:t>
            </a:r>
            <a:r>
              <a:rPr lang="en-GB" kern="100" dirty="0">
                <a:effectLst/>
                <a:latin typeface="Arial" panose="020B0604020202020204" pitchFamily="34" charset="0"/>
                <a:ea typeface="DengXian" panose="02010600030101010101" pitchFamily="2" charset="-122"/>
              </a:rPr>
              <a:t> to </a:t>
            </a:r>
            <a:r>
              <a:rPr lang="en-GB" kern="100" dirty="0" err="1">
                <a:effectLst/>
                <a:latin typeface="Arial" panose="020B0604020202020204" pitchFamily="34" charset="0"/>
                <a:ea typeface="DengXian" panose="02010600030101010101" pitchFamily="2" charset="-122"/>
              </a:rPr>
              <a:t>RosImplementation</a:t>
            </a:r>
            <a:r>
              <a:rPr lang="en-GB" kern="100" dirty="0">
                <a:effectLst/>
                <a:latin typeface="Arial" panose="020B0604020202020204" pitchFamily="34" charset="0"/>
                <a:ea typeface="DengXian" panose="02010600030101010101" pitchFamily="2" charset="-122"/>
              </a:rPr>
              <a:t> of the ball passing route simulation.</a:t>
            </a:r>
          </a:p>
          <a:p>
            <a:pPr marL="742950" lvl="1" indent="-285750" algn="just">
              <a:buFont typeface="Arial" panose="020B0604020202020204" pitchFamily="34" charset="0"/>
              <a:buChar char="•"/>
            </a:pPr>
            <a:r>
              <a:rPr lang="en-GB" kern="100" dirty="0">
                <a:effectLst/>
                <a:latin typeface="Arial" panose="020B0604020202020204" pitchFamily="34" charset="0"/>
                <a:ea typeface="DengXian" panose="02010600030101010101" pitchFamily="2" charset="-122"/>
              </a:rPr>
              <a:t>Research on how to model the ball for a robotic football match using MATLAB</a:t>
            </a:r>
          </a:p>
          <a:p>
            <a:pPr lvl="0" algn="just"/>
            <a:r>
              <a:rPr lang="en-GB" kern="100" dirty="0">
                <a:latin typeface="Arial" panose="020B0604020202020204" pitchFamily="34" charset="0"/>
                <a:ea typeface="DengXian" panose="02010600030101010101" pitchFamily="2" charset="-122"/>
              </a:rPr>
              <a:t>2. Group discussion on the next parts to be done (brainstorming) </a:t>
            </a:r>
          </a:p>
          <a:p>
            <a:pPr marL="742950" lvl="1" indent="-285750" algn="just">
              <a:buFont typeface="Arial" panose="020B0604020202020204" pitchFamily="34" charset="0"/>
              <a:buChar char="•"/>
            </a:pPr>
            <a:r>
              <a:rPr lang="en-GB" kern="100" dirty="0">
                <a:latin typeface="Arial" panose="020B0604020202020204" pitchFamily="34" charset="0"/>
                <a:ea typeface="DengXian" panose="02010600030101010101" pitchFamily="2" charset="-122"/>
              </a:rPr>
              <a:t>Pay more attention to control and guidance area.</a:t>
            </a:r>
          </a:p>
          <a:p>
            <a:pPr marL="742950" lvl="1" indent="-285750" algn="just">
              <a:buFont typeface="Arial" panose="020B0604020202020204" pitchFamily="34" charset="0"/>
              <a:buChar char="•"/>
            </a:pPr>
            <a:r>
              <a:rPr lang="en-GB" kern="100" dirty="0">
                <a:latin typeface="Arial" panose="020B0604020202020204" pitchFamily="34" charset="0"/>
                <a:ea typeface="DengXian" panose="02010600030101010101" pitchFamily="2" charset="-122"/>
              </a:rPr>
              <a:t>Co-creation of flowcharts for the algorithm part of the game strategy.</a:t>
            </a:r>
            <a:endParaRPr lang="en-GB" sz="1800" kern="100" dirty="0">
              <a:effectLst/>
              <a:latin typeface="Arial" panose="020B0604020202020204" pitchFamily="34" charset="0"/>
              <a:ea typeface="DengXian" panose="02010600030101010101" pitchFamily="2" charset="-122"/>
            </a:endParaRPr>
          </a:p>
          <a:p>
            <a:pPr algn="just"/>
            <a:r>
              <a:rPr lang="en-US" sz="1800" kern="100" dirty="0">
                <a:effectLst/>
                <a:latin typeface="Arial" panose="020B0604020202020204" pitchFamily="34" charset="0"/>
                <a:ea typeface="DengXian" panose="02010600030101010101" pitchFamily="2" charset="-122"/>
              </a:rPr>
              <a:t>To-Do List </a:t>
            </a:r>
            <a:endParaRPr lang="en-GB" sz="1800" kern="100" dirty="0">
              <a:effectLst/>
              <a:latin typeface="Arial" panose="020B0604020202020204" pitchFamily="34" charset="0"/>
              <a:ea typeface="DengXian" panose="02010600030101010101" pitchFamily="2" charset="-122"/>
            </a:endParaRPr>
          </a:p>
          <a:p>
            <a:pPr lvl="0" algn="just"/>
            <a:r>
              <a:rPr lang="en-US" kern="100" dirty="0">
                <a:latin typeface="Arial" panose="020B0604020202020204" pitchFamily="34" charset="0"/>
                <a:ea typeface="DengXian" panose="02010600030101010101" pitchFamily="2" charset="-122"/>
              </a:rPr>
              <a:t>D</a:t>
            </a:r>
            <a:r>
              <a:rPr lang="en-US" sz="1800" kern="100" dirty="0">
                <a:effectLst/>
                <a:latin typeface="Arial" panose="020B0604020202020204" pitchFamily="34" charset="0"/>
                <a:ea typeface="DengXian" panose="02010600030101010101" pitchFamily="2" charset="-122"/>
              </a:rPr>
              <a:t>ivide the work the in next </a:t>
            </a:r>
            <a:r>
              <a:rPr lang="en-US" altLang="zh-CN" sz="1800" kern="100" dirty="0">
                <a:effectLst/>
                <a:latin typeface="Arial" panose="020B0604020202020204" pitchFamily="34" charset="0"/>
                <a:ea typeface="DengXian" panose="02010600030101010101" pitchFamily="2" charset="-122"/>
              </a:rPr>
              <a:t>week</a:t>
            </a:r>
            <a:r>
              <a:rPr lang="en-US" sz="1800" kern="100" dirty="0">
                <a:effectLst/>
                <a:latin typeface="Arial" panose="020B0604020202020204" pitchFamily="34" charset="0"/>
                <a:ea typeface="DengXian" panose="02010600030101010101" pitchFamily="2" charset="-122"/>
              </a:rPr>
              <a:t>.  </a:t>
            </a:r>
            <a:endParaRPr lang="en-GB" sz="1800" kern="100" dirty="0">
              <a:effectLst/>
              <a:latin typeface="Arial" panose="020B0604020202020204" pitchFamily="34" charset="0"/>
              <a:ea typeface="DengXia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sym typeface="+mn-ea"/>
              </a:rPr>
              <a:t>Control and Guidance</a:t>
            </a:r>
            <a:endParaRPr lang="en-US" dirty="0">
              <a:solidFill>
                <a:schemeClr val="tx1"/>
              </a:solidFill>
            </a:endParaRPr>
          </a:p>
        </p:txBody>
      </p:sp>
      <p:sp>
        <p:nvSpPr>
          <p:cNvPr id="3" name="文本框 2">
            <a:extLst>
              <a:ext uri="{FF2B5EF4-FFF2-40B4-BE49-F238E27FC236}">
                <a16:creationId xmlns:a16="http://schemas.microsoft.com/office/drawing/2014/main" id="{A5AE7693-93A4-A6D9-EAED-C5C933AAF5AC}"/>
              </a:ext>
            </a:extLst>
          </p:cNvPr>
          <p:cNvSpPr txBox="1"/>
          <p:nvPr/>
        </p:nvSpPr>
        <p:spPr>
          <a:xfrm>
            <a:off x="665018" y="1773382"/>
            <a:ext cx="11286837" cy="923330"/>
          </a:xfrm>
          <a:prstGeom prst="rect">
            <a:avLst/>
          </a:prstGeom>
          <a:noFill/>
        </p:spPr>
        <p:txBody>
          <a:bodyPr wrap="square" rtlCol="0">
            <a:spAutoFit/>
          </a:bodyPr>
          <a:lstStyle/>
          <a:p>
            <a:r>
              <a:rPr lang="en-GB" dirty="0"/>
              <a:t>First we considered the control and guidance area we should pay more attention to , which our mentor had suggested at the last meeting.</a:t>
            </a:r>
          </a:p>
          <a:p>
            <a:endParaRPr lang="en-GB" dirty="0"/>
          </a:p>
        </p:txBody>
      </p:sp>
      <p:pic>
        <p:nvPicPr>
          <p:cNvPr id="6" name="图片 5" descr="图示&#10;&#10;描述已自动生成">
            <a:extLst>
              <a:ext uri="{FF2B5EF4-FFF2-40B4-BE49-F238E27FC236}">
                <a16:creationId xmlns:a16="http://schemas.microsoft.com/office/drawing/2014/main" id="{937AAD68-38CC-B04B-DE61-4CAEBD014965}"/>
              </a:ext>
            </a:extLst>
          </p:cNvPr>
          <p:cNvPicPr>
            <a:picLocks noChangeAspect="1"/>
          </p:cNvPicPr>
          <p:nvPr/>
        </p:nvPicPr>
        <p:blipFill>
          <a:blip r:embed="rId3"/>
          <a:stretch>
            <a:fillRect/>
          </a:stretch>
        </p:blipFill>
        <p:spPr>
          <a:xfrm>
            <a:off x="1663959" y="2425959"/>
            <a:ext cx="8864082" cy="4432041"/>
          </a:xfrm>
          <a:prstGeom prst="rect">
            <a:avLst/>
          </a:prstGeom>
        </p:spPr>
      </p:pic>
    </p:spTree>
    <p:extLst>
      <p:ext uri="{BB962C8B-B14F-4D97-AF65-F5344CB8AC3E}">
        <p14:creationId xmlns:p14="http://schemas.microsoft.com/office/powerpoint/2010/main" val="17514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00" dirty="0">
                <a:latin typeface="Arial" panose="020B0604020202020204" pitchFamily="34" charset="0"/>
                <a:ea typeface="DengXian" panose="02010600030101010101" pitchFamily="2" charset="-122"/>
              </a:rPr>
              <a:t>Model the ball</a:t>
            </a:r>
            <a:endParaRPr lang="en-US" dirty="0">
              <a:solidFill>
                <a:schemeClr val="tx1"/>
              </a:solidFill>
            </a:endParaRPr>
          </a:p>
        </p:txBody>
      </p:sp>
      <p:pic>
        <p:nvPicPr>
          <p:cNvPr id="5" name="图片 4" descr="图示&#10;&#10;描述已自动生成">
            <a:extLst>
              <a:ext uri="{FF2B5EF4-FFF2-40B4-BE49-F238E27FC236}">
                <a16:creationId xmlns:a16="http://schemas.microsoft.com/office/drawing/2014/main" id="{8E19A240-F666-1570-41B0-DE0F86C244CF}"/>
              </a:ext>
            </a:extLst>
          </p:cNvPr>
          <p:cNvPicPr>
            <a:picLocks noChangeAspect="1"/>
          </p:cNvPicPr>
          <p:nvPr/>
        </p:nvPicPr>
        <p:blipFill>
          <a:blip r:embed="rId3"/>
          <a:stretch>
            <a:fillRect/>
          </a:stretch>
        </p:blipFill>
        <p:spPr>
          <a:xfrm>
            <a:off x="2549236" y="990814"/>
            <a:ext cx="2805787" cy="5867186"/>
          </a:xfrm>
          <a:prstGeom prst="rect">
            <a:avLst/>
          </a:prstGeom>
        </p:spPr>
      </p:pic>
      <p:sp>
        <p:nvSpPr>
          <p:cNvPr id="6" name="文本框 5">
            <a:extLst>
              <a:ext uri="{FF2B5EF4-FFF2-40B4-BE49-F238E27FC236}">
                <a16:creationId xmlns:a16="http://schemas.microsoft.com/office/drawing/2014/main" id="{E53A2DF1-EED4-56DC-6AC5-CDDE10754F8D}"/>
              </a:ext>
            </a:extLst>
          </p:cNvPr>
          <p:cNvSpPr txBox="1"/>
          <p:nvPr/>
        </p:nvSpPr>
        <p:spPr>
          <a:xfrm>
            <a:off x="6169891" y="1136073"/>
            <a:ext cx="5061527" cy="5355312"/>
          </a:xfrm>
          <a:prstGeom prst="rect">
            <a:avLst/>
          </a:prstGeom>
          <a:noFill/>
        </p:spPr>
        <p:txBody>
          <a:bodyPr wrap="square" rtlCol="0">
            <a:spAutoFit/>
          </a:bodyPr>
          <a:lstStyle/>
          <a:p>
            <a:pPr algn="l">
              <a:buFont typeface="+mj-lt"/>
              <a:buAutoNum type="arabicPeriod"/>
            </a:pPr>
            <a:r>
              <a:rPr lang="en-GB" b="0" i="0" dirty="0">
                <a:solidFill>
                  <a:srgbClr val="374151"/>
                </a:solidFill>
                <a:effectLst/>
                <a:latin typeface="Söhne"/>
              </a:rPr>
              <a:t>Define physical properties: Determine the physical properties of the ball that we want to model, such as size, weight, and surface friction.</a:t>
            </a:r>
          </a:p>
          <a:p>
            <a:pPr algn="l">
              <a:buFont typeface="+mj-lt"/>
              <a:buAutoNum type="arabicPeriod"/>
            </a:pPr>
            <a:r>
              <a:rPr lang="en-GB" b="0" i="0" dirty="0">
                <a:solidFill>
                  <a:srgbClr val="374151"/>
                </a:solidFill>
                <a:effectLst/>
                <a:latin typeface="Söhne"/>
              </a:rPr>
              <a:t>Model the ball's shape: Model the shape of the ball in the simulation platform, taking into account its size and physical properties.</a:t>
            </a:r>
          </a:p>
          <a:p>
            <a:pPr algn="l">
              <a:buFont typeface="+mj-lt"/>
              <a:buAutoNum type="arabicPeriod"/>
            </a:pPr>
            <a:r>
              <a:rPr lang="en-GB" b="0" i="0" dirty="0">
                <a:solidFill>
                  <a:srgbClr val="374151"/>
                </a:solidFill>
                <a:effectLst/>
                <a:latin typeface="Söhne"/>
              </a:rPr>
              <a:t>Add ball movement: Implement the movement of the ball in the simulation, including factors such as ball speed, spin.</a:t>
            </a:r>
          </a:p>
          <a:p>
            <a:pPr algn="l">
              <a:buFont typeface="+mj-lt"/>
              <a:buAutoNum type="arabicPeriod"/>
            </a:pPr>
            <a:r>
              <a:rPr lang="en-GB" b="0" i="0" dirty="0">
                <a:solidFill>
                  <a:srgbClr val="374151"/>
                </a:solidFill>
                <a:effectLst/>
                <a:latin typeface="Söhne"/>
              </a:rPr>
              <a:t>Implement collision detection: Implement collision detection for the ball in the simulation, taking into account factors such as ball velocity, angle of impact, and surface area.</a:t>
            </a:r>
          </a:p>
          <a:p>
            <a:pPr algn="l">
              <a:buFont typeface="+mj-lt"/>
              <a:buAutoNum type="arabicPeriod"/>
            </a:pPr>
            <a:r>
              <a:rPr lang="en-GB" b="0" i="0" dirty="0">
                <a:solidFill>
                  <a:srgbClr val="374151"/>
                </a:solidFill>
                <a:effectLst/>
                <a:latin typeface="Söhne"/>
              </a:rPr>
              <a:t>Model ball control: Implement ball control in the simulation, allowing the robots to control the ball effectively.</a:t>
            </a:r>
          </a:p>
          <a:p>
            <a:pPr algn="l">
              <a:buFont typeface="+mj-lt"/>
              <a:buAutoNum type="arabicPeriod"/>
            </a:pPr>
            <a:r>
              <a:rPr lang="en-GB" b="0" i="0" dirty="0">
                <a:solidFill>
                  <a:srgbClr val="374151"/>
                </a:solidFill>
                <a:effectLst/>
                <a:latin typeface="Söhne"/>
              </a:rPr>
              <a:t>Visual representation: Ensure that the visual representation of the ball in the simulation is visually appealing and easy to understand.</a:t>
            </a:r>
          </a:p>
        </p:txBody>
      </p:sp>
    </p:spTree>
    <p:extLst>
      <p:ext uri="{BB962C8B-B14F-4D97-AF65-F5344CB8AC3E}">
        <p14:creationId xmlns:p14="http://schemas.microsoft.com/office/powerpoint/2010/main" val="292186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00" dirty="0">
                <a:latin typeface="Arial" panose="020B0604020202020204" pitchFamily="34" charset="0"/>
                <a:ea typeface="DengXian" panose="02010600030101010101" pitchFamily="2" charset="-122"/>
              </a:rPr>
              <a:t>Model the ball</a:t>
            </a:r>
            <a:endParaRPr lang="en-US" dirty="0">
              <a:solidFill>
                <a:schemeClr val="tx1"/>
              </a:solidFill>
            </a:endParaRPr>
          </a:p>
        </p:txBody>
      </p:sp>
      <p:sp>
        <p:nvSpPr>
          <p:cNvPr id="6" name="文本框 5">
            <a:extLst>
              <a:ext uri="{FF2B5EF4-FFF2-40B4-BE49-F238E27FC236}">
                <a16:creationId xmlns:a16="http://schemas.microsoft.com/office/drawing/2014/main" id="{E53A2DF1-EED4-56DC-6AC5-CDDE10754F8D}"/>
              </a:ext>
            </a:extLst>
          </p:cNvPr>
          <p:cNvSpPr txBox="1"/>
          <p:nvPr/>
        </p:nvSpPr>
        <p:spPr>
          <a:xfrm>
            <a:off x="609599" y="2022763"/>
            <a:ext cx="10640291" cy="3970318"/>
          </a:xfrm>
          <a:prstGeom prst="rect">
            <a:avLst/>
          </a:prstGeom>
          <a:noFill/>
        </p:spPr>
        <p:txBody>
          <a:bodyPr wrap="square" rtlCol="0">
            <a:spAutoFit/>
          </a:bodyPr>
          <a:lstStyle/>
          <a:p>
            <a:pPr algn="l">
              <a:buFont typeface="+mj-lt"/>
              <a:buAutoNum type="arabicPeriod"/>
            </a:pPr>
            <a:r>
              <a:rPr lang="en-GB" b="0" i="0" dirty="0">
                <a:solidFill>
                  <a:srgbClr val="374151"/>
                </a:solidFill>
                <a:effectLst/>
                <a:latin typeface="Söhne"/>
              </a:rPr>
              <a:t>Model the motion of the ball. Mathematical models can be used to simulate the motion of the ball in a simulated environment. This can be done by integrating the equations of motion in time and updating the position and velocity of the ball at each time step.</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Implement collision detection. Use collision detection algorithms to determine when the ball collides with other objects in the simulation, such as walls or robots. The effect of the collision on the ball's velocity and trajectory can also be considered.</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Build a control model of the ball. Implement a ball control model for the robots that allows them to interact with the ball and manipulate its movement. This can be achieved by assigning control inputs to the robot, such as kicking or dribbling the ball, and using these inputs to update the ball's velocity and position.</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Visualisation of the simulation. Use MATLAB's built-in visualisation functions to create a visualisation of the simulation. This can be used to observe and analyse the behaviour of the ball and the robot in the simulation.</a:t>
            </a:r>
          </a:p>
        </p:txBody>
      </p:sp>
    </p:spTree>
    <p:extLst>
      <p:ext uri="{BB962C8B-B14F-4D97-AF65-F5344CB8AC3E}">
        <p14:creationId xmlns:p14="http://schemas.microsoft.com/office/powerpoint/2010/main" val="24538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Game strategy flowchart</a:t>
            </a:r>
          </a:p>
        </p:txBody>
      </p:sp>
      <p:pic>
        <p:nvPicPr>
          <p:cNvPr id="5" name="图片 4">
            <a:extLst>
              <a:ext uri="{FF2B5EF4-FFF2-40B4-BE49-F238E27FC236}">
                <a16:creationId xmlns:a16="http://schemas.microsoft.com/office/drawing/2014/main" id="{29AA716F-F81F-5F47-89BC-1E8F42765864}"/>
              </a:ext>
            </a:extLst>
          </p:cNvPr>
          <p:cNvPicPr>
            <a:picLocks noChangeAspect="1"/>
          </p:cNvPicPr>
          <p:nvPr/>
        </p:nvPicPr>
        <p:blipFill>
          <a:blip r:embed="rId3"/>
          <a:stretch>
            <a:fillRect/>
          </a:stretch>
        </p:blipFill>
        <p:spPr>
          <a:xfrm>
            <a:off x="7584335" y="0"/>
            <a:ext cx="4393945" cy="6858000"/>
          </a:xfrm>
          <a:prstGeom prst="rect">
            <a:avLst/>
          </a:prstGeom>
        </p:spPr>
      </p:pic>
      <p:pic>
        <p:nvPicPr>
          <p:cNvPr id="7" name="图片 6">
            <a:extLst>
              <a:ext uri="{FF2B5EF4-FFF2-40B4-BE49-F238E27FC236}">
                <a16:creationId xmlns:a16="http://schemas.microsoft.com/office/drawing/2014/main" id="{EB04C718-E057-17ED-E19B-A1AA2A3D7C53}"/>
              </a:ext>
            </a:extLst>
          </p:cNvPr>
          <p:cNvPicPr>
            <a:picLocks noChangeAspect="1"/>
          </p:cNvPicPr>
          <p:nvPr/>
        </p:nvPicPr>
        <p:blipFill>
          <a:blip r:embed="rId4"/>
          <a:stretch>
            <a:fillRect/>
          </a:stretch>
        </p:blipFill>
        <p:spPr>
          <a:xfrm>
            <a:off x="65315" y="1591996"/>
            <a:ext cx="7846548" cy="4732390"/>
          </a:xfrm>
          <a:prstGeom prst="rect">
            <a:avLst/>
          </a:prstGeom>
        </p:spPr>
      </p:pic>
    </p:spTree>
    <p:extLst>
      <p:ext uri="{BB962C8B-B14F-4D97-AF65-F5344CB8AC3E}">
        <p14:creationId xmlns:p14="http://schemas.microsoft.com/office/powerpoint/2010/main" val="71259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0" dirty="0">
                <a:latin typeface="Arial" panose="020B0604020202020204" pitchFamily="34" charset="0"/>
                <a:ea typeface="DengXian" panose="02010600030101010101" pitchFamily="2" charset="-122"/>
              </a:rPr>
              <a:t>Frame work for the game</a:t>
            </a:r>
            <a:endParaRPr lang="en-US" dirty="0">
              <a:solidFill>
                <a:schemeClr val="tx1"/>
              </a:solidFill>
            </a:endParaRPr>
          </a:p>
        </p:txBody>
      </p:sp>
    </p:spTree>
    <p:extLst>
      <p:ext uri="{BB962C8B-B14F-4D97-AF65-F5344CB8AC3E}">
        <p14:creationId xmlns:p14="http://schemas.microsoft.com/office/powerpoint/2010/main" val="4000643646"/>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916</Words>
  <Application>Microsoft Office PowerPoint</Application>
  <PresentationFormat>宽屏</PresentationFormat>
  <Paragraphs>67</Paragraphs>
  <Slides>13</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Söhne</vt:lpstr>
      <vt:lpstr>Arial</vt:lpstr>
      <vt:lpstr>Calibri</vt:lpstr>
      <vt:lpstr>Office Theme</vt:lpstr>
      <vt:lpstr>Robotics Team Design Project M Simulated RoboCup Soccer Teams</vt:lpstr>
      <vt:lpstr>Project Plan</vt:lpstr>
      <vt:lpstr>Gant chart</vt:lpstr>
      <vt:lpstr>Daily meeting content this week</vt:lpstr>
      <vt:lpstr>Control and Guidance</vt:lpstr>
      <vt:lpstr>Model the ball</vt:lpstr>
      <vt:lpstr>Model the ball</vt:lpstr>
      <vt:lpstr>Game strategy flowchart</vt:lpstr>
      <vt:lpstr>Frame work for the game</vt:lpstr>
      <vt:lpstr>Matlab to Ros 2D-&gt;3D (Explore and try) </vt:lpstr>
      <vt:lpstr>Matlab to Ros 2D-&gt;3D (Explore and try) </vt:lpstr>
      <vt:lpstr>NEXT WEEK</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Team Design Project M Simulated RoboCup Soccer Teams</dc:title>
  <dc:creator>Oran Cheng</dc:creator>
  <cp:lastModifiedBy>Xu CHENG (student)</cp:lastModifiedBy>
  <cp:revision>11</cp:revision>
  <dcterms:modified xsi:type="dcterms:W3CDTF">2023-02-10T08:17:04Z</dcterms:modified>
</cp:coreProperties>
</file>