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1" y="1699336"/>
            <a:ext cx="2452283" cy="45757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549235" y="1705343"/>
            <a:ext cx="9210963" cy="452612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18" y="3015529"/>
            <a:ext cx="5680364" cy="62359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73133" y="1705342"/>
            <a:ext cx="11487066" cy="4932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FB1-CB24-4B4C-BFD4-AD276D9A4059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Gilbert Scott Build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0">
                <a:sym typeface="+mn-ea"/>
              </a:rPr>
              <a:t>Robotics Team Design Project M</a:t>
            </a:r>
            <a:br>
              <a:rPr lang="zh-CN" altLang="en-US" b="0">
                <a:sym typeface="+mn-ea"/>
              </a:rPr>
            </a:br>
            <a:r>
              <a:rPr lang="zh-CN" altLang="en-US">
                <a:sym typeface="+mn-ea"/>
              </a:rPr>
              <a:t>Simulated RoboCup Soccer Teams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18" y="2576945"/>
            <a:ext cx="5680364" cy="1062182"/>
          </a:xfrm>
        </p:spPr>
        <p:txBody>
          <a:bodyPr/>
          <a:lstStyle/>
          <a:p>
            <a:r>
              <a:rPr lang="en-US" altLang="en-GB" dirty="0">
                <a:solidFill>
                  <a:schemeClr val="tx1"/>
                </a:solidFill>
              </a:rPr>
              <a:t>Supervisor – Dr. Euan </a:t>
            </a:r>
            <a:r>
              <a:rPr lang="en-US" altLang="en-GB" dirty="0" err="1">
                <a:solidFill>
                  <a:schemeClr val="tx1"/>
                </a:solidFill>
              </a:rPr>
              <a:t>McGookin</a:t>
            </a:r>
            <a:endParaRPr lang="en-US" altLang="en-GB" dirty="0">
              <a:solidFill>
                <a:schemeClr val="tx1"/>
              </a:solidFill>
            </a:endParaRPr>
          </a:p>
          <a:p>
            <a:r>
              <a:rPr lang="en-US" altLang="zh-CN" dirty="0">
                <a:sym typeface="+mn-ea"/>
              </a:rPr>
              <a:t>Team 10</a:t>
            </a:r>
            <a:endParaRPr lang="en-US" alt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Team Members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89990" y="1705610"/>
            <a:ext cx="4549140" cy="3344545"/>
          </a:xfrm>
        </p:spPr>
        <p:txBody>
          <a:bodyPr/>
          <a:lstStyle/>
          <a:p>
            <a:r>
              <a:rPr lang="en-IN" sz="18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Jeason</a:t>
            </a:r>
            <a:r>
              <a:rPr lang="en-IN" sz="1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Paul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r>
              <a:rPr lang="en-IN" sz="1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Athul Prasad P G</a:t>
            </a:r>
          </a:p>
          <a:p>
            <a:r>
              <a:rPr lang="en-IN" sz="1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Xu Cheng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IN" sz="18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endParaRPr lang="en-IN" sz="18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r>
              <a:rPr lang="en-IN" sz="18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Minghao</a:t>
            </a:r>
            <a:r>
              <a:rPr lang="en-IN" sz="1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Ji</a:t>
            </a:r>
          </a:p>
          <a:p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X</a:t>
            </a:r>
            <a:r>
              <a:rPr lang="en-IN" sz="18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ueting</a:t>
            </a:r>
            <a:r>
              <a:rPr lang="en-IN" sz="1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Pan</a:t>
            </a:r>
          </a:p>
          <a:p>
            <a:r>
              <a:rPr lang="en-IN" sz="1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Hari </a:t>
            </a:r>
            <a:r>
              <a:rPr lang="en-IN" sz="18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Sudarsan</a:t>
            </a:r>
            <a:endParaRPr lang="en-IN" sz="1800" b="0" i="0" u="none" strike="noStrike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indent="0">
              <a:buNone/>
            </a:pPr>
            <a:endParaRPr lang="en-IN" sz="18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7" name="直接箭头连接符 6"/>
          <p:cNvCxnSpPr>
            <a:cxnSpLocks/>
          </p:cNvCxnSpPr>
          <p:nvPr/>
        </p:nvCxnSpPr>
        <p:spPr>
          <a:xfrm flipV="1">
            <a:off x="3460955" y="2245360"/>
            <a:ext cx="2277540" cy="38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009222" y="1895167"/>
            <a:ext cx="259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Focus on Engineering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09857" y="2264499"/>
            <a:ext cx="32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Modelling, design and control </a:t>
            </a:r>
          </a:p>
        </p:txBody>
      </p:sp>
      <p:cxnSp>
        <p:nvCxnSpPr>
          <p:cNvPr id="11" name="直接箭头连接符 10"/>
          <p:cNvCxnSpPr>
            <a:cxnSpLocks/>
          </p:cNvCxnSpPr>
          <p:nvPr/>
        </p:nvCxnSpPr>
        <p:spPr>
          <a:xfrm flipV="1">
            <a:off x="3578942" y="4234815"/>
            <a:ext cx="2286553" cy="38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127114" y="3903912"/>
            <a:ext cx="284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Focus on Computer Science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27114" y="4284595"/>
            <a:ext cx="389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Focus on algorithm and environment development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Plan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045" y="1455420"/>
            <a:ext cx="8678545" cy="5402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sym typeface="+mn-ea"/>
              </a:rPr>
              <a:t>Project Plan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B97AE-7F22-93FD-7693-A706AA471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38" y="1422400"/>
            <a:ext cx="10264876" cy="3990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D907E6-08EF-1987-1916-B95A722FA0B7}"/>
              </a:ext>
            </a:extLst>
          </p:cNvPr>
          <p:cNvSpPr txBox="1"/>
          <p:nvPr/>
        </p:nvSpPr>
        <p:spPr>
          <a:xfrm>
            <a:off x="245806" y="2045110"/>
            <a:ext cx="15436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 Week</a:t>
            </a:r>
          </a:p>
          <a:p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 Weeks</a:t>
            </a:r>
          </a:p>
          <a:p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 Weeks</a:t>
            </a:r>
          </a:p>
          <a:p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 Weeks</a:t>
            </a:r>
          </a:p>
          <a:p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 Weeks</a:t>
            </a:r>
          </a:p>
          <a:p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 Week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E0D34-F547-65C5-EDFD-A73F2476409B}"/>
              </a:ext>
            </a:extLst>
          </p:cNvPr>
          <p:cNvSpPr txBox="1"/>
          <p:nvPr/>
        </p:nvSpPr>
        <p:spPr>
          <a:xfrm>
            <a:off x="373626" y="5807141"/>
            <a:ext cx="764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Official team meetings held on every Tuesdays at 3.30pm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sym typeface="+mn-ea"/>
              </a:rPr>
              <a:t>Cost Estimation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9230" y="1791970"/>
            <a:ext cx="7789545" cy="7499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/>
              <a:t>Course Requirement: </a:t>
            </a:r>
          </a:p>
          <a:p>
            <a:r>
              <a:rPr lang="en-US" altLang="zh-CN" sz="2400"/>
              <a:t>     200 hours per individual throughout the project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63127" y="2783656"/>
            <a:ext cx="4902835" cy="3326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dirty="0"/>
              <a:t>1</a:t>
            </a:r>
            <a:r>
              <a:rPr lang="en-US" altLang="zh-CN" sz="2400" baseline="30000" dirty="0"/>
              <a:t>st</a:t>
            </a:r>
            <a:r>
              <a:rPr lang="en-US" altLang="zh-CN" sz="2400" dirty="0"/>
              <a:t> week: Approximately 8 hours</a:t>
            </a:r>
          </a:p>
          <a:p>
            <a:endParaRPr lang="en-US" altLang="zh-CN" sz="2400" dirty="0"/>
          </a:p>
          <a:p>
            <a:r>
              <a:rPr lang="en-US" altLang="zh-CN" sz="2400" dirty="0">
                <a:sym typeface="+mn-ea"/>
              </a:rPr>
              <a:t>2</a:t>
            </a:r>
            <a:r>
              <a:rPr lang="en-US" altLang="zh-CN" sz="2400" baseline="30000" dirty="0">
                <a:sym typeface="+mn-ea"/>
              </a:rPr>
              <a:t>nd</a:t>
            </a:r>
            <a:r>
              <a:rPr lang="en-US" altLang="zh-CN" sz="2400" dirty="0">
                <a:sym typeface="+mn-ea"/>
              </a:rPr>
              <a:t> to 12</a:t>
            </a:r>
            <a:r>
              <a:rPr lang="en-US" altLang="zh-CN" sz="2400" baseline="30000" dirty="0">
                <a:sym typeface="+mn-ea"/>
              </a:rPr>
              <a:t>th</a:t>
            </a:r>
            <a:r>
              <a:rPr lang="en-US" altLang="zh-CN" sz="2400" dirty="0">
                <a:sym typeface="+mn-ea"/>
              </a:rPr>
              <a:t> week: </a:t>
            </a:r>
            <a:endParaRPr lang="en-US" altLang="zh-CN" sz="2400" dirty="0"/>
          </a:p>
          <a:p>
            <a:r>
              <a:rPr lang="en-US" altLang="zh-CN" sz="2400" dirty="0">
                <a:sym typeface="+mn-ea"/>
              </a:rPr>
              <a:t>     Assuming 18 hours per week</a:t>
            </a:r>
            <a:endParaRPr lang="en-US" altLang="zh-CN" sz="2400" dirty="0"/>
          </a:p>
          <a:p>
            <a:r>
              <a:rPr lang="en-US" altLang="zh-CN" sz="2400" dirty="0">
                <a:sym typeface="+mn-ea"/>
              </a:rPr>
              <a:t>     i.e. 11 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 18 = 198 hours</a:t>
            </a:r>
          </a:p>
          <a:p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In total: 8 + 198 = 206 hours</a:t>
            </a:r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89990" y="1705610"/>
            <a:ext cx="4549140" cy="334454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2D or 3D</a:t>
            </a:r>
          </a:p>
          <a:p>
            <a:r>
              <a:rPr lang="en-US">
                <a:solidFill>
                  <a:schemeClr val="tx1"/>
                </a:solidFill>
              </a:rPr>
              <a:t>NAO6 Robot design </a:t>
            </a:r>
          </a:p>
          <a:p>
            <a:r>
              <a:rPr lang="en-US" dirty="0">
                <a:solidFill>
                  <a:schemeClr val="tx1"/>
                </a:solidFill>
              </a:rPr>
              <a:t>Critical Design Reviews</a:t>
            </a:r>
          </a:p>
          <a:p>
            <a:r>
              <a:rPr lang="en-US" dirty="0">
                <a:solidFill>
                  <a:schemeClr val="tx1"/>
                </a:solidFill>
              </a:rPr>
              <a:t>Meetings with the supervisor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University at suns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0141" y="1878556"/>
            <a:ext cx="5842000" cy="1931535"/>
          </a:xfrm>
        </p:spPr>
        <p:txBody>
          <a:bodyPr>
            <a:noAutofit/>
          </a:bodyPr>
          <a:lstStyle/>
          <a:p>
            <a:pPr algn="l"/>
            <a:r>
              <a:rPr lang="en-US" altLang="en-GB" dirty="0">
                <a:solidFill>
                  <a:schemeClr val="bg1"/>
                </a:solidFill>
              </a:rPr>
              <a:t>T</a:t>
            </a:r>
            <a:r>
              <a:rPr lang="en-GB" dirty="0">
                <a:solidFill>
                  <a:schemeClr val="bg1"/>
                </a:solidFill>
              </a:rPr>
              <a:t>hank </a:t>
            </a:r>
            <a:r>
              <a:rPr lang="en-US" altLang="en-GB" dirty="0">
                <a:solidFill>
                  <a:schemeClr val="bg1"/>
                </a:solidFill>
              </a:rPr>
              <a:t>you for your time!</a:t>
            </a:r>
            <a:br>
              <a:rPr lang="en-GB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