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lvl1pPr>
      <a:defRPr sz="2400">
        <a:latin typeface="Arial"/>
        <a:ea typeface="Arial"/>
        <a:cs typeface="Arial"/>
        <a:sym typeface="Arial"/>
      </a:defRPr>
    </a:lvl1pPr>
    <a:lvl2pPr indent="457200">
      <a:defRPr sz="2400">
        <a:latin typeface="Arial"/>
        <a:ea typeface="Arial"/>
        <a:cs typeface="Arial"/>
        <a:sym typeface="Arial"/>
      </a:defRPr>
    </a:lvl2pPr>
    <a:lvl3pPr indent="914400">
      <a:defRPr sz="2400">
        <a:latin typeface="Arial"/>
        <a:ea typeface="Arial"/>
        <a:cs typeface="Arial"/>
        <a:sym typeface="Arial"/>
      </a:defRPr>
    </a:lvl3pPr>
    <a:lvl4pPr indent="1371600">
      <a:defRPr sz="2400">
        <a:latin typeface="Arial"/>
        <a:ea typeface="Arial"/>
        <a:cs typeface="Arial"/>
        <a:sym typeface="Arial"/>
      </a:defRPr>
    </a:lvl4pPr>
    <a:lvl5pPr indent="1828800">
      <a:defRPr sz="2400">
        <a:latin typeface="Arial"/>
        <a:ea typeface="Arial"/>
        <a:cs typeface="Arial"/>
        <a:sym typeface="Arial"/>
      </a:defRPr>
    </a:lvl5pPr>
    <a:lvl6pPr>
      <a:defRPr sz="2400">
        <a:latin typeface="Arial"/>
        <a:ea typeface="Arial"/>
        <a:cs typeface="Arial"/>
        <a:sym typeface="Arial"/>
      </a:defRPr>
    </a:lvl6pPr>
    <a:lvl7pPr>
      <a:defRPr sz="2400">
        <a:latin typeface="Arial"/>
        <a:ea typeface="Arial"/>
        <a:cs typeface="Arial"/>
        <a:sym typeface="Arial"/>
      </a:defRPr>
    </a:lvl7pPr>
    <a:lvl8pPr>
      <a:defRPr sz="2400">
        <a:latin typeface="Arial"/>
        <a:ea typeface="Arial"/>
        <a:cs typeface="Arial"/>
        <a:sym typeface="Arial"/>
      </a:defRPr>
    </a:lvl8pPr>
    <a:lvl9pPr>
      <a:defRPr sz="2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" name="Shape 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rgbClr val="160A76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400"/>
            </a:lvl1pPr>
          </a:lstStyle>
          <a:p>
            <a:pPr lvl="0">
              <a:defRPr sz="1800"/>
            </a:pPr>
            <a:r>
              <a:rPr sz="1400"/>
              <a:t>1</a:t>
            </a:r>
          </a:p>
        </p:txBody>
      </p:sp>
      <p:sp>
        <p:nvSpPr>
          <p:cNvPr id="9" name="Shape 9"/>
          <p:cNvSpPr/>
          <p:nvPr>
            <p:ph type="title" idx="4294967295"/>
          </p:nvPr>
        </p:nvSpPr>
        <p:spPr>
          <a:xfrm>
            <a:off x="609600" y="2819400"/>
            <a:ext cx="7924800" cy="19812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47928" dir="2052040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lnSpc>
                <a:spcPct val="150000"/>
              </a:lnSpc>
              <a:spcBef>
                <a:spcPts val="2600"/>
              </a:spcBef>
              <a:defRPr sz="1800"/>
            </a:pPr>
            <a:r>
              <a:rPr b="1" sz="4400">
                <a:solidFill>
                  <a:srgbClr val="FFDF04"/>
                </a:solidFill>
              </a:rPr>
              <a:t>les 4 catégories de biens</a:t>
            </a:r>
            <a:br>
              <a:rPr b="1" sz="4400">
                <a:solidFill>
                  <a:srgbClr val="FFDF04"/>
                </a:solidFill>
              </a:rPr>
            </a:br>
            <a:r>
              <a:rPr sz="2000">
                <a:solidFill>
                  <a:srgbClr val="FFDF04"/>
                </a:solidFill>
              </a:rPr>
              <a:t>selon Pierre Calame, </a:t>
            </a:r>
            <a:br>
              <a:rPr sz="2000">
                <a:solidFill>
                  <a:srgbClr val="FFDF04"/>
                </a:solidFill>
              </a:rPr>
            </a:br>
            <a:r>
              <a:rPr i="1" sz="2000">
                <a:solidFill>
                  <a:srgbClr val="FFDF04"/>
                </a:solidFill>
              </a:rPr>
              <a:t>Essai sur l</a:t>
            </a:r>
            <a:r>
              <a:rPr i="1" sz="2000">
                <a:solidFill>
                  <a:srgbClr val="FFDF04"/>
                </a:solidFill>
              </a:rPr>
              <a:t>’</a:t>
            </a:r>
            <a:r>
              <a:rPr i="1" sz="2000">
                <a:solidFill>
                  <a:srgbClr val="FFDF04"/>
                </a:solidFill>
              </a:rPr>
              <a:t>Oeconomie, </a:t>
            </a:r>
            <a:r>
              <a:rPr sz="2000">
                <a:solidFill>
                  <a:srgbClr val="FFDF04"/>
                </a:solidFill>
              </a:rPr>
              <a:t>éditions FPH, 2009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5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400"/>
            </a:lvl1pPr>
          </a:lstStyle>
          <a:p>
            <a:pPr lvl="0">
              <a:defRPr sz="1800"/>
            </a:pPr>
            <a:r>
              <a:rPr sz="1400"/>
              <a:t>2</a:t>
            </a:r>
          </a:p>
        </p:txBody>
      </p:sp>
      <p:sp>
        <p:nvSpPr>
          <p:cNvPr id="12" name="Shape 12"/>
          <p:cNvSpPr/>
          <p:nvPr/>
        </p:nvSpPr>
        <p:spPr>
          <a:xfrm>
            <a:off x="304800" y="762000"/>
            <a:ext cx="8534400" cy="533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 defTabSz="457200">
              <a:defRPr sz="1800"/>
            </a:pPr>
          </a:p>
        </p:txBody>
      </p:sp>
      <p:sp>
        <p:nvSpPr>
          <p:cNvPr id="13" name="Shape 13"/>
          <p:cNvSpPr/>
          <p:nvPr/>
        </p:nvSpPr>
        <p:spPr>
          <a:xfrm>
            <a:off x="304800" y="3430270"/>
            <a:ext cx="8534400" cy="1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6279619" y="5715000"/>
            <a:ext cx="2653244" cy="492024"/>
          </a:xfrm>
          <a:prstGeom prst="rect">
            <a:avLst/>
          </a:prstGeom>
          <a:solidFill>
            <a:srgbClr val="FFDF04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r" defTabSz="457200">
              <a:defRPr sz="1800"/>
            </a:pPr>
            <a:r>
              <a:rPr b="1" i="1" sz="1400"/>
              <a:t>Biens se divisant en quantité </a:t>
            </a:r>
            <a:endParaRPr b="1" i="1" sz="1400"/>
          </a:p>
          <a:p>
            <a:pPr lvl="0" algn="r" defTabSz="457200">
              <a:defRPr sz="1800"/>
            </a:pPr>
            <a:r>
              <a:rPr b="1" i="1" sz="1400"/>
              <a:t>finie, limitée (cat.2)</a:t>
            </a:r>
          </a:p>
        </p:txBody>
      </p:sp>
      <p:sp>
        <p:nvSpPr>
          <p:cNvPr id="15" name="Shape 15"/>
          <p:cNvSpPr/>
          <p:nvPr/>
        </p:nvSpPr>
        <p:spPr>
          <a:xfrm>
            <a:off x="304800" y="5638800"/>
            <a:ext cx="2100050" cy="492024"/>
          </a:xfrm>
          <a:prstGeom prst="rect">
            <a:avLst/>
          </a:prstGeom>
          <a:solidFill>
            <a:srgbClr val="E5FF79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détruisant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(cat.1)</a:t>
            </a:r>
          </a:p>
        </p:txBody>
      </p:sp>
      <p:sp>
        <p:nvSpPr>
          <p:cNvPr id="16" name="Shape 16"/>
          <p:cNvSpPr/>
          <p:nvPr/>
        </p:nvSpPr>
        <p:spPr>
          <a:xfrm>
            <a:off x="6610350" y="549275"/>
            <a:ext cx="2149014" cy="492024"/>
          </a:xfrm>
          <a:prstGeom prst="rect">
            <a:avLst/>
          </a:prstGeom>
          <a:solidFill>
            <a:srgbClr val="FF9A12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indéfinie (cat.3)</a:t>
            </a:r>
          </a:p>
        </p:txBody>
      </p:sp>
      <p:sp>
        <p:nvSpPr>
          <p:cNvPr id="17" name="Shape 17"/>
          <p:cNvSpPr/>
          <p:nvPr/>
        </p:nvSpPr>
        <p:spPr>
          <a:xfrm>
            <a:off x="152400" y="549275"/>
            <a:ext cx="2139378" cy="492024"/>
          </a:xfrm>
          <a:prstGeom prst="rect">
            <a:avLst/>
          </a:prstGeom>
          <a:solidFill>
            <a:srgbClr val="FF6A96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multipliant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(cat.4)</a:t>
            </a:r>
          </a:p>
        </p:txBody>
      </p:sp>
      <p:sp>
        <p:nvSpPr>
          <p:cNvPr id="18" name="Shape 18"/>
          <p:cNvSpPr/>
          <p:nvPr/>
        </p:nvSpPr>
        <p:spPr>
          <a:xfrm>
            <a:off x="2713227" y="3810000"/>
            <a:ext cx="1123571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haute atmosphère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et climat</a:t>
            </a:r>
          </a:p>
        </p:txBody>
      </p:sp>
      <p:sp>
        <p:nvSpPr>
          <p:cNvPr id="19" name="Shape 19"/>
          <p:cNvSpPr/>
          <p:nvPr/>
        </p:nvSpPr>
        <p:spPr>
          <a:xfrm>
            <a:off x="1497199" y="3492500"/>
            <a:ext cx="936252" cy="354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99"/>
            </a:solidFill>
            <a:round/>
          </a:ln>
          <a:effectLst>
            <a:outerShdw sx="100000" sy="100000" kx="0" ky="0" algn="b" rotWithShape="0" blurRad="63500" dist="58177" dir="1553206">
              <a:srgbClr val="009999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biodiversité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globale / locale</a:t>
            </a:r>
          </a:p>
        </p:txBody>
      </p:sp>
      <p:sp>
        <p:nvSpPr>
          <p:cNvPr id="20" name="Shape 20"/>
          <p:cNvSpPr/>
          <p:nvPr/>
        </p:nvSpPr>
        <p:spPr>
          <a:xfrm>
            <a:off x="2948292" y="4876800"/>
            <a:ext cx="1034441" cy="471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patrimoine (b</a:t>
            </a:r>
            <a:r>
              <a:rPr b="1" sz="900"/>
              <a:t>âti)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 l’humanité</a:t>
            </a:r>
            <a:endParaRPr b="1" sz="900"/>
          </a:p>
          <a:p>
            <a:pPr lvl="0" algn="ctr" defTabSz="457200">
              <a:defRPr sz="1800"/>
            </a:pPr>
            <a:r>
              <a:rPr b="1" i="1" sz="900"/>
              <a:t>ex : UNESCO</a:t>
            </a:r>
          </a:p>
        </p:txBody>
      </p:sp>
      <p:sp>
        <p:nvSpPr>
          <p:cNvPr id="21" name="Shape 21"/>
          <p:cNvSpPr/>
          <p:nvPr/>
        </p:nvSpPr>
        <p:spPr>
          <a:xfrm>
            <a:off x="1140012" y="4235450"/>
            <a:ext cx="1152151" cy="595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>
                <a:solidFill>
                  <a:srgbClr val="333399"/>
                </a:solidFill>
              </a:rPr>
              <a:t>écosystèmes</a:t>
            </a:r>
            <a:endParaRPr b="1" sz="900">
              <a:solidFill>
                <a:srgbClr val="333399"/>
              </a:solidFill>
            </a:endParaRPr>
          </a:p>
          <a:p>
            <a:pPr lvl="0" algn="ctr" defTabSz="457200">
              <a:defRPr sz="1800"/>
            </a:pPr>
            <a:r>
              <a:rPr b="1" sz="900">
                <a:solidFill>
                  <a:srgbClr val="333399"/>
                </a:solidFill>
              </a:rPr>
              <a:t>déterminants</a:t>
            </a:r>
            <a:endParaRPr b="1" sz="900">
              <a:solidFill>
                <a:srgbClr val="333399"/>
              </a:solidFill>
            </a:endParaRPr>
          </a:p>
          <a:p>
            <a:pPr lvl="0" algn="ctr" defTabSz="457200">
              <a:defRPr sz="1800"/>
            </a:pPr>
            <a:r>
              <a:rPr b="1" sz="900">
                <a:solidFill>
                  <a:srgbClr val="333399"/>
                </a:solidFill>
              </a:rPr>
              <a:t>pour les équilibres</a:t>
            </a:r>
            <a:endParaRPr b="1" sz="900">
              <a:solidFill>
                <a:srgbClr val="333399"/>
              </a:solidFill>
            </a:endParaRPr>
          </a:p>
          <a:p>
            <a:pPr lvl="0" algn="ctr" defTabSz="457200">
              <a:defRPr sz="1800"/>
            </a:pPr>
            <a:r>
              <a:rPr b="1" sz="900">
                <a:solidFill>
                  <a:srgbClr val="333399"/>
                </a:solidFill>
              </a:rPr>
              <a:t>mondiaux</a:t>
            </a:r>
          </a:p>
        </p:txBody>
      </p:sp>
      <p:sp>
        <p:nvSpPr>
          <p:cNvPr id="22" name="Shape 22"/>
          <p:cNvSpPr/>
          <p:nvPr/>
        </p:nvSpPr>
        <p:spPr>
          <a:xfrm>
            <a:off x="3259197" y="5486400"/>
            <a:ext cx="857131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remarquables</a:t>
            </a:r>
          </a:p>
        </p:txBody>
      </p:sp>
      <p:sp>
        <p:nvSpPr>
          <p:cNvPr id="23" name="Shape 23"/>
          <p:cNvSpPr/>
          <p:nvPr/>
        </p:nvSpPr>
        <p:spPr>
          <a:xfrm>
            <a:off x="2656177" y="4343400"/>
            <a:ext cx="1250371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potentiel halieutique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des océans</a:t>
            </a:r>
          </a:p>
        </p:txBody>
      </p:sp>
      <p:sp>
        <p:nvSpPr>
          <p:cNvPr id="24" name="Shape 24"/>
          <p:cNvSpPr/>
          <p:nvPr/>
        </p:nvSpPr>
        <p:spPr>
          <a:xfrm>
            <a:off x="6901167" y="4340225"/>
            <a:ext cx="520091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69823" dir="1279925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sols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   (ren)  </a:t>
            </a:r>
          </a:p>
        </p:txBody>
      </p:sp>
      <p:sp>
        <p:nvSpPr>
          <p:cNvPr id="25" name="Shape 25"/>
          <p:cNvSpPr/>
          <p:nvPr/>
        </p:nvSpPr>
        <p:spPr>
          <a:xfrm>
            <a:off x="5523102" y="4813300"/>
            <a:ext cx="609221" cy="471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énergies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fossiles</a:t>
            </a:r>
            <a:endParaRPr b="1" sz="900"/>
          </a:p>
          <a:p>
            <a:pPr lvl="0" algn="ctr" defTabSz="457200">
              <a:defRPr sz="1800"/>
            </a:pPr>
            <a:r>
              <a:rPr b="1" i="1" sz="900"/>
              <a:t>(non ren)</a:t>
            </a:r>
          </a:p>
        </p:txBody>
      </p:sp>
      <p:sp>
        <p:nvSpPr>
          <p:cNvPr id="26" name="Shape 26"/>
          <p:cNvSpPr/>
          <p:nvPr/>
        </p:nvSpPr>
        <p:spPr>
          <a:xfrm>
            <a:off x="5964539" y="3810000"/>
            <a:ext cx="577247" cy="370276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99"/>
            </a:solidFill>
            <a:round/>
          </a:ln>
          <a:effectLst>
            <a:outerShdw sx="100000" sy="100000" kx="0" ky="0" algn="b" rotWithShape="0" blurRad="63500" dist="81784" dir="1085626">
              <a:srgbClr val="333399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>
                <a:solidFill>
                  <a:srgbClr val="333399"/>
                </a:solidFill>
              </a:rPr>
              <a:t>eau</a:t>
            </a:r>
            <a:endParaRPr b="1" sz="900">
              <a:solidFill>
                <a:srgbClr val="333399"/>
              </a:solidFill>
            </a:endParaRPr>
          </a:p>
          <a:p>
            <a:pPr lvl="0" algn="ctr" defTabSz="457200">
              <a:defRPr sz="1800"/>
            </a:pPr>
            <a:r>
              <a:rPr b="1" sz="900">
                <a:solidFill>
                  <a:srgbClr val="333399"/>
                </a:solidFill>
              </a:rPr>
              <a:t>   (</a:t>
            </a:r>
            <a:r>
              <a:rPr b="1" i="1" sz="900">
                <a:solidFill>
                  <a:srgbClr val="333399"/>
                </a:solidFill>
              </a:rPr>
              <a:t>ren)</a:t>
            </a:r>
            <a:r>
              <a:rPr b="1" sz="900">
                <a:solidFill>
                  <a:srgbClr val="333399"/>
                </a:solidFill>
              </a:rPr>
              <a:t>   </a:t>
            </a:r>
          </a:p>
        </p:txBody>
      </p:sp>
      <p:sp>
        <p:nvSpPr>
          <p:cNvPr id="27" name="Shape 27"/>
          <p:cNvSpPr/>
          <p:nvPr/>
        </p:nvSpPr>
        <p:spPr>
          <a:xfrm>
            <a:off x="5766101" y="2362200"/>
            <a:ext cx="951897" cy="471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biens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industriels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technologiques</a:t>
            </a:r>
          </a:p>
        </p:txBody>
      </p:sp>
      <p:sp>
        <p:nvSpPr>
          <p:cNvPr id="28" name="Shape 28"/>
          <p:cNvSpPr/>
          <p:nvPr/>
        </p:nvSpPr>
        <p:spPr>
          <a:xfrm>
            <a:off x="6969160" y="1892300"/>
            <a:ext cx="825430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 aux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entreprises</a:t>
            </a:r>
          </a:p>
        </p:txBody>
      </p:sp>
      <p:sp>
        <p:nvSpPr>
          <p:cNvPr id="29" name="Shape 29"/>
          <p:cNvSpPr/>
          <p:nvPr/>
        </p:nvSpPr>
        <p:spPr>
          <a:xfrm>
            <a:off x="5016684" y="1524000"/>
            <a:ext cx="844182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à la personne</a:t>
            </a:r>
          </a:p>
        </p:txBody>
      </p:sp>
      <p:sp>
        <p:nvSpPr>
          <p:cNvPr id="30" name="Shape 30"/>
          <p:cNvSpPr/>
          <p:nvPr/>
        </p:nvSpPr>
        <p:spPr>
          <a:xfrm>
            <a:off x="3275382" y="2146300"/>
            <a:ext cx="996211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capital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méthodologique</a:t>
            </a:r>
          </a:p>
        </p:txBody>
      </p:sp>
      <p:sp>
        <p:nvSpPr>
          <p:cNvPr id="31" name="Shape 31"/>
          <p:cNvSpPr/>
          <p:nvPr/>
        </p:nvSpPr>
        <p:spPr>
          <a:xfrm>
            <a:off x="1219200" y="2146300"/>
            <a:ext cx="875994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sz="900"/>
              <a:t>capital social</a:t>
            </a:r>
            <a:endParaRPr b="1" sz="900"/>
          </a:p>
          <a:p>
            <a:pPr lvl="0" defTabSz="457200">
              <a:defRPr sz="1800"/>
            </a:pPr>
            <a:r>
              <a:rPr b="1" i="1" sz="900"/>
              <a:t>ex : diasporas</a:t>
            </a:r>
          </a:p>
        </p:txBody>
      </p:sp>
      <p:sp>
        <p:nvSpPr>
          <p:cNvPr id="32" name="Shape 32"/>
          <p:cNvSpPr/>
          <p:nvPr/>
        </p:nvSpPr>
        <p:spPr>
          <a:xfrm>
            <a:off x="2209800" y="2663825"/>
            <a:ext cx="799924" cy="344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sz="900"/>
              <a:t>expériences</a:t>
            </a:r>
            <a:endParaRPr b="1" sz="900"/>
          </a:p>
          <a:p>
            <a:pPr lvl="0" defTabSz="457200">
              <a:defRPr sz="1800"/>
            </a:pPr>
            <a:r>
              <a:rPr b="1" sz="900"/>
              <a:t>humaines</a:t>
            </a:r>
          </a:p>
        </p:txBody>
      </p:sp>
      <p:sp>
        <p:nvSpPr>
          <p:cNvPr id="33" name="Shape 33"/>
          <p:cNvSpPr/>
          <p:nvPr/>
        </p:nvSpPr>
        <p:spPr>
          <a:xfrm>
            <a:off x="2379759" y="1524000"/>
            <a:ext cx="1161857" cy="471876"/>
          </a:xfrm>
          <a:prstGeom prst="rect">
            <a:avLst/>
          </a:prstGeom>
          <a:solidFill>
            <a:srgbClr val="FFFFFF"/>
          </a:solidFill>
          <a:ln w="3175">
            <a:solidFill/>
            <a:round/>
          </a:ln>
          <a:effectLst>
            <a:outerShdw sx="100000" sy="100000" kx="0" ky="0" algn="b" rotWithShape="0" blurRad="63500" dist="58177" dir="1553206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connaissances</a:t>
            </a:r>
            <a:endParaRPr b="1" sz="900"/>
          </a:p>
          <a:p>
            <a:pPr lvl="0" algn="ctr" defTabSz="457200">
              <a:defRPr sz="1800"/>
            </a:pPr>
            <a:r>
              <a:rPr b="1" i="1" sz="900"/>
              <a:t>ex : logiciels libres</a:t>
            </a:r>
            <a:endParaRPr b="1" i="1" sz="900"/>
          </a:p>
          <a:p>
            <a:pPr lvl="0" algn="ctr" defTabSz="457200">
              <a:defRPr sz="1800"/>
            </a:pPr>
            <a:r>
              <a:rPr b="1" i="1" sz="900"/>
              <a:t>Wikipedia, etc.</a:t>
            </a:r>
          </a:p>
        </p:txBody>
      </p:sp>
      <p:sp>
        <p:nvSpPr>
          <p:cNvPr id="34" name="Shape 34"/>
          <p:cNvSpPr/>
          <p:nvPr/>
        </p:nvSpPr>
        <p:spPr>
          <a:xfrm>
            <a:off x="6462168" y="5257800"/>
            <a:ext cx="231277" cy="3506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35" name="Shape 35"/>
          <p:cNvSpPr/>
          <p:nvPr/>
        </p:nvSpPr>
        <p:spPr>
          <a:xfrm>
            <a:off x="2133600" y="5181600"/>
            <a:ext cx="3286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36" name="Shape 36"/>
          <p:cNvSpPr/>
          <p:nvPr/>
        </p:nvSpPr>
        <p:spPr>
          <a:xfrm>
            <a:off x="6538368" y="1143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37" name="Shape 37"/>
          <p:cNvSpPr/>
          <p:nvPr/>
        </p:nvSpPr>
        <p:spPr>
          <a:xfrm>
            <a:off x="2652168" y="1066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  <p:sp>
        <p:nvSpPr>
          <p:cNvPr id="38" name="Shape 38"/>
          <p:cNvSpPr/>
          <p:nvPr/>
        </p:nvSpPr>
        <p:spPr>
          <a:xfrm flipH="1">
            <a:off x="4572000" y="838200"/>
            <a:ext cx="1" cy="5334000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41" name="Group 41"/>
          <p:cNvGrpSpPr/>
          <p:nvPr/>
        </p:nvGrpSpPr>
        <p:grpSpPr>
          <a:xfrm>
            <a:off x="3733799" y="2933699"/>
            <a:ext cx="1676401" cy="952501"/>
            <a:chOff x="0" y="0"/>
            <a:chExt cx="1676400" cy="952500"/>
          </a:xfrm>
        </p:grpSpPr>
        <p:sp>
          <p:nvSpPr>
            <p:cNvPr id="39" name="Shape 39"/>
            <p:cNvSpPr/>
            <p:nvPr/>
          </p:nvSpPr>
          <p:spPr>
            <a:xfrm>
              <a:off x="-1" y="0"/>
              <a:ext cx="1676401" cy="95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2E30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47079" dir="1959024">
                <a:srgbClr val="808080">
                  <a:alpha val="74996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defRPr b="1"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6766" y="262403"/>
              <a:ext cx="1662868" cy="42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 defTabSz="457200">
                <a:defRPr sz="1800"/>
              </a:pPr>
              <a:r>
                <a:rPr i="1" sz="800">
                  <a:solidFill>
                    <a:srgbClr val="FFFFFF"/>
                  </a:solidFill>
                </a:rPr>
                <a:t>classification des biens par nature</a:t>
              </a:r>
              <a:endParaRPr i="1" sz="800">
                <a:solidFill>
                  <a:srgbClr val="FFFFFF"/>
                </a:solidFill>
              </a:endParaRPr>
            </a:p>
            <a:p>
              <a:pPr lvl="0" algn="ctr" defTabSz="457200">
                <a:defRPr sz="1800"/>
              </a:pPr>
              <a:r>
                <a:rPr b="1" sz="1600">
                  <a:solidFill>
                    <a:srgbClr val="FFFFFF"/>
                  </a:solidFill>
                </a:rPr>
                <a:t>test du partage</a:t>
              </a:r>
            </a:p>
          </p:txBody>
        </p:sp>
      </p:grpSp>
      <p:sp>
        <p:nvSpPr>
          <p:cNvPr id="42" name="Shape 42"/>
          <p:cNvSpPr/>
          <p:nvPr/>
        </p:nvSpPr>
        <p:spPr>
          <a:xfrm>
            <a:off x="212725" y="6324600"/>
            <a:ext cx="4461716" cy="417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communs impartageables, protection sévère</a:t>
            </a:r>
            <a:endParaRPr b="1" i="1" sz="1400"/>
          </a:p>
          <a:p>
            <a:pPr lvl="0" defTabSz="457200">
              <a:defRPr sz="1800"/>
            </a:pPr>
            <a:r>
              <a:rPr i="1" sz="900"/>
              <a:t>ni marché et propriété avec servitude, combinaison de mécanismes de régulation</a:t>
            </a:r>
          </a:p>
        </p:txBody>
      </p:sp>
      <p:sp>
        <p:nvSpPr>
          <p:cNvPr id="43" name="Shape 43"/>
          <p:cNvSpPr/>
          <p:nvPr/>
        </p:nvSpPr>
        <p:spPr>
          <a:xfrm>
            <a:off x="5648228" y="6324600"/>
            <a:ext cx="3375123" cy="4920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r" defTabSz="457200">
              <a:defRPr sz="1800"/>
            </a:pPr>
            <a:r>
              <a:rPr b="1" i="1" sz="1400"/>
              <a:t>Biens partageables sous surveillance </a:t>
            </a:r>
            <a:endParaRPr b="1" i="1" sz="1400"/>
          </a:p>
          <a:p>
            <a:pPr lvl="0" algn="r" defTabSz="457200">
              <a:defRPr sz="1800"/>
            </a:pPr>
            <a:r>
              <a:rPr b="1" i="1" sz="1400"/>
              <a:t>publique </a:t>
            </a:r>
            <a:r>
              <a:rPr i="1" sz="900"/>
              <a:t>=&gt; équité et efficacité ; quotas négociables</a:t>
            </a:r>
          </a:p>
        </p:txBody>
      </p:sp>
      <p:sp>
        <p:nvSpPr>
          <p:cNvPr id="44" name="Shape 44"/>
          <p:cNvSpPr/>
          <p:nvPr/>
        </p:nvSpPr>
        <p:spPr>
          <a:xfrm>
            <a:off x="6100306" y="92075"/>
            <a:ext cx="2891295" cy="417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80808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r" defTabSz="457200">
              <a:defRPr sz="1800"/>
            </a:pPr>
            <a:r>
              <a:rPr b="1" i="1" sz="1400"/>
              <a:t>Biens accessibles par le marché</a:t>
            </a:r>
            <a:endParaRPr b="1" i="1" sz="1400"/>
          </a:p>
          <a:p>
            <a:pPr lvl="0" algn="r" defTabSz="457200">
              <a:defRPr sz="1800"/>
            </a:pPr>
            <a:r>
              <a:rPr i="1" sz="900"/>
              <a:t>avec traçabilité du travail incorporé</a:t>
            </a:r>
          </a:p>
        </p:txBody>
      </p:sp>
      <p:sp>
        <p:nvSpPr>
          <p:cNvPr id="45" name="Shape 45"/>
          <p:cNvSpPr/>
          <p:nvPr/>
        </p:nvSpPr>
        <p:spPr>
          <a:xfrm>
            <a:off x="76200" y="76200"/>
            <a:ext cx="1942044" cy="417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000000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partageables : </a:t>
            </a:r>
            <a:endParaRPr b="1" i="1" sz="1400"/>
          </a:p>
          <a:p>
            <a:pPr lvl="0" defTabSz="457200">
              <a:defRPr sz="1800"/>
            </a:pPr>
            <a:r>
              <a:rPr i="1" sz="900"/>
              <a:t>gratuité et mutualisation, réciprocité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609600" y="2971800"/>
            <a:ext cx="533401" cy="821437"/>
            <a:chOff x="0" y="0"/>
            <a:chExt cx="533400" cy="821436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533401" cy="821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3454"/>
                    <a:pt x="0" y="7714"/>
                  </a:cubicBezTo>
                  <a:lnTo>
                    <a:pt x="0" y="12122"/>
                  </a:lnTo>
                  <a:cubicBezTo>
                    <a:pt x="0" y="15392"/>
                    <a:pt x="5770" y="18306"/>
                    <a:pt x="14400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4"/>
                  </a:lnTo>
                  <a:lnTo>
                    <a:pt x="14400" y="14987"/>
                  </a:lnTo>
                  <a:cubicBezTo>
                    <a:pt x="7890" y="14165"/>
                    <a:pt x="2873" y="12282"/>
                    <a:pt x="900" y="9918"/>
                  </a:cubicBezTo>
                  <a:lnTo>
                    <a:pt x="900" y="9918"/>
                  </a:lnTo>
                  <a:cubicBezTo>
                    <a:pt x="3630" y="6649"/>
                    <a:pt x="12048" y="4408"/>
                    <a:pt x="21600" y="4408"/>
                  </a:cubicBezTo>
                  <a:close/>
                </a:path>
              </a:pathLst>
            </a:custGeom>
            <a:solidFill>
              <a:srgbClr val="BBE0E3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33401" cy="377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lnTo>
                    <a:pt x="900" y="21600"/>
                  </a:lnTo>
                  <a:cubicBezTo>
                    <a:pt x="3630" y="14480"/>
                    <a:pt x="12048" y="9600"/>
                    <a:pt x="21600" y="9600"/>
                  </a:cubicBezTo>
                  <a:close/>
                </a:path>
              </a:pathLst>
            </a:custGeom>
            <a:solidFill>
              <a:srgbClr val="96B3B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293370"/>
              <a:ext cx="22235" cy="83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1800"/>
              </a:pPr>
            </a:p>
          </p:txBody>
        </p:sp>
      </p:grpSp>
      <p:sp>
        <p:nvSpPr>
          <p:cNvPr id="50" name="Shape 50"/>
          <p:cNvSpPr/>
          <p:nvPr/>
        </p:nvSpPr>
        <p:spPr>
          <a:xfrm flipH="1">
            <a:off x="2514600" y="2057399"/>
            <a:ext cx="152400" cy="533402"/>
          </a:xfrm>
          <a:prstGeom prst="line">
            <a:avLst/>
          </a:prstGeom>
          <a:ln>
            <a:solidFill/>
            <a:round/>
            <a:tailEnd type="triangle"/>
          </a:ln>
          <a:effectLst>
            <a:outerShdw sx="100000" sy="100000" kx="0" ky="0" algn="b" rotWithShape="0" blurRad="63500" dist="47079" dir="1959024">
              <a:srgbClr val="808080">
                <a:alpha val="74996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" name="Shape 51"/>
          <p:cNvSpPr/>
          <p:nvPr/>
        </p:nvSpPr>
        <p:spPr>
          <a:xfrm flipV="1">
            <a:off x="2666999" y="2057399"/>
            <a:ext cx="152401" cy="533402"/>
          </a:xfrm>
          <a:prstGeom prst="line">
            <a:avLst/>
          </a:prstGeom>
          <a:ln>
            <a:solidFill/>
            <a:round/>
            <a:tailEnd type="triangle"/>
          </a:ln>
          <a:effectLst>
            <a:outerShdw sx="100000" sy="100000" kx="0" ky="0" algn="b" rotWithShape="0" blurRad="63500" dist="47079" dir="1959024">
              <a:srgbClr val="808080">
                <a:alpha val="74996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presetClass="entr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presetClass="entr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afterEffect" presetClass="entr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presetClass="entr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presetClass="entr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presetClass="entr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presetClass="entr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presetClass="entr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presetClass="entr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presetClass="entr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presetClass="entr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" grpId="29"/>
      <p:bldP build="whole" bldLvl="1" animBg="1" rev="0" advAuto="0" spid="21" grpId="10"/>
      <p:bldP build="whole" bldLvl="1" animBg="1" rev="0" advAuto="0" spid="28" grpId="21"/>
      <p:bldP build="whole" bldLvl="1" animBg="1" rev="0" advAuto="0" spid="19" grpId="12"/>
      <p:bldP build="whole" bldLvl="1" animBg="1" rev="0" advAuto="0" spid="35" grpId="6"/>
      <p:bldP build="whole" bldLvl="1" animBg="1" rev="0" advAuto="0" spid="41" grpId="4"/>
      <p:bldP build="whole" bldLvl="1" animBg="1" rev="0" advAuto="0" spid="31" grpId="26"/>
      <p:bldP build="whole" bldLvl="1" animBg="1" rev="0" advAuto="0" spid="33" grpId="28"/>
      <p:bldP build="whole" bldLvl="1" animBg="1" rev="0" advAuto="0" spid="20" grpId="11"/>
      <p:bldP build="whole" bldLvl="1" animBg="1" rev="0" advAuto="0" spid="12" grpId="1"/>
      <p:bldP build="whole" bldLvl="1" animBg="1" rev="0" advAuto="0" spid="36" grpId="19"/>
      <p:bldP build="whole" bldLvl="1" animBg="1" rev="0" advAuto="0" spid="13" grpId="2"/>
      <p:bldP build="whole" bldLvl="1" animBg="1" rev="0" advAuto="0" spid="26" grpId="15"/>
      <p:bldP build="whole" bldLvl="1" animBg="1" rev="0" advAuto="0" spid="29" grpId="22"/>
      <p:bldP build="whole" bldLvl="1" animBg="1" rev="0" advAuto="0" spid="37" grpId="24"/>
      <p:bldP build="whole" bldLvl="1" animBg="1" rev="0" advAuto="0" spid="24" grpId="17"/>
      <p:bldP build="whole" bldLvl="1" animBg="1" rev="0" advAuto="0" spid="22" grpId="9"/>
      <p:bldP build="whole" bldLvl="1" animBg="1" rev="0" advAuto="0" spid="45" grpId="32"/>
      <p:bldP build="whole" bldLvl="1" animBg="1" rev="0" advAuto="0" spid="18" grpId="8"/>
      <p:bldP build="whole" bldLvl="1" animBg="1" rev="0" advAuto="0" spid="27" grpId="20"/>
      <p:bldP build="whole" bldLvl="1" animBg="1" rev="0" advAuto="0" spid="30" grpId="27"/>
      <p:bldP build="whole" bldLvl="1" animBg="1" rev="0" advAuto="0" spid="38" grpId="3"/>
      <p:bldP build="whole" bldLvl="1" animBg="1" rev="0" advAuto="0" spid="25" grpId="16"/>
      <p:bldP build="whole" bldLvl="1" animBg="1" rev="0" advAuto="0" spid="14" grpId="13"/>
      <p:bldP build="whole" bldLvl="1" animBg="1" rev="0" advAuto="0" spid="15" grpId="5"/>
      <p:bldP build="whole" bldLvl="1" animBg="1" rev="0" advAuto="0" spid="23" grpId="7"/>
      <p:bldP build="whole" bldLvl="1" animBg="1" rev="0" advAuto="0" spid="32" grpId="25"/>
      <p:bldP build="whole" bldLvl="1" animBg="1" rev="0" advAuto="0" spid="44" grpId="31"/>
      <p:bldP build="whole" bldLvl="1" animBg="1" rev="0" advAuto="0" spid="43" grpId="30"/>
      <p:bldP build="whole" bldLvl="1" animBg="1" rev="0" advAuto="0" spid="16" grpId="18"/>
      <p:bldP build="whole" bldLvl="1" animBg="1" rev="0" advAuto="0" spid="34" grpId="14"/>
      <p:bldP build="whole" bldLvl="1" animBg="1" rev="0" advAuto="0" spid="17" grpId="2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5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400"/>
            </a:lvl1pPr>
          </a:lstStyle>
          <a:p>
            <a:pPr lvl="0">
              <a:defRPr sz="1800"/>
            </a:pPr>
            <a:r>
              <a:rPr sz="1400"/>
              <a:t>3</a:t>
            </a:r>
          </a:p>
        </p:txBody>
      </p:sp>
      <p:sp>
        <p:nvSpPr>
          <p:cNvPr id="54" name="Shape 54"/>
          <p:cNvSpPr/>
          <p:nvPr/>
        </p:nvSpPr>
        <p:spPr>
          <a:xfrm>
            <a:off x="304800" y="762000"/>
            <a:ext cx="8534400" cy="533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 defTabSz="457200">
              <a:defRPr sz="1800"/>
            </a:pPr>
          </a:p>
        </p:txBody>
      </p:sp>
      <p:sp>
        <p:nvSpPr>
          <p:cNvPr id="55" name="Shape 55"/>
          <p:cNvSpPr/>
          <p:nvPr/>
        </p:nvSpPr>
        <p:spPr>
          <a:xfrm>
            <a:off x="1676400" y="1447799"/>
            <a:ext cx="5715001" cy="39624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" name="Shape 56"/>
          <p:cNvSpPr/>
          <p:nvPr/>
        </p:nvSpPr>
        <p:spPr>
          <a:xfrm flipV="1">
            <a:off x="1676400" y="1447799"/>
            <a:ext cx="5715001" cy="39624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3543300" y="6019800"/>
            <a:ext cx="1912439" cy="492024"/>
          </a:xfrm>
          <a:prstGeom prst="rect">
            <a:avLst/>
          </a:prstGeom>
          <a:solidFill>
            <a:srgbClr val="FFDF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finie (cat.2)</a:t>
            </a:r>
          </a:p>
        </p:txBody>
      </p:sp>
      <p:sp>
        <p:nvSpPr>
          <p:cNvPr id="58" name="Shape 58"/>
          <p:cNvSpPr/>
          <p:nvPr/>
        </p:nvSpPr>
        <p:spPr>
          <a:xfrm>
            <a:off x="0" y="1905000"/>
            <a:ext cx="2100050" cy="492024"/>
          </a:xfrm>
          <a:prstGeom prst="rect">
            <a:avLst/>
          </a:prstGeom>
          <a:solidFill>
            <a:srgbClr val="E5FF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détruisant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(cat.1)</a:t>
            </a:r>
          </a:p>
        </p:txBody>
      </p:sp>
      <p:sp>
        <p:nvSpPr>
          <p:cNvPr id="59" name="Shape 59"/>
          <p:cNvSpPr/>
          <p:nvPr/>
        </p:nvSpPr>
        <p:spPr>
          <a:xfrm>
            <a:off x="6858000" y="4267200"/>
            <a:ext cx="2149014" cy="492024"/>
          </a:xfrm>
          <a:prstGeom prst="rect">
            <a:avLst/>
          </a:prstGeom>
          <a:solidFill>
            <a:srgbClr val="FF9A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indéfinie (cat.3)</a:t>
            </a:r>
          </a:p>
        </p:txBody>
      </p:sp>
      <p:sp>
        <p:nvSpPr>
          <p:cNvPr id="60" name="Shape 60"/>
          <p:cNvSpPr/>
          <p:nvPr/>
        </p:nvSpPr>
        <p:spPr>
          <a:xfrm>
            <a:off x="3468687" y="396875"/>
            <a:ext cx="2139378" cy="492024"/>
          </a:xfrm>
          <a:prstGeom prst="rect">
            <a:avLst/>
          </a:prstGeom>
          <a:solidFill>
            <a:srgbClr val="FF6A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multipliant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(cat.4)</a:t>
            </a:r>
          </a:p>
        </p:txBody>
      </p:sp>
      <p:sp>
        <p:nvSpPr>
          <p:cNvPr id="61" name="Shape 61"/>
          <p:cNvSpPr/>
          <p:nvPr/>
        </p:nvSpPr>
        <p:spPr>
          <a:xfrm>
            <a:off x="732027" y="3746500"/>
            <a:ext cx="112357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haute atmosphère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et climat</a:t>
            </a:r>
          </a:p>
        </p:txBody>
      </p:sp>
      <p:sp>
        <p:nvSpPr>
          <p:cNvPr id="62" name="Shape 62"/>
          <p:cNvSpPr/>
          <p:nvPr/>
        </p:nvSpPr>
        <p:spPr>
          <a:xfrm>
            <a:off x="3375246" y="3035300"/>
            <a:ext cx="758383" cy="227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9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biodiversité</a:t>
            </a:r>
          </a:p>
        </p:txBody>
      </p:sp>
      <p:sp>
        <p:nvSpPr>
          <p:cNvPr id="63" name="Shape 63"/>
          <p:cNvSpPr/>
          <p:nvPr/>
        </p:nvSpPr>
        <p:spPr>
          <a:xfrm>
            <a:off x="1957692" y="2603500"/>
            <a:ext cx="103444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patrimoine (b</a:t>
            </a:r>
            <a:r>
              <a:rPr b="1" sz="900"/>
              <a:t>âti)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 l’humanité</a:t>
            </a:r>
          </a:p>
        </p:txBody>
      </p:sp>
      <p:sp>
        <p:nvSpPr>
          <p:cNvPr id="64" name="Shape 64"/>
          <p:cNvSpPr/>
          <p:nvPr/>
        </p:nvSpPr>
        <p:spPr>
          <a:xfrm>
            <a:off x="601849" y="2940050"/>
            <a:ext cx="1155327" cy="598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déterminants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pour les équilibres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mondiaux</a:t>
            </a:r>
          </a:p>
        </p:txBody>
      </p:sp>
      <p:sp>
        <p:nvSpPr>
          <p:cNvPr id="65" name="Shape 65"/>
          <p:cNvSpPr/>
          <p:nvPr/>
        </p:nvSpPr>
        <p:spPr>
          <a:xfrm>
            <a:off x="2284472" y="3505200"/>
            <a:ext cx="85713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remarquables</a:t>
            </a:r>
          </a:p>
        </p:txBody>
      </p:sp>
      <p:sp>
        <p:nvSpPr>
          <p:cNvPr id="66" name="Shape 66"/>
          <p:cNvSpPr/>
          <p:nvPr/>
        </p:nvSpPr>
        <p:spPr>
          <a:xfrm>
            <a:off x="1132177" y="4279900"/>
            <a:ext cx="125037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potentiel halieutique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des océans</a:t>
            </a:r>
          </a:p>
        </p:txBody>
      </p:sp>
      <p:sp>
        <p:nvSpPr>
          <p:cNvPr id="67" name="Shape 67"/>
          <p:cNvSpPr/>
          <p:nvPr/>
        </p:nvSpPr>
        <p:spPr>
          <a:xfrm>
            <a:off x="4829175" y="4492625"/>
            <a:ext cx="526564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   sols   </a:t>
            </a:r>
          </a:p>
        </p:txBody>
      </p:sp>
      <p:sp>
        <p:nvSpPr>
          <p:cNvPr id="68" name="Shape 68"/>
          <p:cNvSpPr/>
          <p:nvPr/>
        </p:nvSpPr>
        <p:spPr>
          <a:xfrm>
            <a:off x="4267390" y="5422900"/>
            <a:ext cx="609220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énergies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fossiles</a:t>
            </a:r>
          </a:p>
        </p:txBody>
      </p:sp>
      <p:sp>
        <p:nvSpPr>
          <p:cNvPr id="69" name="Shape 69"/>
          <p:cNvSpPr/>
          <p:nvPr/>
        </p:nvSpPr>
        <p:spPr>
          <a:xfrm>
            <a:off x="3414958" y="4797425"/>
            <a:ext cx="494809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   eau   </a:t>
            </a:r>
          </a:p>
        </p:txBody>
      </p:sp>
      <p:sp>
        <p:nvSpPr>
          <p:cNvPr id="70" name="Shape 70"/>
          <p:cNvSpPr/>
          <p:nvPr/>
        </p:nvSpPr>
        <p:spPr>
          <a:xfrm>
            <a:off x="6510592" y="3746500"/>
            <a:ext cx="68529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biens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industriels</a:t>
            </a:r>
          </a:p>
        </p:txBody>
      </p:sp>
      <p:sp>
        <p:nvSpPr>
          <p:cNvPr id="71" name="Shape 71"/>
          <p:cNvSpPr/>
          <p:nvPr/>
        </p:nvSpPr>
        <p:spPr>
          <a:xfrm>
            <a:off x="7520022" y="2971800"/>
            <a:ext cx="82543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 aux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entreprises</a:t>
            </a:r>
          </a:p>
        </p:txBody>
      </p:sp>
      <p:sp>
        <p:nvSpPr>
          <p:cNvPr id="72" name="Shape 72"/>
          <p:cNvSpPr/>
          <p:nvPr/>
        </p:nvSpPr>
        <p:spPr>
          <a:xfrm>
            <a:off x="6389871" y="2438400"/>
            <a:ext cx="844183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à la personne</a:t>
            </a:r>
          </a:p>
        </p:txBody>
      </p:sp>
      <p:sp>
        <p:nvSpPr>
          <p:cNvPr id="73" name="Shape 73"/>
          <p:cNvSpPr/>
          <p:nvPr/>
        </p:nvSpPr>
        <p:spPr>
          <a:xfrm>
            <a:off x="5024807" y="1600200"/>
            <a:ext cx="99621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capital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méthodologique</a:t>
            </a:r>
          </a:p>
        </p:txBody>
      </p:sp>
      <p:sp>
        <p:nvSpPr>
          <p:cNvPr id="74" name="Shape 74"/>
          <p:cNvSpPr/>
          <p:nvPr/>
        </p:nvSpPr>
        <p:spPr>
          <a:xfrm>
            <a:off x="3352800" y="1752600"/>
            <a:ext cx="825207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capital social</a:t>
            </a:r>
          </a:p>
        </p:txBody>
      </p:sp>
      <p:sp>
        <p:nvSpPr>
          <p:cNvPr id="75" name="Shape 75"/>
          <p:cNvSpPr/>
          <p:nvPr/>
        </p:nvSpPr>
        <p:spPr>
          <a:xfrm>
            <a:off x="4369697" y="2359025"/>
            <a:ext cx="812594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Expériences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humaines</a:t>
            </a:r>
          </a:p>
        </p:txBody>
      </p:sp>
      <p:sp>
        <p:nvSpPr>
          <p:cNvPr id="76" name="Shape 76"/>
          <p:cNvSpPr/>
          <p:nvPr/>
        </p:nvSpPr>
        <p:spPr>
          <a:xfrm>
            <a:off x="4067175" y="1139825"/>
            <a:ext cx="926893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connaissances</a:t>
            </a:r>
          </a:p>
        </p:txBody>
      </p:sp>
      <p:sp>
        <p:nvSpPr>
          <p:cNvPr id="77" name="Shape 77"/>
          <p:cNvSpPr/>
          <p:nvPr/>
        </p:nvSpPr>
        <p:spPr>
          <a:xfrm>
            <a:off x="747168" y="24384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78" name="Shape 78"/>
          <p:cNvSpPr/>
          <p:nvPr/>
        </p:nvSpPr>
        <p:spPr>
          <a:xfrm>
            <a:off x="3747543" y="54102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79" name="Shape 79"/>
          <p:cNvSpPr/>
          <p:nvPr/>
        </p:nvSpPr>
        <p:spPr>
          <a:xfrm>
            <a:off x="8167143" y="36576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80" name="Shape 80"/>
          <p:cNvSpPr/>
          <p:nvPr/>
        </p:nvSpPr>
        <p:spPr>
          <a:xfrm>
            <a:off x="5271543" y="9144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  <p:sp>
        <p:nvSpPr>
          <p:cNvPr id="81" name="Shape 81"/>
          <p:cNvSpPr/>
          <p:nvPr/>
        </p:nvSpPr>
        <p:spPr>
          <a:xfrm>
            <a:off x="152400" y="4816475"/>
            <a:ext cx="1427830" cy="492024"/>
          </a:xfrm>
          <a:prstGeom prst="rect">
            <a:avLst/>
          </a:prstGeom>
          <a:solidFill>
            <a:srgbClr val="E5FF79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333399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Aucun partage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Protection forte</a:t>
            </a:r>
          </a:p>
        </p:txBody>
      </p:sp>
      <p:sp>
        <p:nvSpPr>
          <p:cNvPr id="82" name="Shape 82"/>
          <p:cNvSpPr/>
          <p:nvPr/>
        </p:nvSpPr>
        <p:spPr>
          <a:xfrm>
            <a:off x="4229100" y="4876800"/>
            <a:ext cx="1566476" cy="492024"/>
          </a:xfrm>
          <a:prstGeom prst="rect">
            <a:avLst/>
          </a:prstGeom>
          <a:solidFill>
            <a:srgbClr val="FFDF04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333399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communs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non privatisables</a:t>
            </a:r>
          </a:p>
        </p:txBody>
      </p:sp>
      <p:sp>
        <p:nvSpPr>
          <p:cNvPr id="83" name="Shape 83"/>
          <p:cNvSpPr/>
          <p:nvPr/>
        </p:nvSpPr>
        <p:spPr>
          <a:xfrm>
            <a:off x="7075487" y="1828800"/>
            <a:ext cx="1912353" cy="492024"/>
          </a:xfrm>
          <a:prstGeom prst="rect">
            <a:avLst/>
          </a:prstGeom>
          <a:solidFill>
            <a:srgbClr val="FF9A12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333399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partageables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sur un marché régulé</a:t>
            </a:r>
          </a:p>
        </p:txBody>
      </p:sp>
      <p:sp>
        <p:nvSpPr>
          <p:cNvPr id="84" name="Shape 84"/>
          <p:cNvSpPr/>
          <p:nvPr/>
        </p:nvSpPr>
        <p:spPr>
          <a:xfrm>
            <a:off x="5867400" y="457200"/>
            <a:ext cx="1645479" cy="492024"/>
          </a:xfrm>
          <a:prstGeom prst="rect">
            <a:avLst/>
          </a:prstGeom>
          <a:solidFill>
            <a:srgbClr val="FF6A96"/>
          </a:solidFill>
          <a:ln w="12700">
            <a:miter lim="400000"/>
          </a:ln>
          <a:effectLst>
            <a:outerShdw sx="100000" sy="100000" kx="0" ky="0" algn="b" rotWithShape="0" blurRad="63500" dist="47079" dir="1959024">
              <a:srgbClr val="333399">
                <a:alpha val="74996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i="1" sz="1400"/>
            </a:lvl1pPr>
          </a:lstStyle>
          <a:p>
            <a:pPr lvl="0">
              <a:defRPr b="0" i="0" sz="1800"/>
            </a:pPr>
            <a:r>
              <a:rPr b="1" i="1" sz="1400"/>
              <a:t>Biens coopératifs</a:t>
            </a:r>
            <a:endParaRPr b="1" i="1" sz="140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5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7" name="Shape 87"/>
          <p:cNvSpPr/>
          <p:nvPr/>
        </p:nvSpPr>
        <p:spPr>
          <a:xfrm>
            <a:off x="304800" y="762000"/>
            <a:ext cx="8534400" cy="533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 defTabSz="457200">
              <a:defRPr sz="1800"/>
            </a:pPr>
          </a:p>
        </p:txBody>
      </p:sp>
      <p:sp>
        <p:nvSpPr>
          <p:cNvPr id="88" name="Shape 88"/>
          <p:cNvSpPr/>
          <p:nvPr/>
        </p:nvSpPr>
        <p:spPr>
          <a:xfrm>
            <a:off x="1676400" y="1447799"/>
            <a:ext cx="5715001" cy="39624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" name="Shape 89"/>
          <p:cNvSpPr/>
          <p:nvPr/>
        </p:nvSpPr>
        <p:spPr>
          <a:xfrm flipV="1">
            <a:off x="1676400" y="1447799"/>
            <a:ext cx="5715001" cy="3962402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0" y="2133600"/>
            <a:ext cx="1912439" cy="492024"/>
          </a:xfrm>
          <a:prstGeom prst="rect">
            <a:avLst/>
          </a:prstGeom>
          <a:solidFill>
            <a:srgbClr val="FFDF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finie (cat.2)</a:t>
            </a:r>
          </a:p>
        </p:txBody>
      </p:sp>
      <p:sp>
        <p:nvSpPr>
          <p:cNvPr id="91" name="Shape 91"/>
          <p:cNvSpPr/>
          <p:nvPr/>
        </p:nvSpPr>
        <p:spPr>
          <a:xfrm>
            <a:off x="3508375" y="6019800"/>
            <a:ext cx="2100050" cy="492024"/>
          </a:xfrm>
          <a:prstGeom prst="rect">
            <a:avLst/>
          </a:prstGeom>
          <a:solidFill>
            <a:srgbClr val="E5FF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détruisant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(cat.1)</a:t>
            </a:r>
          </a:p>
        </p:txBody>
      </p:sp>
      <p:sp>
        <p:nvSpPr>
          <p:cNvPr id="92" name="Shape 92"/>
          <p:cNvSpPr/>
          <p:nvPr/>
        </p:nvSpPr>
        <p:spPr>
          <a:xfrm>
            <a:off x="6858000" y="4267200"/>
            <a:ext cx="2149014" cy="492024"/>
          </a:xfrm>
          <a:prstGeom prst="rect">
            <a:avLst/>
          </a:prstGeom>
          <a:solidFill>
            <a:srgbClr val="FF9A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indéfinie (cat.3)</a:t>
            </a:r>
          </a:p>
        </p:txBody>
      </p:sp>
      <p:sp>
        <p:nvSpPr>
          <p:cNvPr id="93" name="Shape 93"/>
          <p:cNvSpPr/>
          <p:nvPr/>
        </p:nvSpPr>
        <p:spPr>
          <a:xfrm>
            <a:off x="3468687" y="396875"/>
            <a:ext cx="2139378" cy="492024"/>
          </a:xfrm>
          <a:prstGeom prst="rect">
            <a:avLst/>
          </a:prstGeom>
          <a:solidFill>
            <a:srgbClr val="FF6A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multipliant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(cat.4)</a:t>
            </a:r>
          </a:p>
        </p:txBody>
      </p:sp>
      <p:sp>
        <p:nvSpPr>
          <p:cNvPr id="94" name="Shape 94"/>
          <p:cNvSpPr/>
          <p:nvPr/>
        </p:nvSpPr>
        <p:spPr>
          <a:xfrm>
            <a:off x="3018027" y="5334000"/>
            <a:ext cx="112357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haute atmosphère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et climat</a:t>
            </a:r>
          </a:p>
        </p:txBody>
      </p:sp>
      <p:sp>
        <p:nvSpPr>
          <p:cNvPr id="95" name="Shape 95"/>
          <p:cNvSpPr/>
          <p:nvPr/>
        </p:nvSpPr>
        <p:spPr>
          <a:xfrm>
            <a:off x="4208683" y="3644900"/>
            <a:ext cx="758384" cy="227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9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biodiversité</a:t>
            </a:r>
          </a:p>
        </p:txBody>
      </p:sp>
      <p:sp>
        <p:nvSpPr>
          <p:cNvPr id="96" name="Shape 96"/>
          <p:cNvSpPr/>
          <p:nvPr/>
        </p:nvSpPr>
        <p:spPr>
          <a:xfrm>
            <a:off x="4246867" y="4038600"/>
            <a:ext cx="103444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patrimoine (b</a:t>
            </a:r>
            <a:r>
              <a:rPr b="1" sz="900"/>
              <a:t>âti)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 l’humanité</a:t>
            </a:r>
          </a:p>
        </p:txBody>
      </p:sp>
      <p:sp>
        <p:nvSpPr>
          <p:cNvPr id="97" name="Shape 97"/>
          <p:cNvSpPr/>
          <p:nvPr/>
        </p:nvSpPr>
        <p:spPr>
          <a:xfrm>
            <a:off x="3424424" y="4495800"/>
            <a:ext cx="1155327" cy="598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déterminants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pour les équilibres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mondiaux</a:t>
            </a:r>
          </a:p>
        </p:txBody>
      </p:sp>
      <p:sp>
        <p:nvSpPr>
          <p:cNvPr id="98" name="Shape 98"/>
          <p:cNvSpPr/>
          <p:nvPr/>
        </p:nvSpPr>
        <p:spPr>
          <a:xfrm>
            <a:off x="5180072" y="4889500"/>
            <a:ext cx="85713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remarquables</a:t>
            </a:r>
          </a:p>
        </p:txBody>
      </p:sp>
      <p:sp>
        <p:nvSpPr>
          <p:cNvPr id="99" name="Shape 99"/>
          <p:cNvSpPr/>
          <p:nvPr/>
        </p:nvSpPr>
        <p:spPr>
          <a:xfrm>
            <a:off x="4856452" y="5410200"/>
            <a:ext cx="125037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potentiel halieutique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des océans</a:t>
            </a:r>
          </a:p>
        </p:txBody>
      </p:sp>
      <p:sp>
        <p:nvSpPr>
          <p:cNvPr id="100" name="Shape 100"/>
          <p:cNvSpPr/>
          <p:nvPr/>
        </p:nvSpPr>
        <p:spPr>
          <a:xfrm>
            <a:off x="1933575" y="2895600"/>
            <a:ext cx="526564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   sols   </a:t>
            </a:r>
          </a:p>
        </p:txBody>
      </p:sp>
      <p:sp>
        <p:nvSpPr>
          <p:cNvPr id="101" name="Shape 101"/>
          <p:cNvSpPr/>
          <p:nvPr/>
        </p:nvSpPr>
        <p:spPr>
          <a:xfrm>
            <a:off x="1716277" y="3810000"/>
            <a:ext cx="60922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énergies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fossiles</a:t>
            </a:r>
          </a:p>
        </p:txBody>
      </p:sp>
      <p:sp>
        <p:nvSpPr>
          <p:cNvPr id="102" name="Shape 102"/>
          <p:cNvSpPr/>
          <p:nvPr/>
        </p:nvSpPr>
        <p:spPr>
          <a:xfrm>
            <a:off x="671758" y="3429000"/>
            <a:ext cx="494809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   eau   </a:t>
            </a:r>
          </a:p>
        </p:txBody>
      </p:sp>
      <p:sp>
        <p:nvSpPr>
          <p:cNvPr id="103" name="Shape 103"/>
          <p:cNvSpPr/>
          <p:nvPr/>
        </p:nvSpPr>
        <p:spPr>
          <a:xfrm>
            <a:off x="6510592" y="3746500"/>
            <a:ext cx="68529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biens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industriels</a:t>
            </a:r>
          </a:p>
        </p:txBody>
      </p:sp>
      <p:sp>
        <p:nvSpPr>
          <p:cNvPr id="104" name="Shape 104"/>
          <p:cNvSpPr/>
          <p:nvPr/>
        </p:nvSpPr>
        <p:spPr>
          <a:xfrm>
            <a:off x="7520022" y="2971800"/>
            <a:ext cx="82543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 aux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entreprises</a:t>
            </a:r>
          </a:p>
        </p:txBody>
      </p:sp>
      <p:sp>
        <p:nvSpPr>
          <p:cNvPr id="105" name="Shape 105"/>
          <p:cNvSpPr/>
          <p:nvPr/>
        </p:nvSpPr>
        <p:spPr>
          <a:xfrm>
            <a:off x="6389871" y="2438400"/>
            <a:ext cx="844183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à la personne</a:t>
            </a:r>
          </a:p>
        </p:txBody>
      </p:sp>
      <p:sp>
        <p:nvSpPr>
          <p:cNvPr id="106" name="Shape 106"/>
          <p:cNvSpPr/>
          <p:nvPr/>
        </p:nvSpPr>
        <p:spPr>
          <a:xfrm>
            <a:off x="5024807" y="1600200"/>
            <a:ext cx="99621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capital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méthodologique</a:t>
            </a:r>
          </a:p>
        </p:txBody>
      </p:sp>
      <p:sp>
        <p:nvSpPr>
          <p:cNvPr id="107" name="Shape 107"/>
          <p:cNvSpPr/>
          <p:nvPr/>
        </p:nvSpPr>
        <p:spPr>
          <a:xfrm>
            <a:off x="3352800" y="1752600"/>
            <a:ext cx="825207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capital social</a:t>
            </a:r>
          </a:p>
        </p:txBody>
      </p:sp>
      <p:sp>
        <p:nvSpPr>
          <p:cNvPr id="108" name="Shape 108"/>
          <p:cNvSpPr/>
          <p:nvPr/>
        </p:nvSpPr>
        <p:spPr>
          <a:xfrm>
            <a:off x="4369697" y="2359025"/>
            <a:ext cx="812594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Expériences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humaines</a:t>
            </a:r>
          </a:p>
        </p:txBody>
      </p:sp>
      <p:sp>
        <p:nvSpPr>
          <p:cNvPr id="109" name="Shape 109"/>
          <p:cNvSpPr/>
          <p:nvPr/>
        </p:nvSpPr>
        <p:spPr>
          <a:xfrm>
            <a:off x="4067175" y="1139825"/>
            <a:ext cx="926893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connaissances</a:t>
            </a:r>
          </a:p>
        </p:txBody>
      </p:sp>
      <p:sp>
        <p:nvSpPr>
          <p:cNvPr id="110" name="Shape 110"/>
          <p:cNvSpPr/>
          <p:nvPr/>
        </p:nvSpPr>
        <p:spPr>
          <a:xfrm>
            <a:off x="594768" y="2667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11" name="Shape 111"/>
          <p:cNvSpPr/>
          <p:nvPr/>
        </p:nvSpPr>
        <p:spPr>
          <a:xfrm>
            <a:off x="4455568" y="55626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112" name="Shape 112"/>
          <p:cNvSpPr/>
          <p:nvPr/>
        </p:nvSpPr>
        <p:spPr>
          <a:xfrm>
            <a:off x="8167143" y="36576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13" name="Shape 113"/>
          <p:cNvSpPr/>
          <p:nvPr/>
        </p:nvSpPr>
        <p:spPr>
          <a:xfrm>
            <a:off x="5271543" y="9144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B5FF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553200" y="6248400"/>
            <a:ext cx="19050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457200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116" name="Shape 116"/>
          <p:cNvSpPr/>
          <p:nvPr/>
        </p:nvSpPr>
        <p:spPr>
          <a:xfrm>
            <a:off x="304800" y="762000"/>
            <a:ext cx="8534400" cy="533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 defTabSz="457200">
              <a:defRPr sz="1800"/>
            </a:pPr>
          </a:p>
        </p:txBody>
      </p:sp>
      <p:sp>
        <p:nvSpPr>
          <p:cNvPr id="117" name="Shape 117"/>
          <p:cNvSpPr/>
          <p:nvPr/>
        </p:nvSpPr>
        <p:spPr>
          <a:xfrm>
            <a:off x="914400" y="2057400"/>
            <a:ext cx="7239000" cy="0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457200" y="4116070"/>
            <a:ext cx="8153400" cy="1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228600" y="2225675"/>
            <a:ext cx="1912439" cy="492024"/>
          </a:xfrm>
          <a:prstGeom prst="rect">
            <a:avLst/>
          </a:prstGeom>
          <a:solidFill>
            <a:srgbClr val="FFDF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finie (cat.2)</a:t>
            </a:r>
          </a:p>
        </p:txBody>
      </p:sp>
      <p:sp>
        <p:nvSpPr>
          <p:cNvPr id="120" name="Shape 120"/>
          <p:cNvSpPr/>
          <p:nvPr/>
        </p:nvSpPr>
        <p:spPr>
          <a:xfrm>
            <a:off x="3508375" y="6019800"/>
            <a:ext cx="2100050" cy="492024"/>
          </a:xfrm>
          <a:prstGeom prst="rect">
            <a:avLst/>
          </a:prstGeom>
          <a:solidFill>
            <a:srgbClr val="E5FF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détruisant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(cat.1)</a:t>
            </a:r>
          </a:p>
        </p:txBody>
      </p:sp>
      <p:sp>
        <p:nvSpPr>
          <p:cNvPr id="121" name="Shape 121"/>
          <p:cNvSpPr/>
          <p:nvPr/>
        </p:nvSpPr>
        <p:spPr>
          <a:xfrm>
            <a:off x="6705600" y="2209800"/>
            <a:ext cx="2149014" cy="492024"/>
          </a:xfrm>
          <a:prstGeom prst="rect">
            <a:avLst/>
          </a:prstGeom>
          <a:solidFill>
            <a:srgbClr val="FF9A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divisant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quantité indéfinie (cat.3)</a:t>
            </a:r>
          </a:p>
        </p:txBody>
      </p:sp>
      <p:sp>
        <p:nvSpPr>
          <p:cNvPr id="122" name="Shape 122"/>
          <p:cNvSpPr/>
          <p:nvPr/>
        </p:nvSpPr>
        <p:spPr>
          <a:xfrm>
            <a:off x="3468687" y="396875"/>
            <a:ext cx="2139378" cy="492024"/>
          </a:xfrm>
          <a:prstGeom prst="rect">
            <a:avLst/>
          </a:prstGeom>
          <a:solidFill>
            <a:srgbClr val="FF6A9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457200">
              <a:defRPr sz="1800"/>
            </a:pPr>
            <a:r>
              <a:rPr b="1" i="1" sz="1400"/>
              <a:t>Biens se multipliant en </a:t>
            </a:r>
            <a:endParaRPr b="1" i="1" sz="1400"/>
          </a:p>
          <a:p>
            <a:pPr lvl="0" defTabSz="457200">
              <a:defRPr sz="1800"/>
            </a:pPr>
            <a:r>
              <a:rPr b="1" i="1" sz="1400"/>
              <a:t>se partageant (cat.4)</a:t>
            </a:r>
          </a:p>
        </p:txBody>
      </p:sp>
      <p:sp>
        <p:nvSpPr>
          <p:cNvPr id="123" name="Shape 123"/>
          <p:cNvSpPr/>
          <p:nvPr/>
        </p:nvSpPr>
        <p:spPr>
          <a:xfrm>
            <a:off x="3018027" y="5422900"/>
            <a:ext cx="112357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haute atmosphère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et climat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2933" y="4254500"/>
            <a:ext cx="758384" cy="227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9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biodiversité</a:t>
            </a:r>
          </a:p>
        </p:txBody>
      </p:sp>
      <p:sp>
        <p:nvSpPr>
          <p:cNvPr id="125" name="Shape 125"/>
          <p:cNvSpPr/>
          <p:nvPr/>
        </p:nvSpPr>
        <p:spPr>
          <a:xfrm>
            <a:off x="4932667" y="4267200"/>
            <a:ext cx="103444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patrimoine (b</a:t>
            </a:r>
            <a:r>
              <a:rPr b="1" sz="900"/>
              <a:t>âti)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 l’humanité</a:t>
            </a:r>
          </a:p>
        </p:txBody>
      </p:sp>
      <p:sp>
        <p:nvSpPr>
          <p:cNvPr id="126" name="Shape 126"/>
          <p:cNvSpPr/>
          <p:nvPr/>
        </p:nvSpPr>
        <p:spPr>
          <a:xfrm>
            <a:off x="3424424" y="4616450"/>
            <a:ext cx="1155327" cy="598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déterminants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pour les équilibres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mondiaux</a:t>
            </a:r>
          </a:p>
        </p:txBody>
      </p:sp>
      <p:sp>
        <p:nvSpPr>
          <p:cNvPr id="127" name="Shape 127"/>
          <p:cNvSpPr/>
          <p:nvPr/>
        </p:nvSpPr>
        <p:spPr>
          <a:xfrm>
            <a:off x="5865872" y="4876800"/>
            <a:ext cx="85713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écosystèmes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remarquables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4856452" y="5422900"/>
            <a:ext cx="125037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potentiel halieutique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des océans</a:t>
            </a:r>
          </a:p>
        </p:txBody>
      </p:sp>
      <p:sp>
        <p:nvSpPr>
          <p:cNvPr id="129" name="Shape 129"/>
          <p:cNvSpPr/>
          <p:nvPr/>
        </p:nvSpPr>
        <p:spPr>
          <a:xfrm>
            <a:off x="3000375" y="3044825"/>
            <a:ext cx="526564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   sols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2021077" y="3441700"/>
            <a:ext cx="60922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énergies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fossiles</a:t>
            </a:r>
          </a:p>
        </p:txBody>
      </p:sp>
      <p:sp>
        <p:nvSpPr>
          <p:cNvPr id="131" name="Shape 131"/>
          <p:cNvSpPr/>
          <p:nvPr/>
        </p:nvSpPr>
        <p:spPr>
          <a:xfrm>
            <a:off x="1729033" y="2971800"/>
            <a:ext cx="494809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   eau   </a:t>
            </a:r>
          </a:p>
        </p:txBody>
      </p:sp>
      <p:sp>
        <p:nvSpPr>
          <p:cNvPr id="132" name="Shape 132"/>
          <p:cNvSpPr/>
          <p:nvPr/>
        </p:nvSpPr>
        <p:spPr>
          <a:xfrm>
            <a:off x="6434392" y="3441700"/>
            <a:ext cx="68529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biens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industriels</a:t>
            </a:r>
          </a:p>
        </p:txBody>
      </p:sp>
      <p:sp>
        <p:nvSpPr>
          <p:cNvPr id="133" name="Shape 133"/>
          <p:cNvSpPr/>
          <p:nvPr/>
        </p:nvSpPr>
        <p:spPr>
          <a:xfrm>
            <a:off x="7504147" y="2971800"/>
            <a:ext cx="82543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 aux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entreprises</a:t>
            </a:r>
          </a:p>
        </p:txBody>
      </p:sp>
      <p:sp>
        <p:nvSpPr>
          <p:cNvPr id="134" name="Shape 134"/>
          <p:cNvSpPr/>
          <p:nvPr/>
        </p:nvSpPr>
        <p:spPr>
          <a:xfrm>
            <a:off x="5551671" y="2603500"/>
            <a:ext cx="844183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services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à la personne</a:t>
            </a:r>
          </a:p>
        </p:txBody>
      </p:sp>
      <p:sp>
        <p:nvSpPr>
          <p:cNvPr id="135" name="Shape 135"/>
          <p:cNvSpPr/>
          <p:nvPr/>
        </p:nvSpPr>
        <p:spPr>
          <a:xfrm>
            <a:off x="5024807" y="1371600"/>
            <a:ext cx="996211" cy="344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457200">
              <a:defRPr sz="1800"/>
            </a:pPr>
            <a:r>
              <a:rPr b="1" sz="900"/>
              <a:t>capital</a:t>
            </a:r>
            <a:endParaRPr b="1" sz="900"/>
          </a:p>
          <a:p>
            <a:pPr lvl="0" algn="ctr" defTabSz="457200">
              <a:defRPr sz="1800"/>
            </a:pPr>
            <a:r>
              <a:rPr b="1" sz="900"/>
              <a:t>méthodologique</a:t>
            </a:r>
          </a:p>
        </p:txBody>
      </p:sp>
      <p:sp>
        <p:nvSpPr>
          <p:cNvPr id="136" name="Shape 136"/>
          <p:cNvSpPr/>
          <p:nvPr/>
        </p:nvSpPr>
        <p:spPr>
          <a:xfrm>
            <a:off x="3352800" y="1371600"/>
            <a:ext cx="825207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capital social</a:t>
            </a:r>
          </a:p>
        </p:txBody>
      </p:sp>
      <p:sp>
        <p:nvSpPr>
          <p:cNvPr id="137" name="Shape 137"/>
          <p:cNvSpPr/>
          <p:nvPr/>
        </p:nvSpPr>
        <p:spPr>
          <a:xfrm>
            <a:off x="3962400" y="1752600"/>
            <a:ext cx="1346142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Expériences humaines</a:t>
            </a:r>
          </a:p>
        </p:txBody>
      </p:sp>
      <p:sp>
        <p:nvSpPr>
          <p:cNvPr id="138" name="Shape 138"/>
          <p:cNvSpPr/>
          <p:nvPr/>
        </p:nvSpPr>
        <p:spPr>
          <a:xfrm>
            <a:off x="4067175" y="1066800"/>
            <a:ext cx="926893" cy="217876"/>
          </a:xfrm>
          <a:prstGeom prst="rect">
            <a:avLst/>
          </a:prstGeom>
          <a:ln w="3175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b="1" sz="900"/>
            </a:lvl1pPr>
          </a:lstStyle>
          <a:p>
            <a:pPr lvl="0">
              <a:defRPr b="0" sz="1800"/>
            </a:pPr>
            <a:r>
              <a:rPr b="1" sz="900"/>
              <a:t>connaissances</a:t>
            </a:r>
          </a:p>
        </p:txBody>
      </p:sp>
      <p:sp>
        <p:nvSpPr>
          <p:cNvPr id="139" name="Shape 139"/>
          <p:cNvSpPr/>
          <p:nvPr/>
        </p:nvSpPr>
        <p:spPr>
          <a:xfrm>
            <a:off x="594768" y="2667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2</a:t>
            </a:r>
          </a:p>
        </p:txBody>
      </p:sp>
      <p:sp>
        <p:nvSpPr>
          <p:cNvPr id="140" name="Shape 140"/>
          <p:cNvSpPr/>
          <p:nvPr/>
        </p:nvSpPr>
        <p:spPr>
          <a:xfrm>
            <a:off x="4455568" y="55626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1</a:t>
            </a:r>
          </a:p>
        </p:txBody>
      </p:sp>
      <p:sp>
        <p:nvSpPr>
          <p:cNvPr id="141" name="Shape 141"/>
          <p:cNvSpPr/>
          <p:nvPr/>
        </p:nvSpPr>
        <p:spPr>
          <a:xfrm>
            <a:off x="8167143" y="36576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3</a:t>
            </a:r>
          </a:p>
        </p:txBody>
      </p:sp>
      <p:sp>
        <p:nvSpPr>
          <p:cNvPr id="142" name="Shape 142"/>
          <p:cNvSpPr/>
          <p:nvPr/>
        </p:nvSpPr>
        <p:spPr>
          <a:xfrm>
            <a:off x="5271543" y="9144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b="1" sz="1800"/>
            </a:lvl1pPr>
          </a:lstStyle>
          <a:p>
            <a:pPr lvl="0">
              <a:defRPr b="0"/>
            </a:pPr>
            <a:r>
              <a:rPr b="1"/>
              <a:t>4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4571999" y="2057400"/>
            <a:ext cx="1" cy="2057400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