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8" r:id="rId3"/>
    <p:sldId id="266" r:id="rId4"/>
    <p:sldId id="263" r:id="rId5"/>
    <p:sldId id="267" r:id="rId6"/>
    <p:sldId id="264" r:id="rId7"/>
    <p:sldId id="270" r:id="rId8"/>
    <p:sldId id="269" r:id="rId9"/>
    <p:sldId id="256" r:id="rId10"/>
    <p:sldId id="257" r:id="rId11"/>
    <p:sldId id="258" r:id="rId12"/>
    <p:sldId id="259" r:id="rId13"/>
    <p:sldId id="260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C4D47-4830-4281-9237-F90B11B6E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D7056-DDF1-439B-8097-566FAB53A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5E281-406F-41A7-83F0-50BE7A285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C9BC-E726-46BB-9FE1-0E7FDF9606B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6238E-B7E9-4FD7-B3F8-DCCD37540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2FF03-2EE0-400B-9A34-23652EA37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0FB8-07F7-4283-A8AD-91EF3D245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10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19111-2DC2-4143-A152-95D25FFC9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8AFEED-C8B6-42F9-AB41-EBEED9FF6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3C33D-0212-4681-AE49-34C5293D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C9BC-E726-46BB-9FE1-0E7FDF9606B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1555B-BE24-434B-A18B-ECE4383EC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D84C3-D633-4992-8A5C-0017DDABA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0FB8-07F7-4283-A8AD-91EF3D245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75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6CEBE7-B83E-46C9-8BE4-5C3F157AB1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B615A-B8AC-4C86-974F-8EF4BF46A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81160-6CFC-43BC-858C-78083BC29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C9BC-E726-46BB-9FE1-0E7FDF9606B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7A2D4-F0A3-40D5-8511-3E427253A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DDADA-D99C-4BEB-9D82-E20570909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0FB8-07F7-4283-A8AD-91EF3D245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9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09807-738C-4896-BFEB-054C6AB68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6FD34-9C44-4D0B-8DA5-E08E0FB5F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A7820-D1CD-409A-B591-26032A8C1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C9BC-E726-46BB-9FE1-0E7FDF9606B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F80D6-0667-430F-9635-5587419CF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F960C-44CD-4168-8A92-9B947490F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0FB8-07F7-4283-A8AD-91EF3D245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1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A1611-C303-4B8A-B0E2-987C9E10B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6BE4C-F326-494A-865B-FD73457B1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22685-DDCD-4285-8906-A9AE5D34A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C9BC-E726-46BB-9FE1-0E7FDF9606B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BC306-6688-4710-9B19-D64C6EF71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A4CD2-65CF-46C4-949C-D8A4D25A7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0FB8-07F7-4283-A8AD-91EF3D245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35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E574F-5CAE-44BD-B7BB-D73D3ABF8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34F3A-B980-443F-82D1-C0013A1E9B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593F3E-4AE0-4A35-89FD-2A2F88088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53F14-35FA-4D58-8641-B02AAF922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C9BC-E726-46BB-9FE1-0E7FDF9606B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CBC8A-D276-4F0B-ACF2-F23638606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88CAC-40F8-42BB-8223-ABD8F8947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0FB8-07F7-4283-A8AD-91EF3D245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56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D060B-CBA1-4F3E-8B7F-140E222A3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ECEE0-924C-4834-B113-451999D4D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E831F-57FC-4D07-9608-6BFE297DE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0DCD10-F1CB-4085-AF28-964B4059F7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D8DE69-EB48-4EB0-B16A-D69D63D3F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E079A1-3D77-4B15-BA6B-8502758BA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C9BC-E726-46BB-9FE1-0E7FDF9606B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744EBE-3FAF-40B3-8D2B-A007D5831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56CA8-96E5-419A-8B3D-91DDAEA5A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0FB8-07F7-4283-A8AD-91EF3D245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7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DD64B-73B7-40F8-9C86-1DA5A3618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FE58F5-5720-407D-8926-DE580EA39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C9BC-E726-46BB-9FE1-0E7FDF9606B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DFAE2-CE8F-4F3C-968D-A841E776E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B77882-89B8-4A70-AF6D-EFDE2250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0FB8-07F7-4283-A8AD-91EF3D245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37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45D524-B920-4B55-8C1A-56763F635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C9BC-E726-46BB-9FE1-0E7FDF9606B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911B0A-27CF-445A-B1D4-E7C51D305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0091A-0265-435C-893D-0406F018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0FB8-07F7-4283-A8AD-91EF3D245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3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DF9C1-B0F3-4137-954F-91FCF1C78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EAB14-C681-4E5F-BE8B-E2A51A9FF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3706A-8AB3-4C8F-861A-8AB564B1D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21F7C-A030-45E4-A21C-10379895B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C9BC-E726-46BB-9FE1-0E7FDF9606B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DE138-0EE8-4F02-8FBB-E4883231E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38EFB-0B83-49A0-BBE4-D872EB1E0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0FB8-07F7-4283-A8AD-91EF3D245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57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F87B9-A114-4C26-BF89-11AF642FB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BA3453-3DDF-45A6-89F6-A8EB132BDD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B8B283-FE3D-41ED-B355-33207A16A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03F17-6C4C-4F86-A8D3-44E257FB6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C9BC-E726-46BB-9FE1-0E7FDF9606B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BD4FD-F090-4711-8EEA-3D47615B7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D8CA7-08A0-4F8B-97BE-58E60ED4A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0FB8-07F7-4283-A8AD-91EF3D245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85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8A1682-63EC-44B4-B520-C6ACCB1EA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C47E9-F1BD-4CDD-A9AE-3510395EB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A0E2C-1FC2-4316-98FF-81C5E0B0B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0C9BC-E726-46BB-9FE1-0E7FDF9606B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DF26E-9392-45EA-A3C7-E972CFA74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E90B9-4D6C-4993-87C2-3DD215DB7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70FB8-07F7-4283-A8AD-91EF3D245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3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7FE51-8F81-4D5C-BD49-DC6213D24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417" y="390293"/>
            <a:ext cx="6933528" cy="477837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Static Analysis Flow in MMR2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931E587-63E6-4D89-A13D-18054EE55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1519237"/>
            <a:ext cx="810577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26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7FE51-8F81-4D5C-BD49-DC6213D24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417" y="390293"/>
            <a:ext cx="9144000" cy="477837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* WIFI ADB ULTIMATE – </a:t>
            </a:r>
            <a:r>
              <a:rPr lang="en-US" sz="3200" dirty="0" err="1"/>
              <a:t>wifi-adb</a:t>
            </a:r>
            <a:endParaRPr lang="en-US" sz="32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3FDDB9D-11FB-4CA1-8DD2-CC8C49DF6AB4}"/>
              </a:ext>
            </a:extLst>
          </p:cNvPr>
          <p:cNvSpPr/>
          <p:nvPr/>
        </p:nvSpPr>
        <p:spPr>
          <a:xfrm>
            <a:off x="6431966" y="2718892"/>
            <a:ext cx="74823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45EA21-D1C7-44D8-8596-72AF1B03A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93" y="1607365"/>
            <a:ext cx="5833607" cy="34285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CDD00F-D9E8-41AC-9448-EBFC05973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9195" y="1595009"/>
            <a:ext cx="4431711" cy="366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393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7FE51-8F81-4D5C-BD49-DC6213D24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417" y="390293"/>
            <a:ext cx="9144000" cy="477837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* </a:t>
            </a:r>
            <a:r>
              <a:rPr lang="en-US" sz="3200" dirty="0" err="1"/>
              <a:t>Parcelable</a:t>
            </a:r>
            <a:r>
              <a:rPr lang="en-US" sz="3200" dirty="0"/>
              <a:t> code generator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3FDDB9D-11FB-4CA1-8DD2-CC8C49DF6AB4}"/>
              </a:ext>
            </a:extLst>
          </p:cNvPr>
          <p:cNvSpPr/>
          <p:nvPr/>
        </p:nvSpPr>
        <p:spPr>
          <a:xfrm>
            <a:off x="6431966" y="2718892"/>
            <a:ext cx="74823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E86BFE-4749-4BC9-B777-26C242872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15" y="1519468"/>
            <a:ext cx="6179957" cy="30747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4194B9-45FD-4C68-BEC0-AC634CE8C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7347" y="1519468"/>
            <a:ext cx="35623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923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7FE51-8F81-4D5C-BD49-DC6213D24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417" y="390293"/>
            <a:ext cx="9144000" cy="477837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* Android API Level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3FDDB9D-11FB-4CA1-8DD2-CC8C49DF6AB4}"/>
              </a:ext>
            </a:extLst>
          </p:cNvPr>
          <p:cNvSpPr/>
          <p:nvPr/>
        </p:nvSpPr>
        <p:spPr>
          <a:xfrm>
            <a:off x="6431966" y="2718892"/>
            <a:ext cx="74823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98B06C-8812-4EF0-96E6-C59F33922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57" y="1586854"/>
            <a:ext cx="5880243" cy="27487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1EB715-BFCB-4BFA-B1C2-A2681D768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393" y="1268189"/>
            <a:ext cx="4401855" cy="490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264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7FE51-8F81-4D5C-BD49-DC6213D24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417" y="390293"/>
            <a:ext cx="9144000" cy="477837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* </a:t>
            </a:r>
            <a:r>
              <a:rPr lang="en-US" sz="3200" dirty="0" err="1"/>
              <a:t>ColorManager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849E56-1C2F-4C00-B549-4D458363E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996" y="1332753"/>
            <a:ext cx="9807063" cy="513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543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7FE51-8F81-4D5C-BD49-DC6213D24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417" y="390293"/>
            <a:ext cx="9144000" cy="477837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* Grep Console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BB5E46-6022-450A-877F-E2F0F268D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68" y="973530"/>
            <a:ext cx="69818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546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7FE51-8F81-4D5C-BD49-DC6213D24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417" y="390293"/>
            <a:ext cx="4033198" cy="477837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1-1. CheckStyle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C88045A-9566-41A6-A1D8-42857E7B801A}"/>
              </a:ext>
            </a:extLst>
          </p:cNvPr>
          <p:cNvSpPr/>
          <p:nvPr/>
        </p:nvSpPr>
        <p:spPr>
          <a:xfrm>
            <a:off x="3500380" y="3186684"/>
            <a:ext cx="74823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C487E9-2F04-46D0-A25E-DD916DF90879}"/>
              </a:ext>
            </a:extLst>
          </p:cNvPr>
          <p:cNvSpPr txBox="1"/>
          <p:nvPr/>
        </p:nvSpPr>
        <p:spPr>
          <a:xfrm>
            <a:off x="4404684" y="1074575"/>
            <a:ext cx="767934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1. Visit site and download ‘mmr2_checkstyle.xml’</a:t>
            </a:r>
          </a:p>
          <a:p>
            <a:r>
              <a:rPr lang="en-US" dirty="0"/>
              <a:t>  https://confluence.qhrtech.com/display/MAPLE/Mobile+Development+Guides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562A057-227F-4001-BAFE-D1907048B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17" y="825825"/>
            <a:ext cx="3732228" cy="20164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5829A06-1E7E-4F16-80C0-62C733A8D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684" y="4729302"/>
            <a:ext cx="6161716" cy="192228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5EE5B35-F178-4C61-B939-91367431A3CC}"/>
              </a:ext>
            </a:extLst>
          </p:cNvPr>
          <p:cNvSpPr txBox="1"/>
          <p:nvPr/>
        </p:nvSpPr>
        <p:spPr>
          <a:xfrm>
            <a:off x="4404684" y="4259033"/>
            <a:ext cx="105060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2. setting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2D3F44-1303-405A-B06E-3DB5A249E500}"/>
              </a:ext>
            </a:extLst>
          </p:cNvPr>
          <p:cNvSpPr/>
          <p:nvPr/>
        </p:nvSpPr>
        <p:spPr>
          <a:xfrm>
            <a:off x="132289" y="3667194"/>
            <a:ext cx="411632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Checkstyle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is a development tool to help 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programmers write Java code 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that adheres to a coding standard. </a:t>
            </a:r>
          </a:p>
          <a:p>
            <a:endParaRPr lang="en-US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automates the process of checking 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 code to spare humans of this boring 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(but important) task. </a:t>
            </a:r>
          </a:p>
          <a:p>
            <a:endParaRPr lang="en-US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 makes it ideal for projects that 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want to enforce a coding standard.</a:t>
            </a:r>
            <a:endParaRPr lang="en-US" sz="1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CDCAFFE-8D9D-4138-811E-BD9E5A59847D}"/>
              </a:ext>
            </a:extLst>
          </p:cNvPr>
          <p:cNvGrpSpPr/>
          <p:nvPr/>
        </p:nvGrpSpPr>
        <p:grpSpPr>
          <a:xfrm>
            <a:off x="4404684" y="1746141"/>
            <a:ext cx="5258861" cy="2462423"/>
            <a:chOff x="4404684" y="966577"/>
            <a:chExt cx="6415716" cy="319151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FC2A36F-48CC-4DDE-8F2A-237832A70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4684" y="966577"/>
              <a:ext cx="6415716" cy="3191519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CE871E4-9C1D-4B7D-A0E0-7116F6212A5D}"/>
                </a:ext>
              </a:extLst>
            </p:cNvPr>
            <p:cNvSpPr/>
            <p:nvPr/>
          </p:nvSpPr>
          <p:spPr>
            <a:xfrm>
              <a:off x="7115695" y="2651758"/>
              <a:ext cx="1155469" cy="20781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3764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7FE51-8F81-4D5C-BD49-DC6213D24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417" y="390293"/>
            <a:ext cx="4033198" cy="477837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1-2. CheckStyle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C487E9-2F04-46D0-A25E-DD916DF90879}"/>
              </a:ext>
            </a:extLst>
          </p:cNvPr>
          <p:cNvSpPr txBox="1"/>
          <p:nvPr/>
        </p:nvSpPr>
        <p:spPr>
          <a:xfrm>
            <a:off x="3107173" y="167546"/>
            <a:ext cx="5793509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3. Use check style (After development)</a:t>
            </a:r>
          </a:p>
          <a:p>
            <a:r>
              <a:rPr lang="en-US" dirty="0"/>
              <a:t> 3-1. Select target File</a:t>
            </a:r>
            <a:br>
              <a:rPr lang="en-US" dirty="0"/>
            </a:br>
            <a:r>
              <a:rPr lang="en-US" dirty="0"/>
              <a:t> 3-2. Click “CheckStyle” at bottom</a:t>
            </a:r>
          </a:p>
          <a:p>
            <a:r>
              <a:rPr lang="en-US" dirty="0"/>
              <a:t> 3-3. Select Rules “MMR2” (that is registered previous page)</a:t>
            </a:r>
          </a:p>
          <a:p>
            <a:r>
              <a:rPr lang="en-US" dirty="0"/>
              <a:t> 3-4. Run &amp; Check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E7774D-A26F-401F-93C6-9F28A8A7E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1759876"/>
            <a:ext cx="11112500" cy="509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876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7FE51-8F81-4D5C-BD49-DC6213D24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417" y="390293"/>
            <a:ext cx="4033198" cy="477837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2-1. </a:t>
            </a:r>
            <a:r>
              <a:rPr lang="en-US" sz="3200" dirty="0" err="1"/>
              <a:t>FindBugs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A154C7-A60D-42E6-9EBD-EBC322E93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54" y="1007918"/>
            <a:ext cx="3542544" cy="21800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9126AE-0E59-4062-8681-50FD51885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503" y="773240"/>
            <a:ext cx="4479247" cy="28699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45B966-C84C-4E26-B1A0-8F085AC09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038" y="3757511"/>
            <a:ext cx="10530468" cy="2598992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BC88045A-9566-41A6-A1D8-42857E7B801A}"/>
              </a:ext>
            </a:extLst>
          </p:cNvPr>
          <p:cNvSpPr/>
          <p:nvPr/>
        </p:nvSpPr>
        <p:spPr>
          <a:xfrm>
            <a:off x="3759181" y="1855615"/>
            <a:ext cx="74823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081B02-A9F0-4D66-AAC8-4BA72EB014CE}"/>
              </a:ext>
            </a:extLst>
          </p:cNvPr>
          <p:cNvSpPr txBox="1"/>
          <p:nvPr/>
        </p:nvSpPr>
        <p:spPr>
          <a:xfrm>
            <a:off x="9362837" y="753358"/>
            <a:ext cx="2248497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Analyze</a:t>
            </a:r>
            <a:br>
              <a:rPr lang="en-US" dirty="0"/>
            </a:br>
            <a:r>
              <a:rPr lang="en-US" dirty="0"/>
              <a:t>   - Module</a:t>
            </a:r>
            <a:br>
              <a:rPr lang="en-US" dirty="0"/>
            </a:br>
            <a:r>
              <a:rPr lang="en-US" dirty="0"/>
              <a:t>   - Project</a:t>
            </a:r>
          </a:p>
          <a:p>
            <a:r>
              <a:rPr lang="en-US" dirty="0"/>
              <a:t>         - Scope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63FE5F2-B1E0-4ABD-9EC3-81E7877564C4}"/>
              </a:ext>
            </a:extLst>
          </p:cNvPr>
          <p:cNvSpPr/>
          <p:nvPr/>
        </p:nvSpPr>
        <p:spPr>
          <a:xfrm rot="7365369">
            <a:off x="3485878" y="3514506"/>
            <a:ext cx="153922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C487E9-2F04-46D0-A25E-DD916DF90879}"/>
              </a:ext>
            </a:extLst>
          </p:cNvPr>
          <p:cNvSpPr txBox="1"/>
          <p:nvPr/>
        </p:nvSpPr>
        <p:spPr>
          <a:xfrm>
            <a:off x="4255490" y="3679451"/>
            <a:ext cx="94929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2. check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3B7DBA-33EA-4B40-8FF3-4209019F23F5}"/>
              </a:ext>
            </a:extLst>
          </p:cNvPr>
          <p:cNvSpPr/>
          <p:nvPr/>
        </p:nvSpPr>
        <p:spPr>
          <a:xfrm>
            <a:off x="92754" y="6371072"/>
            <a:ext cx="88930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FindBugs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a program which uses static analysis to look for bugs in Java code. 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FF9CB7-0107-4C66-95A0-ADE5D82229EB}"/>
              </a:ext>
            </a:extLst>
          </p:cNvPr>
          <p:cNvSpPr/>
          <p:nvPr/>
        </p:nvSpPr>
        <p:spPr>
          <a:xfrm>
            <a:off x="2628057" y="384026"/>
            <a:ext cx="3254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http://findbugs.sourceforge.net/</a:t>
            </a:r>
          </a:p>
        </p:txBody>
      </p:sp>
    </p:spTree>
    <p:extLst>
      <p:ext uri="{BB962C8B-B14F-4D97-AF65-F5344CB8AC3E}">
        <p14:creationId xmlns:p14="http://schemas.microsoft.com/office/powerpoint/2010/main" val="3215120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7FE51-8F81-4D5C-BD49-DC6213D24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417" y="390293"/>
            <a:ext cx="4033198" cy="477837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2-2. </a:t>
            </a:r>
            <a:r>
              <a:rPr lang="en-US" sz="3200" dirty="0" err="1"/>
              <a:t>FindBugs</a:t>
            </a:r>
            <a:endParaRPr lang="en-US" sz="3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82D056-3286-438F-9596-89948937B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191295"/>
            <a:ext cx="10049691" cy="544592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1CF507F-C25C-42F3-9165-BC472A26750D}"/>
              </a:ext>
            </a:extLst>
          </p:cNvPr>
          <p:cNvSpPr/>
          <p:nvPr/>
        </p:nvSpPr>
        <p:spPr>
          <a:xfrm>
            <a:off x="2098963" y="3200400"/>
            <a:ext cx="9144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F22FC3-C717-425B-AD0D-2D97DF29FFC4}"/>
              </a:ext>
            </a:extLst>
          </p:cNvPr>
          <p:cNvSpPr/>
          <p:nvPr/>
        </p:nvSpPr>
        <p:spPr>
          <a:xfrm>
            <a:off x="3695700" y="6085452"/>
            <a:ext cx="9144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4478CF-B440-49F3-84BF-E06103F1DF79}"/>
              </a:ext>
            </a:extLst>
          </p:cNvPr>
          <p:cNvSpPr/>
          <p:nvPr/>
        </p:nvSpPr>
        <p:spPr>
          <a:xfrm>
            <a:off x="800793" y="4336315"/>
            <a:ext cx="362989" cy="1837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1FE2E1-9F7E-4BFE-9326-986449F1E6BF}"/>
              </a:ext>
            </a:extLst>
          </p:cNvPr>
          <p:cNvSpPr/>
          <p:nvPr/>
        </p:nvSpPr>
        <p:spPr>
          <a:xfrm>
            <a:off x="1818409" y="3047451"/>
            <a:ext cx="280554" cy="3058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1357C4-F3B3-4AEC-867D-0C1C1BFAF910}"/>
              </a:ext>
            </a:extLst>
          </p:cNvPr>
          <p:cNvSpPr/>
          <p:nvPr/>
        </p:nvSpPr>
        <p:spPr>
          <a:xfrm>
            <a:off x="3555423" y="5779554"/>
            <a:ext cx="280554" cy="3058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FC96D3-6D48-420A-BDD1-52C022668A4C}"/>
              </a:ext>
            </a:extLst>
          </p:cNvPr>
          <p:cNvSpPr/>
          <p:nvPr/>
        </p:nvSpPr>
        <p:spPr>
          <a:xfrm>
            <a:off x="591243" y="4229100"/>
            <a:ext cx="280554" cy="2630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080775-C6BD-455B-B751-60337539161E}"/>
              </a:ext>
            </a:extLst>
          </p:cNvPr>
          <p:cNvSpPr txBox="1"/>
          <p:nvPr/>
        </p:nvSpPr>
        <p:spPr>
          <a:xfrm>
            <a:off x="3013363" y="167546"/>
            <a:ext cx="2892523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Select target file</a:t>
            </a:r>
          </a:p>
          <a:p>
            <a:pPr marL="342900" indent="-342900">
              <a:buAutoNum type="arabicPeriod"/>
            </a:pPr>
            <a:r>
              <a:rPr lang="en-US" dirty="0"/>
              <a:t>Select </a:t>
            </a:r>
            <a:r>
              <a:rPr lang="en-US" dirty="0" err="1"/>
              <a:t>Findbug</a:t>
            </a:r>
            <a:r>
              <a:rPr lang="en-US" dirty="0"/>
              <a:t> at bottom</a:t>
            </a:r>
          </a:p>
          <a:p>
            <a:pPr marL="342900" indent="-342900">
              <a:buAutoNum type="arabicPeriod"/>
            </a:pPr>
            <a:r>
              <a:rPr lang="en-US" dirty="0"/>
              <a:t>Run &amp; check</a:t>
            </a:r>
          </a:p>
        </p:txBody>
      </p:sp>
    </p:spTree>
    <p:extLst>
      <p:ext uri="{BB962C8B-B14F-4D97-AF65-F5344CB8AC3E}">
        <p14:creationId xmlns:p14="http://schemas.microsoft.com/office/powerpoint/2010/main" val="3235221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7FE51-8F81-4D5C-BD49-DC6213D24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417" y="390293"/>
            <a:ext cx="4033198" cy="477837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3. PMD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FB0226-92E7-4613-8BC0-BF999F3BBAF6}"/>
              </a:ext>
            </a:extLst>
          </p:cNvPr>
          <p:cNvSpPr/>
          <p:nvPr/>
        </p:nvSpPr>
        <p:spPr>
          <a:xfrm>
            <a:off x="57130" y="5690536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i="0" dirty="0">
                <a:solidFill>
                  <a:srgbClr val="333333"/>
                </a:solidFill>
                <a:effectLst/>
                <a:latin typeface="Verdana Pro" panose="020B0604020202020204" pitchFamily="34" charset="0"/>
              </a:rPr>
              <a:t>PMD is a source code analyzer. </a:t>
            </a:r>
          </a:p>
          <a:p>
            <a:r>
              <a:rPr lang="en-US" sz="1600" i="0" dirty="0">
                <a:solidFill>
                  <a:srgbClr val="333333"/>
                </a:solidFill>
                <a:effectLst/>
                <a:latin typeface="Verdana Pro" panose="020B0604020202020204" pitchFamily="34" charset="0"/>
              </a:rPr>
              <a:t>It finds common programming flaws </a:t>
            </a:r>
          </a:p>
          <a:p>
            <a:r>
              <a:rPr lang="en-US" sz="1600" i="0" dirty="0">
                <a:solidFill>
                  <a:srgbClr val="333333"/>
                </a:solidFill>
                <a:effectLst/>
                <a:latin typeface="Verdana Pro" panose="020B0604020202020204" pitchFamily="34" charset="0"/>
              </a:rPr>
              <a:t>like unused variables, empty catch blocks, </a:t>
            </a:r>
          </a:p>
          <a:p>
            <a:r>
              <a:rPr lang="en-US" sz="1600" i="0" dirty="0">
                <a:solidFill>
                  <a:srgbClr val="333333"/>
                </a:solidFill>
                <a:effectLst/>
                <a:latin typeface="Verdana Pro" panose="020B0604020202020204" pitchFamily="34" charset="0"/>
              </a:rPr>
              <a:t>unnecessary object creation, and so forth</a:t>
            </a:r>
            <a:endParaRPr lang="en-US" sz="1600" dirty="0">
              <a:latin typeface="Verdana Pro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720EC8-5F9D-4F82-9500-9F14B6042201}"/>
              </a:ext>
            </a:extLst>
          </p:cNvPr>
          <p:cNvSpPr/>
          <p:nvPr/>
        </p:nvSpPr>
        <p:spPr>
          <a:xfrm>
            <a:off x="2171965" y="390293"/>
            <a:ext cx="5360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https://pmd.github.io/pmd-6.8.0/pmd_rules_java.html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F4738F-5ADE-4384-AA15-E66372940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19" y="1029533"/>
            <a:ext cx="3133001" cy="3199568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4DAAB96D-328E-4163-932B-F9EC427D0702}"/>
              </a:ext>
            </a:extLst>
          </p:cNvPr>
          <p:cNvGrpSpPr/>
          <p:nvPr/>
        </p:nvGrpSpPr>
        <p:grpSpPr>
          <a:xfrm>
            <a:off x="3461329" y="980571"/>
            <a:ext cx="8387933" cy="4921110"/>
            <a:chOff x="3461329" y="980571"/>
            <a:chExt cx="8387933" cy="492111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4C487E9-2F04-46D0-A25E-DD916DF90879}"/>
                </a:ext>
              </a:extLst>
            </p:cNvPr>
            <p:cNvSpPr txBox="1"/>
            <p:nvPr/>
          </p:nvSpPr>
          <p:spPr>
            <a:xfrm>
              <a:off x="4631299" y="3500238"/>
              <a:ext cx="949299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2. check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595DDD5-DB68-40FD-BBDC-60AF98A92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61329" y="980571"/>
              <a:ext cx="8387933" cy="4921110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F2269BC-9211-4765-BD44-A7DC8E64A662}"/>
                </a:ext>
              </a:extLst>
            </p:cNvPr>
            <p:cNvSpPr/>
            <p:nvPr/>
          </p:nvSpPr>
          <p:spPr>
            <a:xfrm>
              <a:off x="5412988" y="1050315"/>
              <a:ext cx="312403" cy="2693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B414D78-A717-47E3-8FCE-5925CC32D40B}"/>
                </a:ext>
              </a:extLst>
            </p:cNvPr>
            <p:cNvSpPr/>
            <p:nvPr/>
          </p:nvSpPr>
          <p:spPr>
            <a:xfrm>
              <a:off x="5412987" y="2979941"/>
              <a:ext cx="509831" cy="2693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572E506-2425-4114-80A6-EA443AD4DA07}"/>
                </a:ext>
              </a:extLst>
            </p:cNvPr>
            <p:cNvSpPr/>
            <p:nvPr/>
          </p:nvSpPr>
          <p:spPr>
            <a:xfrm>
              <a:off x="7022319" y="2958572"/>
              <a:ext cx="748235" cy="2693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5A36FD3-501E-461E-8C37-4787F80682D4}"/>
                </a:ext>
              </a:extLst>
            </p:cNvPr>
            <p:cNvSpPr/>
            <p:nvPr/>
          </p:nvSpPr>
          <p:spPr>
            <a:xfrm>
              <a:off x="3891609" y="4510721"/>
              <a:ext cx="3465155" cy="106737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1081B02-A9F0-4D66-AAC8-4BA72EB014CE}"/>
                </a:ext>
              </a:extLst>
            </p:cNvPr>
            <p:cNvSpPr txBox="1"/>
            <p:nvPr/>
          </p:nvSpPr>
          <p:spPr>
            <a:xfrm>
              <a:off x="8092169" y="2484575"/>
              <a:ext cx="3483304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dirty="0"/>
                <a:t>Analyze code</a:t>
              </a:r>
            </a:p>
            <a:p>
              <a:r>
                <a:rPr lang="en-US" dirty="0"/>
                <a:t>   - check source code</a:t>
              </a:r>
              <a:br>
                <a:rPr lang="en-US" dirty="0"/>
              </a:br>
              <a:r>
                <a:rPr lang="en-US" dirty="0"/>
                <a:t>   - modify using recommend</a:t>
              </a:r>
            </a:p>
            <a:p>
              <a:r>
                <a:rPr lang="en-US" dirty="0"/>
                <a:t>         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E526F0D-6389-4F6F-88DF-B456522A40B6}"/>
                </a:ext>
              </a:extLst>
            </p:cNvPr>
            <p:cNvSpPr/>
            <p:nvPr/>
          </p:nvSpPr>
          <p:spPr>
            <a:xfrm>
              <a:off x="7870435" y="4510721"/>
              <a:ext cx="3978827" cy="106737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9609504-26B7-491F-989C-B70E0BBDF8FD}"/>
                </a:ext>
              </a:extLst>
            </p:cNvPr>
            <p:cNvCxnSpPr>
              <a:stCxn id="19" idx="0"/>
            </p:cNvCxnSpPr>
            <p:nvPr/>
          </p:nvCxnSpPr>
          <p:spPr>
            <a:xfrm flipV="1">
              <a:off x="9859849" y="3335554"/>
              <a:ext cx="1124" cy="117516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Arrow: Right 6">
            <a:extLst>
              <a:ext uri="{FF2B5EF4-FFF2-40B4-BE49-F238E27FC236}">
                <a16:creationId xmlns:a16="http://schemas.microsoft.com/office/drawing/2014/main" id="{BC88045A-9566-41A6-A1D8-42857E7B801A}"/>
              </a:ext>
            </a:extLst>
          </p:cNvPr>
          <p:cNvSpPr/>
          <p:nvPr/>
        </p:nvSpPr>
        <p:spPr>
          <a:xfrm>
            <a:off x="2990507" y="2850922"/>
            <a:ext cx="74823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99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7FE51-8F81-4D5C-BD49-DC6213D24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417" y="390293"/>
            <a:ext cx="4033198" cy="477837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4. Android Lint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FB0226-92E7-4613-8BC0-BF999F3BBAF6}"/>
              </a:ext>
            </a:extLst>
          </p:cNvPr>
          <p:cNvSpPr/>
          <p:nvPr/>
        </p:nvSpPr>
        <p:spPr>
          <a:xfrm>
            <a:off x="28565" y="6051169"/>
            <a:ext cx="121348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lint tool helps find poorly structured code can impact the reliability and efficiency of your Android apps and make your code harder to maintain.</a:t>
            </a:r>
            <a:endParaRPr lang="en-US" sz="1600" dirty="0">
              <a:latin typeface="Verdana Pro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720EC8-5F9D-4F82-9500-9F14B6042201}"/>
              </a:ext>
            </a:extLst>
          </p:cNvPr>
          <p:cNvSpPr/>
          <p:nvPr/>
        </p:nvSpPr>
        <p:spPr>
          <a:xfrm>
            <a:off x="3045298" y="409235"/>
            <a:ext cx="4712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https://developer.android.com/studio/write/lint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AB148FA-FE4E-4C38-B18D-48F8DB398F48}"/>
              </a:ext>
            </a:extLst>
          </p:cNvPr>
          <p:cNvGrpSpPr/>
          <p:nvPr/>
        </p:nvGrpSpPr>
        <p:grpSpPr>
          <a:xfrm>
            <a:off x="4761888" y="1080654"/>
            <a:ext cx="7125312" cy="4880952"/>
            <a:chOff x="1620983" y="887072"/>
            <a:chExt cx="7958803" cy="505559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98F37B7-5871-4571-9CC8-1375EB2FC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20983" y="887072"/>
              <a:ext cx="7958803" cy="5055592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FA44550-AB88-4E26-8432-7654E85C4906}"/>
                </a:ext>
              </a:extLst>
            </p:cNvPr>
            <p:cNvSpPr/>
            <p:nvPr/>
          </p:nvSpPr>
          <p:spPr>
            <a:xfrm>
              <a:off x="2647930" y="1021653"/>
              <a:ext cx="914400" cy="25902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673692F-7D4B-4BA7-936B-3C91F2ABB6AD}"/>
                </a:ext>
              </a:extLst>
            </p:cNvPr>
            <p:cNvSpPr/>
            <p:nvPr/>
          </p:nvSpPr>
          <p:spPr>
            <a:xfrm>
              <a:off x="1865149" y="4447190"/>
              <a:ext cx="4473306" cy="124334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5FB2640C-1451-46F9-AAFC-F1E6E9DD4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17" y="2063865"/>
            <a:ext cx="4263523" cy="19411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D57D7529-518F-4650-ABBB-80A76FD5B664}"/>
              </a:ext>
            </a:extLst>
          </p:cNvPr>
          <p:cNvSpPr/>
          <p:nvPr/>
        </p:nvSpPr>
        <p:spPr>
          <a:xfrm>
            <a:off x="4387770" y="2792107"/>
            <a:ext cx="74823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27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494A-6727-4418-94DB-9B9FDE9EBDD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US" dirty="0"/>
              <a:t>Other Plugin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80531-C8D0-4AAE-ACAB-17884176111E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US" dirty="0" err="1"/>
              <a:t>CodeGlan</a:t>
            </a:r>
            <a:endParaRPr lang="en-US" dirty="0"/>
          </a:p>
          <a:p>
            <a:r>
              <a:rPr lang="en-US" dirty="0"/>
              <a:t>WIFI ADB ULTIMATE D</a:t>
            </a:r>
          </a:p>
          <a:p>
            <a:r>
              <a:rPr lang="en-US" dirty="0" err="1"/>
              <a:t>Parcelable</a:t>
            </a:r>
            <a:r>
              <a:rPr lang="en-US" dirty="0"/>
              <a:t> code generator</a:t>
            </a:r>
          </a:p>
          <a:p>
            <a:r>
              <a:rPr lang="en-US" dirty="0"/>
              <a:t>Android API Level</a:t>
            </a:r>
          </a:p>
          <a:p>
            <a:r>
              <a:rPr lang="en-US" dirty="0" err="1"/>
              <a:t>ColorManager</a:t>
            </a:r>
            <a:endParaRPr lang="en-US" dirty="0"/>
          </a:p>
          <a:p>
            <a:r>
              <a:rPr lang="en-US" dirty="0"/>
              <a:t>Grep Console</a:t>
            </a:r>
          </a:p>
        </p:txBody>
      </p:sp>
    </p:spTree>
    <p:extLst>
      <p:ext uri="{BB962C8B-B14F-4D97-AF65-F5344CB8AC3E}">
        <p14:creationId xmlns:p14="http://schemas.microsoft.com/office/powerpoint/2010/main" val="1499422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7FE51-8F81-4D5C-BD49-DC6213D24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417" y="390293"/>
            <a:ext cx="9144000" cy="477837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* </a:t>
            </a:r>
            <a:r>
              <a:rPr lang="en-US" sz="3200" dirty="0" err="1"/>
              <a:t>CodeGlan</a:t>
            </a:r>
            <a:r>
              <a:rPr lang="en-US" sz="3200" dirty="0"/>
              <a:t> – mini code tab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748231-DEAD-4198-8880-683E5E0B1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17" y="1261749"/>
            <a:ext cx="6125517" cy="44253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E682D3-1D57-47DE-B838-A1980A06C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233" y="1261749"/>
            <a:ext cx="4705350" cy="3552825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63FDDB9D-11FB-4CA1-8DD2-CC8C49DF6AB4}"/>
              </a:ext>
            </a:extLst>
          </p:cNvPr>
          <p:cNvSpPr/>
          <p:nvPr/>
        </p:nvSpPr>
        <p:spPr>
          <a:xfrm>
            <a:off x="6431966" y="2718892"/>
            <a:ext cx="74823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12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300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Verdana</vt:lpstr>
      <vt:lpstr>Verdana Pro</vt:lpstr>
      <vt:lpstr>Office Theme</vt:lpstr>
      <vt:lpstr>Static Analysis Flow in MMR2</vt:lpstr>
      <vt:lpstr>1-1. CheckStyle</vt:lpstr>
      <vt:lpstr>1-2. CheckStyle</vt:lpstr>
      <vt:lpstr>2-1. FindBugs</vt:lpstr>
      <vt:lpstr>2-2. FindBugs</vt:lpstr>
      <vt:lpstr>3. PMD</vt:lpstr>
      <vt:lpstr>4. Android Lint</vt:lpstr>
      <vt:lpstr>Other Plugin</vt:lpstr>
      <vt:lpstr>* CodeGlan – mini code tab</vt:lpstr>
      <vt:lpstr>* WIFI ADB ULTIMATE – wifi-adb</vt:lpstr>
      <vt:lpstr>* Parcelable code generator</vt:lpstr>
      <vt:lpstr>* Android API Level</vt:lpstr>
      <vt:lpstr>* ColorManager</vt:lpstr>
      <vt:lpstr>* Grep Console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CodeGlan – mini code tab</dc:title>
  <dc:creator>Jeayeun Mo</dc:creator>
  <cp:lastModifiedBy>Jeayeun Mo</cp:lastModifiedBy>
  <cp:revision>27</cp:revision>
  <dcterms:created xsi:type="dcterms:W3CDTF">2018-10-15T14:50:06Z</dcterms:created>
  <dcterms:modified xsi:type="dcterms:W3CDTF">2018-10-15T18:13:05Z</dcterms:modified>
</cp:coreProperties>
</file>