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Bootstrap 3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Practical Hands-on workshop</a:t>
            </a:r>
            <a:endParaRPr sz="3200"/>
          </a:p>
          <a:p>
            <a:pPr lvl="0">
              <a:defRPr sz="1800"/>
            </a:pPr>
            <a:r>
              <a:rPr sz="3200"/>
              <a:t>2014-03-19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droppedImage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7650"/>
            <a:ext cx="13004800" cy="1031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Screen Shot 2015-03-19 at 1.35.23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82550" y="0"/>
            <a:ext cx="8572500" cy="7112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8001248" y="7467599"/>
            <a:ext cx="449302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1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b="0" sz="1800"/>
            </a:pPr>
            <a:r>
              <a:rPr b="1" sz="1600"/>
              <a:t>Data from 2015 MISO survey distributed to 1,000 Harvard College undergraduate students 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8" name="Screen Shot 2015-03-19 at 1.40.29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4264" y="6817954"/>
            <a:ext cx="7638872" cy="2999046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>
            <p:ph type="title"/>
          </p:nvPr>
        </p:nvSpPr>
        <p:spPr>
          <a:xfrm>
            <a:off x="6837709" y="-38100"/>
            <a:ext cx="5925791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Why Mobile?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xi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nodeType="after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nodeType="afterEffect" presetClass="entr" presetSubtype="0" presetID="9" grpId="5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" grpId="5"/>
      <p:bldP build="whole" bldLvl="1" animBg="1" rev="0" advAuto="0" spid="38" grpId="4"/>
      <p:bldP build="whole" bldLvl="1" animBg="1" rev="0" advAuto="0" spid="35" grpId="1"/>
      <p:bldP build="whole" bldLvl="1" animBg="1" rev="0" advAuto="0" spid="35" grpId="2"/>
      <p:bldP build="whole" bldLvl="1" animBg="1" rev="0" advAuto="0" spid="36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droppedImage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3200" y="171093"/>
            <a:ext cx="11868579" cy="941141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>
            <p:ph type="title"/>
          </p:nvPr>
        </p:nvSpPr>
        <p:spPr>
          <a:xfrm>
            <a:off x="5903614" y="152400"/>
            <a:ext cx="7177386" cy="1406426"/>
          </a:xfrm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 lvl="0">
              <a:defRPr sz="1800"/>
            </a:pPr>
            <a:r>
              <a:rPr sz="6960"/>
              <a:t>Why Responsive?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Why Bootstrap?</a:t>
            </a:r>
          </a:p>
        </p:txBody>
      </p:sp>
      <p:pic>
        <p:nvPicPr>
          <p:cNvPr id="45" name="Screen Shot 2015-03-18 at 7.30.36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" y="2381250"/>
            <a:ext cx="10960100" cy="674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Screen Shot 2015-03-19 at 1.53.57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3762" y="2640238"/>
            <a:ext cx="10837276" cy="6468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" grpId="1"/>
      <p:bldP build="whole" bldLvl="1" animBg="1" rev="0" advAuto="0" spid="4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952500" y="444500"/>
            <a:ext cx="11099800" cy="1653034"/>
          </a:xfrm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pPr lvl="0">
              <a:defRPr sz="1800"/>
            </a:pPr>
            <a:r>
              <a:rPr sz="5440"/>
              <a:t>What does Bootstrap have to offer?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514095">
              <a:spcBef>
                <a:spcPts val="3600"/>
              </a:spcBef>
              <a:buSzTx/>
              <a:buNone/>
              <a:defRPr sz="1800"/>
            </a:pPr>
            <a:r>
              <a:rPr sz="3168"/>
              <a:t>Responsive Grid</a:t>
            </a:r>
            <a:endParaRPr sz="3168"/>
          </a:p>
          <a:p>
            <a:pPr lvl="0" marL="0" indent="0" defTabSz="514095">
              <a:spcBef>
                <a:spcPts val="3600"/>
              </a:spcBef>
              <a:buSzTx/>
              <a:buNone/>
              <a:defRPr sz="1800"/>
            </a:pPr>
            <a:r>
              <a:rPr sz="3168"/>
              <a:t>Glyphicons, Buttons, Alerts, Helper classes, Utilities</a:t>
            </a:r>
            <a:endParaRPr sz="3168"/>
          </a:p>
          <a:p>
            <a:pPr lvl="0" marL="0" indent="0" defTabSz="514095">
              <a:spcBef>
                <a:spcPts val="3600"/>
              </a:spcBef>
              <a:buSzTx/>
              <a:buNone/>
              <a:defRPr sz="1800"/>
            </a:pPr>
            <a:r>
              <a:rPr sz="3168"/>
              <a:t>Responsive images</a:t>
            </a:r>
            <a:endParaRPr sz="3168"/>
          </a:p>
          <a:p>
            <a:pPr lvl="0" marL="0" indent="0" defTabSz="514095">
              <a:spcBef>
                <a:spcPts val="3600"/>
              </a:spcBef>
              <a:buSzTx/>
              <a:buNone/>
              <a:defRPr sz="1800"/>
            </a:pPr>
            <a:r>
              <a:rPr sz="3168"/>
              <a:t>Responsive tables</a:t>
            </a:r>
            <a:endParaRPr sz="3168"/>
          </a:p>
          <a:p>
            <a:pPr lvl="0" marL="0" indent="0" defTabSz="514095">
              <a:spcBef>
                <a:spcPts val="3600"/>
              </a:spcBef>
              <a:buSzTx/>
              <a:buNone/>
              <a:defRPr sz="1800"/>
            </a:pPr>
            <a:r>
              <a:rPr sz="3168"/>
              <a:t>Responsive navigation (hamburgers!)</a:t>
            </a:r>
            <a:endParaRPr sz="3168"/>
          </a:p>
          <a:p>
            <a:pPr lvl="0" marL="0" indent="0" defTabSz="514095">
              <a:spcBef>
                <a:spcPts val="3600"/>
              </a:spcBef>
              <a:buSzTx/>
              <a:buNone/>
              <a:defRPr sz="1800"/>
            </a:pPr>
            <a:r>
              <a:rPr sz="3168"/>
              <a:t>Tabs, Modals, Accordions, Carousels</a:t>
            </a:r>
            <a:endParaRPr sz="3168"/>
          </a:p>
          <a:p>
            <a:pPr lvl="0" marL="0" indent="0" defTabSz="514095">
              <a:spcBef>
                <a:spcPts val="3600"/>
              </a:spcBef>
              <a:buSzTx/>
              <a:buNone/>
              <a:defRPr sz="1800"/>
            </a:pPr>
            <a:r>
              <a:rPr sz="3168"/>
              <a:t>Less, Sass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25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250"/>
                            </p:stCondLst>
                            <p:childTnLst>
                              <p:par>
                                <p:cTn id="12" nodeType="afterEffect" presetClass="entr" presetSubtype="0" presetID="9" grpId="1" fill="hold">
                                  <p:stCondLst>
                                    <p:cond delay="20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325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700"/>
                            </p:stCondLst>
                            <p:childTnLst>
                              <p:par>
                                <p:cTn id="16" nodeType="afterEffect" presetClass="entr" presetSubtype="0" presetID="9" grpId="1" fill="hold">
                                  <p:stCondLst>
                                    <p:cond delay="20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325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150"/>
                            </p:stCondLst>
                            <p:childTnLst>
                              <p:par>
                                <p:cTn id="20" nodeType="afterEffect" presetClass="entr" presetSubtype="0" presetID="9" grpId="1" fill="hold">
                                  <p:stCondLst>
                                    <p:cond delay="20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25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600"/>
                            </p:stCondLst>
                            <p:childTnLst>
                              <p:par>
                                <p:cTn id="24" nodeType="afterEffect" presetClass="entr" presetSubtype="0" presetID="9" grpId="1" fill="hold">
                                  <p:stCondLst>
                                    <p:cond delay="20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325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50"/>
                            </p:stCondLst>
                            <p:childTnLst>
                              <p:par>
                                <p:cTn id="28" nodeType="afterEffect" presetClass="entr" presetSubtype="0" presetID="9" grpId="1" fill="hold">
                                  <p:stCondLst>
                                    <p:cond delay="20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25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500"/>
                            </p:stCondLst>
                            <p:childTnLst>
                              <p:par>
                                <p:cTn id="32" nodeType="afterEffect" presetClass="entr" presetSubtype="0" presetID="9" grpId="1" fill="hold">
                                  <p:stCondLst>
                                    <p:cond delay="20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25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952500" y="444500"/>
            <a:ext cx="11099800" cy="1809949"/>
          </a:xfrm>
          <a:prstGeom prst="rect">
            <a:avLst/>
          </a:prstGeom>
        </p:spPr>
        <p:txBody>
          <a:bodyPr/>
          <a:lstStyle>
            <a:lvl1pPr defTabSz="443991">
              <a:defRPr sz="6080"/>
            </a:lvl1pPr>
          </a:lstStyle>
          <a:p>
            <a:pPr lvl="0">
              <a:defRPr sz="1800"/>
            </a:pPr>
            <a:r>
              <a:rPr sz="6080"/>
              <a:t>What are we going to do today?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257770" y="2603500"/>
            <a:ext cx="12489260" cy="6286500"/>
          </a:xfrm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sz="3500"/>
              <a:t>9 categories of exercises to familiarize you with the essentials</a:t>
            </a:r>
            <a:endParaRPr sz="3500"/>
          </a:p>
          <a:p>
            <a:pPr lvl="0" marL="0" indent="0">
              <a:buSzTx/>
              <a:buNone/>
              <a:defRPr sz="1800"/>
            </a:pPr>
            <a:r>
              <a:rPr sz="3500"/>
              <a:t>We will walk through one together, then you’ll work individually</a:t>
            </a:r>
            <a:endParaRPr sz="3500"/>
          </a:p>
          <a:p>
            <a:pPr lvl="0" marL="0" indent="0">
              <a:buSzTx/>
              <a:buNone/>
              <a:defRPr sz="1800"/>
            </a:pPr>
            <a:r>
              <a:rPr sz="3500"/>
              <a:t>We will circulate to assist where needed</a:t>
            </a:r>
            <a:endParaRPr sz="3500"/>
          </a:p>
          <a:p>
            <a:pPr lvl="0" marL="0" indent="0">
              <a:buSzTx/>
              <a:buNone/>
              <a:defRPr sz="1800"/>
            </a:pPr>
            <a:r>
              <a:rPr sz="3500"/>
              <a:t>There is plenty left for you to explore on your own!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Walk through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7040"/>
              <a:t>“When is he going to stop talking so we can get started?”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