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AE49E-A21B-40B0-880C-2E2DD927E89E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216B4E75-1356-4166-884F-786589601872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Offers assistance to individuals and families in need.</a:t>
          </a:r>
        </a:p>
        <a:p>
          <a:pPr>
            <a:buFont typeface="Courier New" panose="02070309020205020404" pitchFamily="49" charset="0"/>
            <a:buChar char="o"/>
          </a:pPr>
          <a:endParaRPr lang="en-US" dirty="0"/>
        </a:p>
      </dgm:t>
    </dgm:pt>
    <dgm:pt modelId="{FE2C8666-B3CE-41AA-B971-62A4C0A97968}" type="parTrans" cxnId="{6114A6B5-5930-43DB-9F0F-A6614777901E}">
      <dgm:prSet/>
      <dgm:spPr/>
      <dgm:t>
        <a:bodyPr/>
        <a:lstStyle/>
        <a:p>
          <a:endParaRPr lang="en-US"/>
        </a:p>
      </dgm:t>
    </dgm:pt>
    <dgm:pt modelId="{3612CE19-CBD1-477F-BD73-0062835F46EF}" type="sibTrans" cxnId="{6114A6B5-5930-43DB-9F0F-A6614777901E}">
      <dgm:prSet/>
      <dgm:spPr/>
      <dgm:t>
        <a:bodyPr/>
        <a:lstStyle/>
        <a:p>
          <a:endParaRPr lang="en-US"/>
        </a:p>
      </dgm:t>
    </dgm:pt>
    <dgm:pt modelId="{DA587EA4-BCD0-4D05-9695-B5513A35160F}">
      <dgm:prSet phldrT="[Text]"/>
      <dgm:spPr>
        <a:solidFill>
          <a:schemeClr val="accent1">
            <a:hueOff val="0"/>
            <a:satOff val="0"/>
            <a:lumOff val="0"/>
            <a:alpha val="52000"/>
          </a:scheme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Based on social helping and emergency response.</a:t>
          </a:r>
        </a:p>
      </dgm:t>
    </dgm:pt>
    <dgm:pt modelId="{4E9D1A52-2165-42D1-8535-42635EAAC7C2}" type="parTrans" cxnId="{7DDFE1BA-EFF3-493E-AF3D-D2232CD7F3BA}">
      <dgm:prSet/>
      <dgm:spPr/>
      <dgm:t>
        <a:bodyPr/>
        <a:lstStyle/>
        <a:p>
          <a:endParaRPr lang="en-US"/>
        </a:p>
      </dgm:t>
    </dgm:pt>
    <dgm:pt modelId="{7AB089EF-5CAC-43E9-A43A-575216206A57}" type="sibTrans" cxnId="{7DDFE1BA-EFF3-493E-AF3D-D2232CD7F3BA}">
      <dgm:prSet/>
      <dgm:spPr/>
      <dgm:t>
        <a:bodyPr/>
        <a:lstStyle/>
        <a:p>
          <a:endParaRPr lang="en-US"/>
        </a:p>
      </dgm:t>
    </dgm:pt>
    <dgm:pt modelId="{ECD3F656-47F6-4D57-9228-41DD6B19F1A5}">
      <dgm:prSet/>
      <dgm:spPr/>
      <dgm:t>
        <a:bodyPr/>
        <a:lstStyle/>
        <a:p>
          <a:r>
            <a:rPr lang="en-US" dirty="0"/>
            <a:t>The advancement of social and community welfare.</a:t>
          </a:r>
        </a:p>
      </dgm:t>
    </dgm:pt>
    <dgm:pt modelId="{73B478AB-2A19-412A-BD7B-2BAEAA0E5DB1}" type="parTrans" cxnId="{B9C1306A-9ECA-4173-8A1A-02C080053BF8}">
      <dgm:prSet/>
      <dgm:spPr/>
      <dgm:t>
        <a:bodyPr/>
        <a:lstStyle/>
        <a:p>
          <a:endParaRPr lang="en-US"/>
        </a:p>
      </dgm:t>
    </dgm:pt>
    <dgm:pt modelId="{E73D9FC2-1AE7-4178-9632-05CF46C74D8F}" type="sibTrans" cxnId="{B9C1306A-9ECA-4173-8A1A-02C080053BF8}">
      <dgm:prSet/>
      <dgm:spPr/>
      <dgm:t>
        <a:bodyPr/>
        <a:lstStyle/>
        <a:p>
          <a:endParaRPr lang="en-US"/>
        </a:p>
      </dgm:t>
    </dgm:pt>
    <dgm:pt modelId="{D5CDF7FE-C770-4B0F-9369-B5A2F039B673}" type="pres">
      <dgm:prSet presAssocID="{05EAE49E-A21B-40B0-880C-2E2DD927E89E}" presName="Name0" presStyleCnt="0">
        <dgm:presLayoutVars>
          <dgm:chMax val="7"/>
          <dgm:dir/>
          <dgm:resizeHandles val="exact"/>
        </dgm:presLayoutVars>
      </dgm:prSet>
      <dgm:spPr/>
    </dgm:pt>
    <dgm:pt modelId="{21DB6860-6A46-4965-AEC9-C12ABFB30908}" type="pres">
      <dgm:prSet presAssocID="{05EAE49E-A21B-40B0-880C-2E2DD927E89E}" presName="ellipse1" presStyleLbl="vennNode1" presStyleIdx="0" presStyleCnt="3" custScaleX="89922" custScaleY="84618" custLinFactNeighborX="-27502" custLinFactNeighborY="65300">
        <dgm:presLayoutVars>
          <dgm:bulletEnabled val="1"/>
        </dgm:presLayoutVars>
      </dgm:prSet>
      <dgm:spPr/>
    </dgm:pt>
    <dgm:pt modelId="{1ABB68B9-58E6-45B3-BB50-273F51750DDF}" type="pres">
      <dgm:prSet presAssocID="{05EAE49E-A21B-40B0-880C-2E2DD927E89E}" presName="ellipse2" presStyleLbl="vennNode1" presStyleIdx="1" presStyleCnt="3" custScaleX="89290" custScaleY="88508" custLinFactNeighborX="35611" custLinFactNeighborY="-1783">
        <dgm:presLayoutVars>
          <dgm:bulletEnabled val="1"/>
        </dgm:presLayoutVars>
      </dgm:prSet>
      <dgm:spPr/>
    </dgm:pt>
    <dgm:pt modelId="{BDD64BF9-769E-43E7-889A-C2F51982F99D}" type="pres">
      <dgm:prSet presAssocID="{05EAE49E-A21B-40B0-880C-2E2DD927E89E}" presName="ellipse3" presStyleLbl="vennNode1" presStyleIdx="2" presStyleCnt="3" custScaleX="91400" custScaleY="86307" custLinFactNeighborX="-73471" custLinFactNeighborY="14994">
        <dgm:presLayoutVars>
          <dgm:bulletEnabled val="1"/>
        </dgm:presLayoutVars>
      </dgm:prSet>
      <dgm:spPr/>
    </dgm:pt>
  </dgm:ptLst>
  <dgm:cxnLst>
    <dgm:cxn modelId="{376DF12D-3916-4015-9A81-A60101E7A9EA}" type="presOf" srcId="{216B4E75-1356-4166-884F-786589601872}" destId="{21DB6860-6A46-4965-AEC9-C12ABFB30908}" srcOrd="0" destOrd="0" presId="urn:microsoft.com/office/officeart/2005/8/layout/rings+Icon"/>
    <dgm:cxn modelId="{1301EA61-E264-4B50-A4A7-80A39AF04E9E}" type="presOf" srcId="{ECD3F656-47F6-4D57-9228-41DD6B19F1A5}" destId="{1ABB68B9-58E6-45B3-BB50-273F51750DDF}" srcOrd="0" destOrd="0" presId="urn:microsoft.com/office/officeart/2005/8/layout/rings+Icon"/>
    <dgm:cxn modelId="{B9C1306A-9ECA-4173-8A1A-02C080053BF8}" srcId="{05EAE49E-A21B-40B0-880C-2E2DD927E89E}" destId="{ECD3F656-47F6-4D57-9228-41DD6B19F1A5}" srcOrd="1" destOrd="0" parTransId="{73B478AB-2A19-412A-BD7B-2BAEAA0E5DB1}" sibTransId="{E73D9FC2-1AE7-4178-9632-05CF46C74D8F}"/>
    <dgm:cxn modelId="{65DFA6A3-E035-4A75-90BB-583DBB9116B3}" type="presOf" srcId="{05EAE49E-A21B-40B0-880C-2E2DD927E89E}" destId="{D5CDF7FE-C770-4B0F-9369-B5A2F039B673}" srcOrd="0" destOrd="0" presId="urn:microsoft.com/office/officeart/2005/8/layout/rings+Icon"/>
    <dgm:cxn modelId="{6114A6B5-5930-43DB-9F0F-A6614777901E}" srcId="{05EAE49E-A21B-40B0-880C-2E2DD927E89E}" destId="{216B4E75-1356-4166-884F-786589601872}" srcOrd="0" destOrd="0" parTransId="{FE2C8666-B3CE-41AA-B971-62A4C0A97968}" sibTransId="{3612CE19-CBD1-477F-BD73-0062835F46EF}"/>
    <dgm:cxn modelId="{7DDFE1BA-EFF3-493E-AF3D-D2232CD7F3BA}" srcId="{05EAE49E-A21B-40B0-880C-2E2DD927E89E}" destId="{DA587EA4-BCD0-4D05-9695-B5513A35160F}" srcOrd="2" destOrd="0" parTransId="{4E9D1A52-2165-42D1-8535-42635EAAC7C2}" sibTransId="{7AB089EF-5CAC-43E9-A43A-575216206A57}"/>
    <dgm:cxn modelId="{72243DBB-A37F-4986-9BB2-E0707760379F}" type="presOf" srcId="{DA587EA4-BCD0-4D05-9695-B5513A35160F}" destId="{BDD64BF9-769E-43E7-889A-C2F51982F99D}" srcOrd="0" destOrd="0" presId="urn:microsoft.com/office/officeart/2005/8/layout/rings+Icon"/>
    <dgm:cxn modelId="{CC85DE1A-BD9A-4D36-91F9-E3E0B9D02F4E}" type="presParOf" srcId="{D5CDF7FE-C770-4B0F-9369-B5A2F039B673}" destId="{21DB6860-6A46-4965-AEC9-C12ABFB30908}" srcOrd="0" destOrd="0" presId="urn:microsoft.com/office/officeart/2005/8/layout/rings+Icon"/>
    <dgm:cxn modelId="{88F6C548-D007-4E16-8084-4FA0566EDB89}" type="presParOf" srcId="{D5CDF7FE-C770-4B0F-9369-B5A2F039B673}" destId="{1ABB68B9-58E6-45B3-BB50-273F51750DDF}" srcOrd="1" destOrd="0" presId="urn:microsoft.com/office/officeart/2005/8/layout/rings+Icon"/>
    <dgm:cxn modelId="{59271DF6-4A81-434D-AA40-80F36C9CECA5}" type="presParOf" srcId="{D5CDF7FE-C770-4B0F-9369-B5A2F039B673}" destId="{BDD64BF9-769E-43E7-889A-C2F51982F99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B6860-6A46-4965-AEC9-C12ABFB30908}">
      <dsp:nvSpPr>
        <dsp:cNvPr id="0" name=""/>
        <dsp:cNvSpPr/>
      </dsp:nvSpPr>
      <dsp:spPr>
        <a:xfrm>
          <a:off x="731804" y="1966305"/>
          <a:ext cx="2440844" cy="22968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800" kern="1200" dirty="0"/>
            <a:t>Offers assistance to individuals and families in need.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n-US" sz="1800" kern="1200" dirty="0"/>
        </a:p>
      </dsp:txBody>
      <dsp:txXfrm>
        <a:off x="1089257" y="2302669"/>
        <a:ext cx="1725938" cy="1624111"/>
      </dsp:txXfrm>
    </dsp:sp>
    <dsp:sp modelId="{1ABB68B9-58E6-45B3-BB50-273F51750DDF}">
      <dsp:nvSpPr>
        <dsp:cNvPr id="0" name=""/>
        <dsp:cNvSpPr/>
      </dsp:nvSpPr>
      <dsp:spPr>
        <a:xfrm>
          <a:off x="3850649" y="1902964"/>
          <a:ext cx="2423689" cy="240242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advancement of social and community welfare.</a:t>
          </a:r>
        </a:p>
      </dsp:txBody>
      <dsp:txXfrm>
        <a:off x="4205590" y="2254791"/>
        <a:ext cx="1713807" cy="1698774"/>
      </dsp:txXfrm>
    </dsp:sp>
    <dsp:sp modelId="{BDD64BF9-769E-43E7-889A-C2F51982F99D}">
      <dsp:nvSpPr>
        <dsp:cNvPr id="0" name=""/>
        <dsp:cNvSpPr/>
      </dsp:nvSpPr>
      <dsp:spPr>
        <a:xfrm>
          <a:off x="2256562" y="577894"/>
          <a:ext cx="2480963" cy="2342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800" kern="1200" dirty="0"/>
            <a:t>Based on social helping and emergency response.</a:t>
          </a:r>
        </a:p>
      </dsp:txBody>
      <dsp:txXfrm>
        <a:off x="2619891" y="920972"/>
        <a:ext cx="1754305" cy="1656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96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2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337155-363A-4A48-9E46-71A32F1F16A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521DA0-B82C-4091-90E0-FAB8DAA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8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gpurtoday.in/blood-donation-camp-by-constructivity-foundation-on-july-30/0727210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0DD9F281-0847-478E-891B-3EB4F4B9C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548" y="4954848"/>
            <a:ext cx="5154866" cy="1595586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GROUP MEMBERS</a:t>
            </a:r>
          </a:p>
          <a:p>
            <a:r>
              <a:rPr lang="en-US" b="1" dirty="0">
                <a:solidFill>
                  <a:schemeClr val="bg1"/>
                </a:solidFill>
              </a:rPr>
              <a:t>FATIN ISHRAK RAHMAN,19-39862-1</a:t>
            </a:r>
          </a:p>
          <a:p>
            <a:r>
              <a:rPr lang="en-US" b="1" dirty="0">
                <a:solidFill>
                  <a:schemeClr val="bg1"/>
                </a:solidFill>
              </a:rPr>
              <a:t>JEBA FAWJIA,19-39815-1</a:t>
            </a:r>
          </a:p>
          <a:p>
            <a:r>
              <a:rPr lang="en-US" b="1" dirty="0">
                <a:solidFill>
                  <a:schemeClr val="bg1"/>
                </a:solidFill>
              </a:rPr>
              <a:t>FATHEMA AKTER MOONMOON,19-40161-1</a:t>
            </a:r>
          </a:p>
          <a:p>
            <a:r>
              <a:rPr lang="en-US" b="1" dirty="0">
                <a:solidFill>
                  <a:schemeClr val="bg1"/>
                </a:solidFill>
              </a:rPr>
              <a:t>FAHAD BIN AHMED,19-41719-3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CDAD34-FCD9-49A6-9A4D-2D7F04B87F1A}"/>
              </a:ext>
            </a:extLst>
          </p:cNvPr>
          <p:cNvSpPr/>
          <p:nvPr/>
        </p:nvSpPr>
        <p:spPr>
          <a:xfrm>
            <a:off x="1673157" y="772371"/>
            <a:ext cx="6285691" cy="228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53CB5-C410-43B2-BC86-DCB75833C7B5}"/>
              </a:ext>
            </a:extLst>
          </p:cNvPr>
          <p:cNvSpPr/>
          <p:nvPr/>
        </p:nvSpPr>
        <p:spPr>
          <a:xfrm>
            <a:off x="3215071" y="504770"/>
            <a:ext cx="6670645" cy="2924229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28FE7-9AA4-4B5C-8E1F-1BFAE394E147}"/>
              </a:ext>
            </a:extLst>
          </p:cNvPr>
          <p:cNvSpPr txBox="1"/>
          <p:nvPr/>
        </p:nvSpPr>
        <p:spPr>
          <a:xfrm>
            <a:off x="3348729" y="1280431"/>
            <a:ext cx="508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PROJECT NAME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SECRET OF HAPPINESS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C6C660-9DC6-4A2F-99AB-91D705D5C926}"/>
              </a:ext>
            </a:extLst>
          </p:cNvPr>
          <p:cNvSpPr/>
          <p:nvPr/>
        </p:nvSpPr>
        <p:spPr>
          <a:xfrm>
            <a:off x="2383277" y="718368"/>
            <a:ext cx="6734475" cy="2497031"/>
          </a:xfrm>
          <a:prstGeom prst="ellipse">
            <a:avLst/>
          </a:prstGeom>
          <a:solidFill>
            <a:schemeClr val="accent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E057EC-8553-4BA6-A0C9-AA3BA832EEDE}"/>
              </a:ext>
            </a:extLst>
          </p:cNvPr>
          <p:cNvSpPr/>
          <p:nvPr/>
        </p:nvSpPr>
        <p:spPr>
          <a:xfrm rot="16200000">
            <a:off x="6032525" y="2428670"/>
            <a:ext cx="7706383" cy="6670644"/>
          </a:xfrm>
          <a:prstGeom prst="triangle">
            <a:avLst>
              <a:gd name="adj" fmla="val 50447"/>
            </a:avLst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C98B23C-7CCF-46D5-91AB-AFA80DB5FFF4}"/>
              </a:ext>
            </a:extLst>
          </p:cNvPr>
          <p:cNvSpPr/>
          <p:nvPr/>
        </p:nvSpPr>
        <p:spPr>
          <a:xfrm rot="16200000">
            <a:off x="7941225" y="3766013"/>
            <a:ext cx="4656321" cy="3982293"/>
          </a:xfrm>
          <a:prstGeom prst="triangle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63C96-3B94-4D5F-AA03-FE3EB4C2A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35" y="1935804"/>
            <a:ext cx="2838225" cy="2407258"/>
          </a:xfrm>
          <a:effectLst>
            <a:softEdge rad="3302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7956F9-4CA9-4EA2-9FAD-C76B1B6E4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942958"/>
              </p:ext>
            </p:extLst>
          </p:nvPr>
        </p:nvGraphicFramePr>
        <p:xfrm>
          <a:off x="659319" y="1851374"/>
          <a:ext cx="8210144" cy="4524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Lightbulb and gear">
            <a:extLst>
              <a:ext uri="{FF2B5EF4-FFF2-40B4-BE49-F238E27FC236}">
                <a16:creationId xmlns:a16="http://schemas.microsoft.com/office/drawing/2014/main" id="{0E8243B7-7677-4589-AE82-944462AEB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480739">
            <a:off x="6486611" y="360173"/>
            <a:ext cx="1426365" cy="14263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0945AA-006E-4031-9637-F8BE26FC3D6E}"/>
              </a:ext>
            </a:extLst>
          </p:cNvPr>
          <p:cNvSpPr/>
          <p:nvPr/>
        </p:nvSpPr>
        <p:spPr>
          <a:xfrm>
            <a:off x="659319" y="277008"/>
            <a:ext cx="5436681" cy="104538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FA48F-DE17-4D80-8A63-5F2ACE700E0A}"/>
              </a:ext>
            </a:extLst>
          </p:cNvPr>
          <p:cNvSpPr/>
          <p:nvPr/>
        </p:nvSpPr>
        <p:spPr>
          <a:xfrm>
            <a:off x="949379" y="481933"/>
            <a:ext cx="5444717" cy="11828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9BA3F-0E86-4F86-BC5F-9222B68A9A47}"/>
              </a:ext>
            </a:extLst>
          </p:cNvPr>
          <p:cNvSpPr/>
          <p:nvPr/>
        </p:nvSpPr>
        <p:spPr>
          <a:xfrm>
            <a:off x="1239439" y="617702"/>
            <a:ext cx="5444717" cy="11828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BESIC FUNCTIONALITY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903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7313-0990-4EC9-8710-09D5C84B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719" y="219679"/>
            <a:ext cx="4294999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ANALYSIS &amp;</a:t>
            </a:r>
            <a:b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INTERPRETATION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D6C1C-72EC-4D26-94A3-0F9F2EBA5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7650" y="828958"/>
            <a:ext cx="3012174" cy="2335136"/>
          </a:xfrm>
          <a:effectLst>
            <a:softEdge rad="368300"/>
          </a:effec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A19C5CE-BB9D-43A7-828A-11CFBFA7DBF0}"/>
              </a:ext>
            </a:extLst>
          </p:cNvPr>
          <p:cNvSpPr/>
          <p:nvPr/>
        </p:nvSpPr>
        <p:spPr>
          <a:xfrm rot="10971835">
            <a:off x="-164482" y="-151134"/>
            <a:ext cx="3834951" cy="2133525"/>
          </a:xfrm>
          <a:prstGeom prst="triangl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A7807FB-EE1B-4110-820E-4E10D8E50AA5}"/>
              </a:ext>
            </a:extLst>
          </p:cNvPr>
          <p:cNvSpPr/>
          <p:nvPr/>
        </p:nvSpPr>
        <p:spPr>
          <a:xfrm rot="18893530">
            <a:off x="-207289" y="-1511333"/>
            <a:ext cx="2807583" cy="2997519"/>
          </a:xfrm>
          <a:prstGeom prst="rtTriangl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94A2E-FA7C-472C-AEF1-EA2D855C7C9F}"/>
              </a:ext>
            </a:extLst>
          </p:cNvPr>
          <p:cNvSpPr/>
          <p:nvPr/>
        </p:nvSpPr>
        <p:spPr>
          <a:xfrm>
            <a:off x="6342576" y="4192001"/>
            <a:ext cx="2841756" cy="2446320"/>
          </a:xfrm>
          <a:prstGeom prst="rect">
            <a:avLst/>
          </a:prstGeom>
          <a:solidFill>
            <a:schemeClr val="accent2">
              <a:lumMod val="5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/>
              <a:t>Best option for those people who interested for donating and assistance.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B9617-A36E-4D60-B373-EFD881E03233}"/>
              </a:ext>
            </a:extLst>
          </p:cNvPr>
          <p:cNvSpPr/>
          <p:nvPr/>
        </p:nvSpPr>
        <p:spPr>
          <a:xfrm>
            <a:off x="834510" y="2292514"/>
            <a:ext cx="2975198" cy="244632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 impactful activities- food stamp, funds </a:t>
            </a:r>
            <a:r>
              <a:rPr lang="en-US" dirty="0" err="1"/>
              <a:t>raising,donation,awareness</a:t>
            </a:r>
            <a:r>
              <a:rPr lang="en-US" dirty="0"/>
              <a:t> </a:t>
            </a:r>
            <a:r>
              <a:rPr lang="en-US" dirty="0" err="1"/>
              <a:t>campings,blood</a:t>
            </a:r>
            <a:r>
              <a:rPr lang="en-US" dirty="0"/>
              <a:t> </a:t>
            </a:r>
            <a:r>
              <a:rPr lang="en-US" dirty="0" err="1"/>
              <a:t>donation,winter</a:t>
            </a:r>
            <a:r>
              <a:rPr lang="en-US" dirty="0"/>
              <a:t> cloth </a:t>
            </a:r>
            <a:r>
              <a:rPr lang="en-US" dirty="0" err="1"/>
              <a:t>distribution,flood</a:t>
            </a:r>
            <a:r>
              <a:rPr lang="en-US" dirty="0"/>
              <a:t> relief </a:t>
            </a:r>
            <a:r>
              <a:rPr lang="en-US" dirty="0" err="1"/>
              <a:t>cmpaingn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F3910-CE26-4C13-BCF5-18FB16EE7771}"/>
              </a:ext>
            </a:extLst>
          </p:cNvPr>
          <p:cNvSpPr/>
          <p:nvPr/>
        </p:nvSpPr>
        <p:spPr>
          <a:xfrm>
            <a:off x="3721374" y="3515674"/>
            <a:ext cx="2745849" cy="2446320"/>
          </a:xfrm>
          <a:prstGeom prst="rect">
            <a:avLst/>
          </a:prstGeom>
          <a:solidFill>
            <a:schemeClr val="accent2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Created for searching purpose and to decrease people’s need.</a:t>
            </a:r>
          </a:p>
        </p:txBody>
      </p:sp>
    </p:spTree>
    <p:extLst>
      <p:ext uri="{BB962C8B-B14F-4D97-AF65-F5344CB8AC3E}">
        <p14:creationId xmlns:p14="http://schemas.microsoft.com/office/powerpoint/2010/main" val="26505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67F5-474D-4BF1-BCE7-C6C3E9C3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037B6C-503E-47F7-92FA-A6E70C77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28" y="2636195"/>
            <a:ext cx="4455266" cy="2801566"/>
          </a:xfrm>
          <a:effectLst>
            <a:glow rad="127000">
              <a:schemeClr val="accent1">
                <a:alpha val="0"/>
              </a:schemeClr>
            </a:glow>
            <a:softEdge rad="152400"/>
          </a:effectLst>
        </p:spPr>
      </p:pic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3B7E5F29-2E29-4225-8D91-1C3E645F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2362">
            <a:off x="4957864" y="570706"/>
            <a:ext cx="914400" cy="91440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EFB3443E-0646-4258-BA18-7B318B818C86}"/>
              </a:ext>
            </a:extLst>
          </p:cNvPr>
          <p:cNvSpPr/>
          <p:nvPr/>
        </p:nvSpPr>
        <p:spPr>
          <a:xfrm>
            <a:off x="445657" y="2167546"/>
            <a:ext cx="2708975" cy="2626028"/>
          </a:xfrm>
          <a:prstGeom prst="frame">
            <a:avLst>
              <a:gd name="adj1" fmla="val 3989"/>
            </a:avLst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DC8F035-D210-4459-BBD2-1930D763B0D5}"/>
              </a:ext>
            </a:extLst>
          </p:cNvPr>
          <p:cNvSpPr/>
          <p:nvPr/>
        </p:nvSpPr>
        <p:spPr>
          <a:xfrm>
            <a:off x="2461582" y="4371809"/>
            <a:ext cx="2405491" cy="2088811"/>
          </a:xfrm>
          <a:prstGeom prst="frame">
            <a:avLst>
              <a:gd name="adj1" fmla="val 4312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/>
              <a:t>To shape the goals with public ,private,organigation and NGO’s.</a:t>
            </a:r>
            <a:endParaRPr lang="en-US" sz="18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38ACE30-9D7F-465E-937E-FFF64B08EA6D}"/>
              </a:ext>
            </a:extLst>
          </p:cNvPr>
          <p:cNvSpPr/>
          <p:nvPr/>
        </p:nvSpPr>
        <p:spPr>
          <a:xfrm>
            <a:off x="4154719" y="2167546"/>
            <a:ext cx="2708975" cy="2468064"/>
          </a:xfrm>
          <a:prstGeom prst="frame">
            <a:avLst>
              <a:gd name="adj1" fmla="val 5053"/>
            </a:avLst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176754-FC1B-4AEA-A114-3F343A2E3A4E}"/>
              </a:ext>
            </a:extLst>
          </p:cNvPr>
          <p:cNvSpPr txBox="1"/>
          <p:nvPr/>
        </p:nvSpPr>
        <p:spPr>
          <a:xfrm>
            <a:off x="623627" y="2346456"/>
            <a:ext cx="23530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The goals are to increasing social development ,ensure healthy lives and connecting huge community in a small.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E6AD0-51C6-4134-AC35-AA8B60D1EAB5}"/>
              </a:ext>
            </a:extLst>
          </p:cNvPr>
          <p:cNvSpPr txBox="1"/>
          <p:nvPr/>
        </p:nvSpPr>
        <p:spPr>
          <a:xfrm>
            <a:off x="4270442" y="2385915"/>
            <a:ext cx="23617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To motivate youth and volunteers who can involve themselves in the </a:t>
            </a:r>
            <a:r>
              <a:rPr lang="en-US" sz="1800" dirty="0" err="1"/>
              <a:t>aims,objectives</a:t>
            </a:r>
            <a:r>
              <a:rPr lang="en-US" sz="1800" dirty="0"/>
              <a:t> and goals of the social welfare.</a:t>
            </a:r>
          </a:p>
        </p:txBody>
      </p:sp>
    </p:spTree>
    <p:extLst>
      <p:ext uri="{BB962C8B-B14F-4D97-AF65-F5344CB8AC3E}">
        <p14:creationId xmlns:p14="http://schemas.microsoft.com/office/powerpoint/2010/main" val="426689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B6C1-3E3D-4557-9BF0-DB117B4B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5" y="290277"/>
            <a:ext cx="4784387" cy="1325563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6630C1-C6E8-486F-90A5-987CCA3B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96" y="1370375"/>
            <a:ext cx="4075809" cy="4035577"/>
          </a:xfrm>
          <a:effectLst>
            <a:glow>
              <a:schemeClr val="accent1">
                <a:alpha val="0"/>
              </a:schemeClr>
            </a:glow>
            <a:outerShdw sx="1000" sy="1000" algn="ctr" rotWithShape="0">
              <a:srgbClr val="000000"/>
            </a:outerShdw>
            <a:reflection endPos="0" dist="50800" dir="5400000" sy="-100000" algn="bl" rotWithShape="0"/>
            <a:softEdge rad="419100"/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3816E-1234-429C-ACC5-AB0A2943F165}"/>
              </a:ext>
            </a:extLst>
          </p:cNvPr>
          <p:cNvSpPr/>
          <p:nvPr/>
        </p:nvSpPr>
        <p:spPr>
          <a:xfrm>
            <a:off x="733254" y="2646218"/>
            <a:ext cx="4321927" cy="1565564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dirty="0"/>
              <a:t>Create  social response to a changing  thinking and build financial capability.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60DD7C-D3EE-480F-B22D-73F8307BC43D}"/>
              </a:ext>
            </a:extLst>
          </p:cNvPr>
          <p:cNvSpPr/>
          <p:nvPr/>
        </p:nvSpPr>
        <p:spPr>
          <a:xfrm>
            <a:off x="2342646" y="3867585"/>
            <a:ext cx="4686317" cy="1697477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800" dirty="0"/>
              <a:t>Ensuring quick response on any emergency.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50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ED08-13CA-425E-ABEB-45979AA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99127"/>
            <a:ext cx="10515600" cy="1325563"/>
          </a:xfrm>
          <a:scene3d>
            <a:camera prst="orthographicFront">
              <a:rot lat="0" lon="21299999" rev="0"/>
            </a:camera>
            <a:lightRig rig="threePt" dir="t"/>
          </a:scene3d>
        </p:spPr>
        <p:txBody>
          <a:bodyPr/>
          <a:lstStyle/>
          <a:p>
            <a:r>
              <a:rPr lang="en-US" dirty="0"/>
              <a:t>SCOPE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8A30A-AB8A-4F43-9C43-792556445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2143148"/>
            <a:ext cx="4516016" cy="4033717"/>
          </a:xfrm>
          <a:effectLst>
            <a:glow>
              <a:schemeClr val="accent1">
                <a:alpha val="0"/>
              </a:schemeClr>
            </a:glow>
            <a:reflection endPos="0" dir="5400000" sy="-100000" algn="bl" rotWithShape="0"/>
            <a:softEdge rad="9779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A8798-E382-40B1-8026-4BB1D23C6BE8}"/>
              </a:ext>
            </a:extLst>
          </p:cNvPr>
          <p:cNvSpPr txBox="1"/>
          <p:nvPr/>
        </p:nvSpPr>
        <p:spPr>
          <a:xfrm>
            <a:off x="736523" y="2574670"/>
            <a:ext cx="6977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Different </a:t>
            </a:r>
            <a:r>
              <a:rPr lang="en-US" sz="2400" dirty="0" err="1"/>
              <a:t>organigation,NGO’s</a:t>
            </a:r>
            <a:r>
              <a:rPr lang="en-US" sz="2400" dirty="0"/>
              <a:t> and social stakeholders can contribute.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Scope for removing unemployment.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 To make communication with national and international platform.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32C6DDB1-7F82-4BDB-A7A8-1B931AA2630A}"/>
              </a:ext>
            </a:extLst>
          </p:cNvPr>
          <p:cNvSpPr/>
          <p:nvPr/>
        </p:nvSpPr>
        <p:spPr>
          <a:xfrm>
            <a:off x="841146" y="497678"/>
            <a:ext cx="4027251" cy="16454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DA17C7-069A-4921-94A4-F7AD53CAE7AC}"/>
              </a:ext>
            </a:extLst>
          </p:cNvPr>
          <p:cNvSpPr>
            <a:spLocks noGrp="1"/>
          </p:cNvSpPr>
          <p:nvPr/>
        </p:nvSpPr>
        <p:spPr>
          <a:xfrm>
            <a:off x="3518562" y="2725707"/>
            <a:ext cx="5246137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Thank You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0B9EE71-F18F-402E-AE92-259E547BF996}"/>
              </a:ext>
            </a:extLst>
          </p:cNvPr>
          <p:cNvSpPr/>
          <p:nvPr/>
        </p:nvSpPr>
        <p:spPr>
          <a:xfrm>
            <a:off x="3427301" y="2414571"/>
            <a:ext cx="5159828" cy="1325563"/>
          </a:xfrm>
          <a:prstGeom prst="triangl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B608A92-9E60-48AA-95CA-F40260FC0768}"/>
              </a:ext>
            </a:extLst>
          </p:cNvPr>
          <p:cNvSpPr/>
          <p:nvPr/>
        </p:nvSpPr>
        <p:spPr>
          <a:xfrm rot="10800000">
            <a:off x="3427301" y="3036840"/>
            <a:ext cx="5159828" cy="1406589"/>
          </a:xfrm>
          <a:prstGeom prst="triangl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744</TotalTime>
  <Words>209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Courier New</vt:lpstr>
      <vt:lpstr>Wingdings</vt:lpstr>
      <vt:lpstr>Depth</vt:lpstr>
      <vt:lpstr>PowerPoint Presentation</vt:lpstr>
      <vt:lpstr>PowerPoint Presentation</vt:lpstr>
      <vt:lpstr>DATA ANALYSIS &amp;  INTERPRETATION</vt:lpstr>
      <vt:lpstr>OBJECTIVES</vt:lpstr>
      <vt:lpstr>CHALLENGES</vt:lpstr>
      <vt:lpstr>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JEBA FAWJIA</dc:creator>
  <cp:lastModifiedBy>JEBA FAWJIA</cp:lastModifiedBy>
  <cp:revision>42</cp:revision>
  <dcterms:created xsi:type="dcterms:W3CDTF">2021-02-04T17:59:03Z</dcterms:created>
  <dcterms:modified xsi:type="dcterms:W3CDTF">2021-02-07T20:18:22Z</dcterms:modified>
</cp:coreProperties>
</file>