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9" r:id="rId3"/>
    <p:sldId id="272" r:id="rId4"/>
    <p:sldId id="273" r:id="rId5"/>
    <p:sldId id="267" r:id="rId6"/>
    <p:sldId id="265" r:id="rId7"/>
    <p:sldId id="283" r:id="rId8"/>
    <p:sldId id="270" r:id="rId9"/>
    <p:sldId id="282" r:id="rId10"/>
    <p:sldId id="280" r:id="rId11"/>
    <p:sldId id="281" r:id="rId12"/>
    <p:sldId id="277" r:id="rId13"/>
    <p:sldId id="301" r:id="rId14"/>
    <p:sldId id="299" r:id="rId15"/>
    <p:sldId id="302" r:id="rId16"/>
    <p:sldId id="297" r:id="rId17"/>
    <p:sldId id="274" r:id="rId18"/>
    <p:sldId id="285" r:id="rId19"/>
    <p:sldId id="278" r:id="rId20"/>
    <p:sldId id="284" r:id="rId21"/>
    <p:sldId id="291" r:id="rId22"/>
    <p:sldId id="286" r:id="rId23"/>
    <p:sldId id="287" r:id="rId24"/>
    <p:sldId id="288" r:id="rId25"/>
    <p:sldId id="294" r:id="rId26"/>
    <p:sldId id="303" r:id="rId27"/>
    <p:sldId id="289" r:id="rId28"/>
    <p:sldId id="293" r:id="rId29"/>
    <p:sldId id="290" r:id="rId30"/>
    <p:sldId id="295" r:id="rId31"/>
    <p:sldId id="304" r:id="rId32"/>
    <p:sldId id="305" r:id="rId33"/>
    <p:sldId id="306" r:id="rId34"/>
    <p:sldId id="296" r:id="rId35"/>
    <p:sldId id="298" r:id="rId36"/>
    <p:sldId id="30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en Baars" initials="JB" lastIdx="1" clrIdx="0">
    <p:extLst>
      <p:ext uri="{19B8F6BF-5375-455C-9EA6-DF929625EA0E}">
        <p15:presenceInfo xmlns:p15="http://schemas.microsoft.com/office/powerpoint/2012/main" userId="3142c1f3ea1858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2T23:25:24.6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B6A9-CA36-4ED4-B02A-EFD969B3C0C5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3FC4-73B3-4CA3-A8B4-720BB9081C7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14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71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1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98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8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52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61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7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89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98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678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7100-B31E-4DA5-8CFD-96E7ECB44F42}" type="datetimeFigureOut">
              <a:rPr lang="en-NL" smtClean="0"/>
              <a:t>16/07/2020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EA1D-FAE4-4602-8732-CCB80D8FAE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838135-0174-4FC9-A2E3-8C88C734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De zeer zorgwekkende stoffen van morgen</a:t>
            </a:r>
            <a:endParaRPr lang="en-NL" sz="510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2DA35A-B400-4AFB-9824-C4BA7E9B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40000" lnSpcReduction="20000"/>
          </a:bodyPr>
          <a:lstStyle/>
          <a:p>
            <a:endParaRPr lang="en-US" sz="800" dirty="0">
              <a:solidFill>
                <a:srgbClr val="FFFFFF"/>
              </a:solidFill>
            </a:endParaRPr>
          </a:p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5200" dirty="0">
                <a:solidFill>
                  <a:srgbClr val="FFFFFF"/>
                </a:solidFill>
              </a:rPr>
              <a:t>Jeroen Baars</a:t>
            </a:r>
            <a:endParaRPr lang="en-NL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6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738731-CAFD-4039-A6D7-62D2619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938" y="4034623"/>
            <a:ext cx="79865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Hoe </a:t>
            </a:r>
            <a:r>
              <a:rPr lang="en-US" sz="3600" dirty="0" err="1">
                <a:solidFill>
                  <a:srgbClr val="000000"/>
                </a:solidFill>
              </a:rPr>
              <a:t>representeer</a:t>
            </a:r>
            <a:r>
              <a:rPr lang="en-US" sz="3600" dirty="0">
                <a:solidFill>
                  <a:srgbClr val="000000"/>
                </a:solidFill>
              </a:rPr>
              <a:t> je </a:t>
            </a:r>
            <a:r>
              <a:rPr lang="en-US" sz="3600" dirty="0" err="1">
                <a:solidFill>
                  <a:srgbClr val="000000"/>
                </a:solidFill>
              </a:rPr>
              <a:t>een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molecuul</a:t>
            </a:r>
            <a:r>
              <a:rPr lang="en-US" sz="36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58EA26-ED31-4D63-A3EA-3EF504C9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127501"/>
            <a:ext cx="2293837" cy="1525402"/>
          </a:xfrm>
          <a:prstGeom prst="rect">
            <a:avLst/>
          </a:prstGeom>
        </p:spPr>
      </p:pic>
      <p:sp>
        <p:nvSpPr>
          <p:cNvPr id="1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minocyclopropane Molecuul Model - Gratis afbeelding op Pixabay">
            <a:extLst>
              <a:ext uri="{FF2B5EF4-FFF2-40B4-BE49-F238E27FC236}">
                <a16:creationId xmlns:a16="http://schemas.microsoft.com/office/drawing/2014/main" id="{B64E0148-D2DB-42F6-B7CB-B0EE298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4365" y="1115627"/>
            <a:ext cx="2006238" cy="200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9B0C32E-2636-489D-A6BA-A7A497F4F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7" t="79584" r="46804"/>
          <a:stretch/>
        </p:blipFill>
        <p:spPr bwMode="auto">
          <a:xfrm>
            <a:off x="9714773" y="709859"/>
            <a:ext cx="2268558" cy="15484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uilding a molecular charge classifier | by Flawnson Tong ...">
            <a:extLst>
              <a:ext uri="{FF2B5EF4-FFF2-40B4-BE49-F238E27FC236}">
                <a16:creationId xmlns:a16="http://schemas.microsoft.com/office/drawing/2014/main" id="{42E8DF14-9D75-4B94-90E6-02309098D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2"/>
          <a:stretch/>
        </p:blipFill>
        <p:spPr bwMode="auto">
          <a:xfrm>
            <a:off x="272495" y="4056417"/>
            <a:ext cx="2639607" cy="1910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C4B03A7-5403-47DB-A8D9-E6FB2C3E76FC}"/>
              </a:ext>
            </a:extLst>
          </p:cNvPr>
          <p:cNvSpPr txBox="1"/>
          <p:nvPr/>
        </p:nvSpPr>
        <p:spPr>
          <a:xfrm>
            <a:off x="5145952" y="4796977"/>
            <a:ext cx="3429000" cy="3200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/>
              <a:t>SMILES</a:t>
            </a:r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 err="1"/>
              <a:t>Chemische</a:t>
            </a:r>
            <a:r>
              <a:rPr lang="en-US" sz="1300" dirty="0"/>
              <a:t> </a:t>
            </a:r>
            <a:r>
              <a:rPr lang="en-US" sz="1300" dirty="0" err="1"/>
              <a:t>Eigenschappen</a:t>
            </a: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2d of 3d </a:t>
            </a:r>
            <a:r>
              <a:rPr lang="en-US" sz="1300" dirty="0" err="1"/>
              <a:t>structuur</a:t>
            </a: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		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CA619A6A-701C-4A7C-8DF4-5DD6546F90E6}"/>
              </a:ext>
            </a:extLst>
          </p:cNvPr>
          <p:cNvSpPr/>
          <p:nvPr/>
        </p:nvSpPr>
        <p:spPr>
          <a:xfrm rot="1269062">
            <a:off x="1965988" y="400202"/>
            <a:ext cx="6560497" cy="2765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21D765DD-16D0-4E62-8D62-4956E79AB69A}"/>
              </a:ext>
            </a:extLst>
          </p:cNvPr>
          <p:cNvSpPr/>
          <p:nvPr/>
        </p:nvSpPr>
        <p:spPr>
          <a:xfrm rot="277381">
            <a:off x="5053632" y="5741600"/>
            <a:ext cx="1767429" cy="650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116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738731-CAFD-4039-A6D7-62D2619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302" y="4056604"/>
            <a:ext cx="8459814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Hoe </a:t>
            </a:r>
            <a:r>
              <a:rPr lang="en-US" sz="3600" dirty="0" err="1">
                <a:solidFill>
                  <a:srgbClr val="000000"/>
                </a:solidFill>
              </a:rPr>
              <a:t>representeer</a:t>
            </a:r>
            <a:r>
              <a:rPr lang="en-US" sz="3600" dirty="0">
                <a:solidFill>
                  <a:srgbClr val="000000"/>
                </a:solidFill>
              </a:rPr>
              <a:t> je </a:t>
            </a:r>
            <a:r>
              <a:rPr lang="en-US" sz="3600" dirty="0" err="1">
                <a:solidFill>
                  <a:srgbClr val="000000"/>
                </a:solidFill>
              </a:rPr>
              <a:t>een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molecuul</a:t>
            </a:r>
            <a:r>
              <a:rPr lang="en-US" sz="36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58EA26-ED31-4D63-A3EA-3EF504C9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127501"/>
            <a:ext cx="2293837" cy="1525402"/>
          </a:xfrm>
          <a:prstGeom prst="rect">
            <a:avLst/>
          </a:prstGeom>
        </p:spPr>
      </p:pic>
      <p:sp>
        <p:nvSpPr>
          <p:cNvPr id="1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minocyclopropane Molecuul Model - Gratis afbeelding op Pixabay">
            <a:extLst>
              <a:ext uri="{FF2B5EF4-FFF2-40B4-BE49-F238E27FC236}">
                <a16:creationId xmlns:a16="http://schemas.microsoft.com/office/drawing/2014/main" id="{B64E0148-D2DB-42F6-B7CB-B0EE298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986" y="1089409"/>
            <a:ext cx="2006238" cy="200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9B0C32E-2636-489D-A6BA-A7A497F4F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7" t="79584" r="46804"/>
          <a:stretch/>
        </p:blipFill>
        <p:spPr bwMode="auto">
          <a:xfrm>
            <a:off x="9714773" y="709859"/>
            <a:ext cx="2268558" cy="15484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uilding a molecular charge classifier | by Flawnson Tong ...">
            <a:extLst>
              <a:ext uri="{FF2B5EF4-FFF2-40B4-BE49-F238E27FC236}">
                <a16:creationId xmlns:a16="http://schemas.microsoft.com/office/drawing/2014/main" id="{42E8DF14-9D75-4B94-90E6-02309098D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2"/>
          <a:stretch/>
        </p:blipFill>
        <p:spPr bwMode="auto">
          <a:xfrm>
            <a:off x="272495" y="4056417"/>
            <a:ext cx="2639607" cy="1910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C4B03A7-5403-47DB-A8D9-E6FB2C3E76FC}"/>
              </a:ext>
            </a:extLst>
          </p:cNvPr>
          <p:cNvSpPr txBox="1"/>
          <p:nvPr/>
        </p:nvSpPr>
        <p:spPr>
          <a:xfrm>
            <a:off x="5221460" y="4650242"/>
            <a:ext cx="3429000" cy="3200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/>
              <a:t>SMILES</a:t>
            </a:r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 err="1"/>
              <a:t>Chemische</a:t>
            </a:r>
            <a:r>
              <a:rPr lang="en-US" sz="1300" dirty="0"/>
              <a:t> </a:t>
            </a:r>
            <a:r>
              <a:rPr lang="en-US" sz="1300" dirty="0" err="1"/>
              <a:t>Eigenschappen</a:t>
            </a: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2d of 3d </a:t>
            </a:r>
            <a:r>
              <a:rPr lang="en-US" sz="1300" dirty="0" err="1"/>
              <a:t>structuur</a:t>
            </a: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		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AC13AC7C-3CDD-408B-8E6E-98559A57A30F}"/>
              </a:ext>
            </a:extLst>
          </p:cNvPr>
          <p:cNvSpPr/>
          <p:nvPr/>
        </p:nvSpPr>
        <p:spPr>
          <a:xfrm>
            <a:off x="5094118" y="5085347"/>
            <a:ext cx="2213062" cy="499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A3E3CFA2-9423-4C66-904C-309243526E4E}"/>
              </a:ext>
            </a:extLst>
          </p:cNvPr>
          <p:cNvSpPr/>
          <p:nvPr/>
        </p:nvSpPr>
        <p:spPr>
          <a:xfrm>
            <a:off x="9333498" y="292931"/>
            <a:ext cx="2757439" cy="2382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310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671E6-77C4-4B31-9F4B-54004562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neural networks</a:t>
            </a:r>
            <a:endParaRPr lang="en-NL" dirty="0"/>
          </a:p>
        </p:txBody>
      </p:sp>
      <p:pic>
        <p:nvPicPr>
          <p:cNvPr id="6" name="Afbeelding 5" descr="Afbeelding met klok, tekening&#10;&#10;Automatisch gegenereerde beschrijving">
            <a:extLst>
              <a:ext uri="{FF2B5EF4-FFF2-40B4-BE49-F238E27FC236}">
                <a16:creationId xmlns:a16="http://schemas.microsoft.com/office/drawing/2014/main" id="{CE882752-2DDA-43B9-B941-C52C8EAA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26" y="2213900"/>
            <a:ext cx="8819147" cy="2735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0E74D3A-2227-4B9D-ACA0-F7ECBC286C52}"/>
              </a:ext>
            </a:extLst>
          </p:cNvPr>
          <p:cNvSpPr txBox="1"/>
          <p:nvPr/>
        </p:nvSpPr>
        <p:spPr>
          <a:xfrm>
            <a:off x="838200" y="1546309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Ruimtelijke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2486A2F-26FA-4488-A9B0-52BF197EA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76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671E6-77C4-4B31-9F4B-54004562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neural networks</a:t>
            </a:r>
            <a:endParaRPr lang="en-NL" dirty="0"/>
          </a:p>
        </p:txBody>
      </p:sp>
      <p:pic>
        <p:nvPicPr>
          <p:cNvPr id="6" name="Afbeelding 5" descr="Afbeelding met klok, tekening&#10;&#10;Automatisch gegenereerde beschrijving">
            <a:extLst>
              <a:ext uri="{FF2B5EF4-FFF2-40B4-BE49-F238E27FC236}">
                <a16:creationId xmlns:a16="http://schemas.microsoft.com/office/drawing/2014/main" id="{CE882752-2DDA-43B9-B941-C52C8EAA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26" y="1546309"/>
            <a:ext cx="8819147" cy="2735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50E74D3A-2227-4B9D-ACA0-F7ECBC286C52}"/>
              </a:ext>
            </a:extLst>
          </p:cNvPr>
          <p:cNvSpPr txBox="1"/>
          <p:nvPr/>
        </p:nvSpPr>
        <p:spPr>
          <a:xfrm>
            <a:off x="838200" y="1546309"/>
            <a:ext cx="25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Ruimtelijke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2486A2F-26FA-4488-A9B0-52BF197EA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100" name="Picture 4" descr="Anisotropic, Dynamic, Spectral and Multiscale Filters Defined on ...">
            <a:extLst>
              <a:ext uri="{FF2B5EF4-FFF2-40B4-BE49-F238E27FC236}">
                <a16:creationId xmlns:a16="http://schemas.microsoft.com/office/drawing/2014/main" id="{3A1E1ECB-9453-42C3-8976-90D8CDA45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2"/>
          <a:stretch/>
        </p:blipFill>
        <p:spPr bwMode="auto">
          <a:xfrm>
            <a:off x="381000" y="4281309"/>
            <a:ext cx="10515600" cy="232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44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DB891-5BA2-4684-9C4D-EA4A66E8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5575"/>
            <a:ext cx="10515600" cy="1325563"/>
          </a:xfrm>
        </p:spPr>
        <p:txBody>
          <a:bodyPr/>
          <a:lstStyle/>
          <a:p>
            <a:r>
              <a:rPr lang="en-US" dirty="0"/>
              <a:t>Graph convolutional neural networks</a:t>
            </a:r>
            <a:endParaRPr lang="en-NL" dirty="0"/>
          </a:p>
        </p:txBody>
      </p:sp>
      <p:pic>
        <p:nvPicPr>
          <p:cNvPr id="1026" name="Picture 2" descr="Graph structured data">
            <a:extLst>
              <a:ext uri="{FF2B5EF4-FFF2-40B4-BE49-F238E27FC236}">
                <a16:creationId xmlns:a16="http://schemas.microsoft.com/office/drawing/2014/main" id="{3E2E32A8-9574-42D3-AEE8-D6AC7761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9" y="1098550"/>
            <a:ext cx="11234871" cy="54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8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6BB3-2B6A-44C6-8A7C-CDCE7C91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convolutional neural networks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A77FD26-52D4-4CB7-9245-15C895085200}"/>
              </a:ext>
            </a:extLst>
          </p:cNvPr>
          <p:cNvSpPr txBox="1"/>
          <p:nvPr/>
        </p:nvSpPr>
        <p:spPr>
          <a:xfrm>
            <a:off x="368300" y="2717800"/>
            <a:ext cx="3429000" cy="3200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/>
              <a:t>Isotropic networks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GIN</a:t>
            </a:r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Anisotropic networks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Gated GCN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Bonds </a:t>
            </a:r>
            <a:r>
              <a:rPr lang="en-US" sz="1300" dirty="0" err="1"/>
              <a:t>gebruikt</a:t>
            </a:r>
            <a:endParaRPr lang="en-NL" sz="1300" dirty="0"/>
          </a:p>
        </p:txBody>
      </p:sp>
      <p:pic>
        <p:nvPicPr>
          <p:cNvPr id="2050" name="Picture 2" descr="GNN Layer">
            <a:extLst>
              <a:ext uri="{FF2B5EF4-FFF2-40B4-BE49-F238E27FC236}">
                <a16:creationId xmlns:a16="http://schemas.microsoft.com/office/drawing/2014/main" id="{B6C79C75-E3B5-4E3B-A383-8263523E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44" y="3263881"/>
            <a:ext cx="4401380" cy="29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0BCFF66-9E69-4DB1-8231-D0DE34A8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20" y="441144"/>
            <a:ext cx="5183763" cy="23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9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CBD07-64C3-432B-A6B2-E7D2D07C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Uitdagingen</a:t>
            </a:r>
            <a:r>
              <a:rPr lang="en-US" dirty="0"/>
              <a:t> in het veld</a:t>
            </a:r>
            <a:endParaRPr lang="en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9C1D1A8-B299-4785-B17B-E3F43FAF8242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 err="1"/>
              <a:t>Buit</a:t>
            </a:r>
            <a:r>
              <a:rPr lang="en-US" dirty="0"/>
              <a:t> de </a:t>
            </a:r>
            <a:r>
              <a:rPr lang="en-US" dirty="0" err="1"/>
              <a:t>structuur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/>
              <a:t>	Data-sets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Verwerk</a:t>
            </a:r>
            <a:r>
              <a:rPr lang="en-US" dirty="0"/>
              <a:t> </a:t>
            </a:r>
            <a:r>
              <a:rPr lang="en-US" dirty="0" err="1"/>
              <a:t>chemische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chemische</a:t>
            </a:r>
            <a:r>
              <a:rPr lang="en-US" dirty="0"/>
              <a:t> expertise</a:t>
            </a:r>
          </a:p>
        </p:txBody>
      </p:sp>
    </p:spTree>
    <p:extLst>
      <p:ext uri="{BB962C8B-B14F-4D97-AF65-F5344CB8AC3E}">
        <p14:creationId xmlns:p14="http://schemas.microsoft.com/office/powerpoint/2010/main" val="353930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824EF-5481-4B91-92BA-AC9E65AA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– Bonds </a:t>
            </a:r>
            <a:r>
              <a:rPr lang="en-US" dirty="0" err="1"/>
              <a:t>representatie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2CA1EF-F1E4-4E70-9CCD-B33A8749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85" y="1938247"/>
            <a:ext cx="8668265" cy="10951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8F721DA-F116-45F6-837A-2D78A3E5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85" y="3429000"/>
            <a:ext cx="6306065" cy="26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9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48CC-F03F-4D43-AB41-9D3A52F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– </a:t>
            </a:r>
            <a:r>
              <a:rPr lang="en-US" dirty="0" err="1"/>
              <a:t>Toxische</a:t>
            </a:r>
            <a:r>
              <a:rPr lang="en-US" dirty="0"/>
              <a:t> </a:t>
            </a:r>
            <a:r>
              <a:rPr lang="en-US" dirty="0" err="1"/>
              <a:t>relaties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0D41B8B-D2AC-4C3E-B7C8-E0D8C1B9BDAE}"/>
              </a:ext>
            </a:extLst>
          </p:cNvPr>
          <p:cNvSpPr txBox="1"/>
          <p:nvPr/>
        </p:nvSpPr>
        <p:spPr>
          <a:xfrm>
            <a:off x="1042737" y="1588168"/>
            <a:ext cx="8799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Hydrofoob</a:t>
            </a:r>
            <a:r>
              <a:rPr lang="en-US" dirty="0"/>
              <a:t>/</a:t>
            </a:r>
            <a:r>
              <a:rPr lang="en-US" dirty="0" err="1"/>
              <a:t>Hydrofiel</a:t>
            </a:r>
            <a:r>
              <a:rPr lang="en-US" dirty="0"/>
              <a:t> (</a:t>
            </a:r>
            <a:r>
              <a:rPr lang="en-US" dirty="0" err="1"/>
              <a:t>waterstofbrug</a:t>
            </a:r>
            <a:r>
              <a:rPr lang="en-US" dirty="0"/>
              <a:t> </a:t>
            </a:r>
            <a:r>
              <a:rPr lang="en-US" dirty="0" err="1"/>
              <a:t>acceptoren</a:t>
            </a:r>
            <a:r>
              <a:rPr lang="en-US" dirty="0"/>
              <a:t>/</a:t>
            </a:r>
            <a:r>
              <a:rPr lang="en-US" dirty="0" err="1"/>
              <a:t>donoren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Aromatische</a:t>
            </a:r>
            <a:r>
              <a:rPr lang="en-US" dirty="0"/>
              <a:t> </a:t>
            </a:r>
            <a:r>
              <a:rPr lang="en-US" dirty="0" err="1"/>
              <a:t>ringen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Invloeden</a:t>
            </a:r>
            <a:r>
              <a:rPr lang="en-US" dirty="0"/>
              <a:t> op </a:t>
            </a:r>
            <a:r>
              <a:rPr lang="en-US" dirty="0" err="1"/>
              <a:t>toxische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endParaRPr lang="en-US" dirty="0"/>
          </a:p>
          <a:p>
            <a:r>
              <a:rPr lang="en-US" dirty="0"/>
              <a:t>	Persistent</a:t>
            </a:r>
          </a:p>
          <a:p>
            <a:r>
              <a:rPr lang="en-US" dirty="0"/>
              <a:t>	</a:t>
            </a:r>
            <a:r>
              <a:rPr lang="en-US" dirty="0" err="1"/>
              <a:t>Bioaccumulatie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Metabolisme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Reactiviteit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SMARTS </a:t>
            </a:r>
            <a:r>
              <a:rPr lang="en-US" dirty="0" err="1"/>
              <a:t>patronen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A833F-BF19-43DA-94C0-F49FE66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– Hydro/</a:t>
            </a:r>
            <a:r>
              <a:rPr lang="en-US" dirty="0" err="1"/>
              <a:t>aromatische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8CB4B3-2C56-44A4-96CF-727BD0DA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2" y="1690688"/>
            <a:ext cx="7039635" cy="189801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D72C169-EC47-4E3C-8326-0BD5F396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9837"/>
            <a:ext cx="7162800" cy="19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EAE488-6616-4596-B91E-3D830ACF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Inhoudsopgave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8DFC2FD-6248-4E18-AFA8-79D9B2A06D20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Achtergrond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informatie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onderzoeksvraag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Onderwerp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verkennen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Graph convolutional networks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Methode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Resultaten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</a:rPr>
              <a:t>Conclusie</a:t>
            </a: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Hoe </a:t>
            </a:r>
            <a:r>
              <a:rPr lang="en-US" sz="2200" dirty="0" err="1">
                <a:solidFill>
                  <a:srgbClr val="000000"/>
                </a:solidFill>
              </a:rPr>
              <a:t>verder</a:t>
            </a:r>
            <a:r>
              <a:rPr lang="en-US" sz="22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53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9D92-3F99-4872-A004-FB29BD76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– Sites of Metabolism </a:t>
            </a:r>
            <a:r>
              <a:rPr lang="en-US" dirty="0" err="1"/>
              <a:t>representatie</a:t>
            </a:r>
            <a:endParaRPr lang="en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3D88358-FD18-4277-B71C-B94A7826A4CD}"/>
              </a:ext>
            </a:extLst>
          </p:cNvPr>
          <p:cNvSpPr/>
          <p:nvPr/>
        </p:nvSpPr>
        <p:spPr>
          <a:xfrm>
            <a:off x="904874" y="1829485"/>
            <a:ext cx="7153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CYPs – </a:t>
            </a:r>
            <a:r>
              <a:rPr lang="en-US" dirty="0" err="1"/>
              <a:t>Familie</a:t>
            </a:r>
            <a:r>
              <a:rPr lang="en-US" dirty="0"/>
              <a:t> van </a:t>
            </a:r>
            <a:r>
              <a:rPr lang="en-US" dirty="0" err="1"/>
              <a:t>enzymen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cytochromen</a:t>
            </a:r>
            <a:r>
              <a:rPr lang="en-US" dirty="0"/>
              <a:t> P450</a:t>
            </a:r>
          </a:p>
          <a:p>
            <a:endParaRPr lang="en-US" dirty="0"/>
          </a:p>
          <a:p>
            <a:r>
              <a:rPr lang="en-US" dirty="0">
                <a:latin typeface="CMR10"/>
              </a:rPr>
              <a:t>“CYPs are also the cause of the majority of </a:t>
            </a:r>
            <a:r>
              <a:rPr lang="en-US" dirty="0" err="1">
                <a:latin typeface="CMR10"/>
              </a:rPr>
              <a:t>drugdrug</a:t>
            </a:r>
            <a:r>
              <a:rPr lang="en-US" dirty="0">
                <a:latin typeface="CMR10"/>
              </a:rPr>
              <a:t> interactions and metabolism-dependent toxicity issue“</a:t>
            </a:r>
          </a:p>
          <a:p>
            <a:endParaRPr lang="en-US" dirty="0"/>
          </a:p>
          <a:p>
            <a:r>
              <a:rPr lang="en-US" dirty="0"/>
              <a:t>71 SMARTS </a:t>
            </a:r>
            <a:r>
              <a:rPr lang="en-US" dirty="0" err="1"/>
              <a:t>fragmenten</a:t>
            </a:r>
            <a:r>
              <a:rPr lang="en-US" dirty="0"/>
              <a:t> met Site of Metabolism (SOM) for CYPs</a:t>
            </a:r>
          </a:p>
          <a:p>
            <a:endParaRPr lang="en-US" dirty="0"/>
          </a:p>
          <a:p>
            <a:r>
              <a:rPr lang="en-US" dirty="0"/>
              <a:t>Hoog </a:t>
            </a:r>
            <a:r>
              <a:rPr lang="en-US" dirty="0" err="1"/>
              <a:t>aantal</a:t>
            </a:r>
            <a:r>
              <a:rPr lang="en-US" dirty="0"/>
              <a:t> -&gt; feature vector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structureel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 </a:t>
            </a:r>
            <a:r>
              <a:rPr lang="en-US" dirty="0" err="1"/>
              <a:t>representatie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8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4C60-0B48-4ED6-A67A-0EE4660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Afbeelding 3" descr="Afbeelding met zitten, hond, tafel, paal&#10;&#10;Automatisch gegenereerde beschrijving">
            <a:extLst>
              <a:ext uri="{FF2B5EF4-FFF2-40B4-BE49-F238E27FC236}">
                <a16:creationId xmlns:a16="http://schemas.microsoft.com/office/drawing/2014/main" id="{5AFF1D43-3E6A-449E-AC9F-3D297BE6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8" y="1377665"/>
            <a:ext cx="3855196" cy="375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 descr="Afbeelding met accessoire, person, groen, tafel&#10;&#10;Automatisch gegenereerde beschrijving">
            <a:extLst>
              <a:ext uri="{FF2B5EF4-FFF2-40B4-BE49-F238E27FC236}">
                <a16:creationId xmlns:a16="http://schemas.microsoft.com/office/drawing/2014/main" id="{74E68796-C659-4CE6-8F9E-EBD43F2F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61" y="1377665"/>
            <a:ext cx="3855196" cy="375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 descr="Afbeelding met binnen, lucht, person, jongen&#10;&#10;Automatisch gegenereerde beschrijving">
            <a:extLst>
              <a:ext uri="{FF2B5EF4-FFF2-40B4-BE49-F238E27FC236}">
                <a16:creationId xmlns:a16="http://schemas.microsoft.com/office/drawing/2014/main" id="{EFAD2673-4805-4860-8FA6-4C3FFBDD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155" y="1377666"/>
            <a:ext cx="3855195" cy="3759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8D348D6-98D3-472F-A4C5-16B4C9E5570A}"/>
              </a:ext>
            </a:extLst>
          </p:cNvPr>
          <p:cNvSpPr txBox="1"/>
          <p:nvPr/>
        </p:nvSpPr>
        <p:spPr>
          <a:xfrm>
            <a:off x="4376412" y="473241"/>
            <a:ext cx="316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Representaties</a:t>
            </a:r>
            <a:endParaRPr lang="en-NL" sz="36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7E19CD5-7407-4A26-A6ED-4C955CEA12D7}"/>
              </a:ext>
            </a:extLst>
          </p:cNvPr>
          <p:cNvSpPr txBox="1"/>
          <p:nvPr/>
        </p:nvSpPr>
        <p:spPr>
          <a:xfrm>
            <a:off x="1162050" y="5137435"/>
            <a:ext cx="219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Conventioneel</a:t>
            </a:r>
            <a:r>
              <a:rPr lang="en-US" dirty="0"/>
              <a:t> / SOM</a:t>
            </a:r>
            <a:endParaRPr lang="en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BA16F6F-4133-417D-AE52-D3BC2DF69EA9}"/>
              </a:ext>
            </a:extLst>
          </p:cNvPr>
          <p:cNvSpPr txBox="1"/>
          <p:nvPr/>
        </p:nvSpPr>
        <p:spPr>
          <a:xfrm>
            <a:off x="5621707" y="513743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Bonds</a:t>
            </a:r>
            <a:endParaRPr lang="en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89562DF-2699-4EA5-85AD-633198C02C91}"/>
              </a:ext>
            </a:extLst>
          </p:cNvPr>
          <p:cNvSpPr txBox="1"/>
          <p:nvPr/>
        </p:nvSpPr>
        <p:spPr>
          <a:xfrm>
            <a:off x="9120633" y="5137435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Hydro/</a:t>
            </a:r>
            <a:r>
              <a:rPr lang="en-US" dirty="0" err="1"/>
              <a:t>arom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4512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F5533-8CC5-4C2E-AB2A-95F7D4B9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A5168F5-47E0-4466-A130-16402CA0C843}"/>
              </a:ext>
            </a:extLst>
          </p:cNvPr>
          <p:cNvSpPr txBox="1"/>
          <p:nvPr/>
        </p:nvSpPr>
        <p:spPr>
          <a:xfrm>
            <a:off x="745958" y="1690688"/>
            <a:ext cx="80643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Vier</a:t>
            </a:r>
            <a:r>
              <a:rPr lang="en-US" b="1" dirty="0"/>
              <a:t> </a:t>
            </a:r>
            <a:r>
              <a:rPr lang="en-US" b="1" dirty="0" err="1"/>
              <a:t>representaties</a:t>
            </a:r>
            <a:endParaRPr lang="en-US" b="1" dirty="0"/>
          </a:p>
          <a:p>
            <a:r>
              <a:rPr lang="en-US" dirty="0" err="1"/>
              <a:t>Conventioneel</a:t>
            </a:r>
            <a:r>
              <a:rPr lang="en-US" dirty="0"/>
              <a:t> –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nodes, bonds </a:t>
            </a:r>
            <a:r>
              <a:rPr lang="en-US" dirty="0" err="1"/>
              <a:t>als</a:t>
            </a:r>
            <a:r>
              <a:rPr lang="en-US" dirty="0"/>
              <a:t> edges</a:t>
            </a:r>
          </a:p>
          <a:p>
            <a:r>
              <a:rPr lang="en-US" dirty="0"/>
              <a:t>Bonds –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bond </a:t>
            </a:r>
            <a:r>
              <a:rPr lang="en-US" dirty="0" err="1"/>
              <a:t>als</a:t>
            </a:r>
            <a:r>
              <a:rPr lang="en-US" dirty="0"/>
              <a:t> nodes, bonds </a:t>
            </a:r>
            <a:r>
              <a:rPr lang="en-US" dirty="0" err="1"/>
              <a:t>als</a:t>
            </a:r>
            <a:r>
              <a:rPr lang="en-US" dirty="0"/>
              <a:t> edges</a:t>
            </a:r>
          </a:p>
          <a:p>
            <a:r>
              <a:rPr lang="en-US" dirty="0"/>
              <a:t>Hydro/</a:t>
            </a:r>
            <a:r>
              <a:rPr lang="en-US" dirty="0" err="1"/>
              <a:t>arom</a:t>
            </a:r>
            <a:r>
              <a:rPr lang="en-US" dirty="0"/>
              <a:t> –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toevoegingen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nodes, bonds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toevoegingen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edges</a:t>
            </a:r>
          </a:p>
          <a:p>
            <a:r>
              <a:rPr lang="en-US" dirty="0"/>
              <a:t>SOM –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nodes, bonds </a:t>
            </a:r>
            <a:r>
              <a:rPr lang="en-US" dirty="0" err="1"/>
              <a:t>als</a:t>
            </a:r>
            <a:r>
              <a:rPr lang="en-US" dirty="0"/>
              <a:t> edges, SOMs </a:t>
            </a:r>
            <a:r>
              <a:rPr lang="en-US" dirty="0" err="1"/>
              <a:t>als</a:t>
            </a:r>
            <a:r>
              <a:rPr lang="en-US" dirty="0"/>
              <a:t> feature vectors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atomen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 </a:t>
            </a:r>
            <a:r>
              <a:rPr lang="en-US" b="1" dirty="0" err="1"/>
              <a:t>netwerken</a:t>
            </a:r>
            <a:endParaRPr lang="en-US" b="1" dirty="0"/>
          </a:p>
          <a:p>
            <a:r>
              <a:rPr lang="en-US" dirty="0"/>
              <a:t>MLP – multilayer perceptron (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invloed</a:t>
            </a:r>
            <a:r>
              <a:rPr lang="en-US" dirty="0"/>
              <a:t> nodes op </a:t>
            </a:r>
            <a:r>
              <a:rPr lang="en-US" dirty="0" err="1"/>
              <a:t>elkaar</a:t>
            </a:r>
            <a:r>
              <a:rPr lang="en-US" dirty="0"/>
              <a:t>)</a:t>
            </a:r>
          </a:p>
          <a:p>
            <a:r>
              <a:rPr lang="en-US" dirty="0"/>
              <a:t>GIN – isotropic </a:t>
            </a:r>
            <a:r>
              <a:rPr lang="en-US" dirty="0" err="1"/>
              <a:t>netwerk</a:t>
            </a:r>
            <a:endParaRPr lang="en-US" dirty="0"/>
          </a:p>
          <a:p>
            <a:r>
              <a:rPr lang="en-US" dirty="0" err="1"/>
              <a:t>GatedGCN</a:t>
            </a:r>
            <a:r>
              <a:rPr lang="en-US" dirty="0"/>
              <a:t> – anisotropic </a:t>
            </a:r>
            <a:r>
              <a:rPr lang="en-US" dirty="0" err="1"/>
              <a:t>netwerk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 datasets</a:t>
            </a:r>
          </a:p>
          <a:p>
            <a:r>
              <a:rPr lang="en-US" dirty="0"/>
              <a:t>CMR</a:t>
            </a:r>
          </a:p>
          <a:p>
            <a:r>
              <a:rPr lang="en-US" dirty="0"/>
              <a:t>PBT</a:t>
            </a:r>
          </a:p>
          <a:p>
            <a:r>
              <a:rPr lang="en-US" dirty="0"/>
              <a:t>PBT+</a:t>
            </a:r>
            <a:endParaRPr lang="en-NL" dirty="0"/>
          </a:p>
        </p:txBody>
      </p:sp>
      <p:pic>
        <p:nvPicPr>
          <p:cNvPr id="5" name="Picture 2" descr="Can Graph Neural Networks Solve Real-World Problems? | Hacker Noon">
            <a:extLst>
              <a:ext uri="{FF2B5EF4-FFF2-40B4-BE49-F238E27FC236}">
                <a16:creationId xmlns:a16="http://schemas.microsoft.com/office/drawing/2014/main" id="{4E63057A-5862-466C-8F42-CA9676E4B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8" t="4040" r="1256" b="52123"/>
          <a:stretch/>
        </p:blipFill>
        <p:spPr bwMode="auto">
          <a:xfrm>
            <a:off x="7648985" y="3429000"/>
            <a:ext cx="2322593" cy="19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6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73F4-DB9A-4D1A-A3E0-636A9EF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9A13C61-5842-413B-BF4B-84047C40C991}"/>
              </a:ext>
            </a:extLst>
          </p:cNvPr>
          <p:cNvSpPr txBox="1"/>
          <p:nvPr/>
        </p:nvSpPr>
        <p:spPr>
          <a:xfrm>
            <a:off x="838200" y="1606481"/>
            <a:ext cx="5959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fold cross </a:t>
            </a:r>
            <a:r>
              <a:rPr lang="en-US" dirty="0" err="1"/>
              <a:t>validatie</a:t>
            </a:r>
            <a:endParaRPr lang="en-NL" dirty="0"/>
          </a:p>
          <a:p>
            <a:r>
              <a:rPr lang="en-US" dirty="0"/>
              <a:t>	</a:t>
            </a:r>
            <a:r>
              <a:rPr lang="en-US" dirty="0" err="1"/>
              <a:t>zelfde</a:t>
            </a:r>
            <a:r>
              <a:rPr lang="en-US" dirty="0"/>
              <a:t> “folds”</a:t>
            </a:r>
          </a:p>
          <a:p>
            <a:endParaRPr lang="en-US" dirty="0"/>
          </a:p>
          <a:p>
            <a:r>
              <a:rPr lang="en-US" dirty="0"/>
              <a:t>Balanced accuracy</a:t>
            </a:r>
          </a:p>
          <a:p>
            <a:endParaRPr lang="en-US" dirty="0"/>
          </a:p>
          <a:p>
            <a:r>
              <a:rPr lang="en-US" dirty="0"/>
              <a:t>1500+ </a:t>
            </a:r>
            <a:r>
              <a:rPr lang="en-US" dirty="0" err="1"/>
              <a:t>modellen</a:t>
            </a:r>
            <a:endParaRPr lang="en-US" dirty="0"/>
          </a:p>
          <a:p>
            <a:endParaRPr lang="en-US" dirty="0"/>
          </a:p>
        </p:txBody>
      </p:sp>
      <p:sp>
        <p:nvSpPr>
          <p:cNvPr id="5" name="AutoShape 6" descr="Cross-validation (statistics) - Wikipedia">
            <a:extLst>
              <a:ext uri="{FF2B5EF4-FFF2-40B4-BE49-F238E27FC236}">
                <a16:creationId xmlns:a16="http://schemas.microsoft.com/office/drawing/2014/main" id="{D314B6D8-CADE-4E7A-A3F7-F9365AF64B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7" name="Afbeelding 6" descr="Afbeelding met computer, monitor, scherm, kleurrijk&#10;&#10;Automatisch gegenereerde beschrijving">
            <a:extLst>
              <a:ext uri="{FF2B5EF4-FFF2-40B4-BE49-F238E27FC236}">
                <a16:creationId xmlns:a16="http://schemas.microsoft.com/office/drawing/2014/main" id="{0FE86E88-2305-4A30-B8C9-FB39CCCE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611604"/>
            <a:ext cx="6754974" cy="33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DC933-9CE4-4E72-ADF7-BFAD95BC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– CMR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F01E77-088D-4B53-A179-6820C320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669"/>
            <a:ext cx="753532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DC933-9CE4-4E72-ADF7-BFAD95BC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– CMR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F01E77-088D-4B53-A179-6820C320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669"/>
            <a:ext cx="7535327" cy="25911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82D427C-4357-4399-811B-DEAE3618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7831"/>
            <a:ext cx="99169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2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4B223-C32C-4713-9124-4FBBFDA7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- PBT</a:t>
            </a:r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59E2738-233B-47AD-9210-C75D6A53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804761"/>
            <a:ext cx="6863479" cy="21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8B18E-31A0-460E-A005-B32DB4E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– PBT+</a:t>
            </a:r>
            <a:endParaRPr lang="en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D09E3D6-E089-4686-96EB-A423A0F9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856"/>
            <a:ext cx="75448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8B18E-31A0-460E-A005-B32DB4E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– PBT+</a:t>
            </a:r>
            <a:endParaRPr lang="en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F2A9F0C-3652-41AF-AB21-41D0B6DB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2292"/>
            <a:ext cx="10069330" cy="25435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68C55E7-ED9B-45FB-AA94-5D00ADEE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5364"/>
            <a:ext cx="75448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69323-64D0-42A7-9BC3-15466C0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Missclassificaties</a:t>
            </a:r>
            <a:r>
              <a:rPr lang="en-US" dirty="0"/>
              <a:t> door </a:t>
            </a:r>
            <a:r>
              <a:rPr lang="en-US" dirty="0" err="1"/>
              <a:t>alle</a:t>
            </a:r>
            <a:r>
              <a:rPr lang="en-US" dirty="0"/>
              <a:t> 4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CC8F80C-9CF6-4D40-9386-D0F80DF7F20B}"/>
              </a:ext>
            </a:extLst>
          </p:cNvPr>
          <p:cNvSpPr txBox="1"/>
          <p:nvPr/>
        </p:nvSpPr>
        <p:spPr>
          <a:xfrm>
            <a:off x="1000125" y="1609725"/>
            <a:ext cx="6915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GIN – PBT+</a:t>
            </a:r>
          </a:p>
          <a:p>
            <a:r>
              <a:rPr lang="en-US" dirty="0"/>
              <a:t>	6 PBT - &gt;		5 OSPAR, 1 SVHC</a:t>
            </a:r>
          </a:p>
          <a:p>
            <a:r>
              <a:rPr lang="en-US" dirty="0"/>
              <a:t>	7 </a:t>
            </a:r>
            <a:r>
              <a:rPr lang="en-US" dirty="0" err="1"/>
              <a:t>niet</a:t>
            </a:r>
            <a:r>
              <a:rPr lang="en-US" dirty="0"/>
              <a:t> PBT -&gt; 	</a:t>
            </a:r>
            <a:r>
              <a:rPr lang="en-US" dirty="0" err="1"/>
              <a:t>niet</a:t>
            </a:r>
            <a:r>
              <a:rPr lang="en-US" dirty="0"/>
              <a:t> P of </a:t>
            </a:r>
            <a:r>
              <a:rPr lang="en-US" dirty="0" err="1"/>
              <a:t>niet</a:t>
            </a:r>
            <a:r>
              <a:rPr lang="en-US" dirty="0"/>
              <a:t> B </a:t>
            </a:r>
            <a:r>
              <a:rPr lang="en-US" dirty="0" err="1"/>
              <a:t>stoffen</a:t>
            </a:r>
            <a:endParaRPr lang="en-US" dirty="0"/>
          </a:p>
          <a:p>
            <a:endParaRPr lang="en-US" dirty="0"/>
          </a:p>
          <a:p>
            <a:r>
              <a:rPr lang="en-US" dirty="0"/>
              <a:t>Gated GCN – PBT+</a:t>
            </a:r>
          </a:p>
          <a:p>
            <a:r>
              <a:rPr lang="en-US" dirty="0"/>
              <a:t>	11 PBT -&gt; 	10 OSPAR, 1 SVHC</a:t>
            </a:r>
          </a:p>
          <a:p>
            <a:endParaRPr lang="en-US" dirty="0"/>
          </a:p>
          <a:p>
            <a:r>
              <a:rPr lang="en-US" dirty="0"/>
              <a:t>Gated GCN – CMR</a:t>
            </a:r>
          </a:p>
          <a:p>
            <a:r>
              <a:rPr lang="en-US" dirty="0"/>
              <a:t>	</a:t>
            </a:r>
            <a:r>
              <a:rPr lang="en-US" dirty="0" err="1"/>
              <a:t>Reprotoxisch</a:t>
            </a:r>
            <a:r>
              <a:rPr lang="en-US" dirty="0"/>
              <a:t> cat.2</a:t>
            </a:r>
          </a:p>
          <a:p>
            <a:r>
              <a:rPr lang="en-US" dirty="0"/>
              <a:t>	</a:t>
            </a:r>
            <a:r>
              <a:rPr lang="en-US" dirty="0" err="1"/>
              <a:t>Carcinogeen</a:t>
            </a:r>
            <a:r>
              <a:rPr lang="en-US" dirty="0"/>
              <a:t> cat.2</a:t>
            </a:r>
          </a:p>
        </p:txBody>
      </p:sp>
    </p:spTree>
    <p:extLst>
      <p:ext uri="{BB962C8B-B14F-4D97-AF65-F5344CB8AC3E}">
        <p14:creationId xmlns:p14="http://schemas.microsoft.com/office/powerpoint/2010/main" val="310753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7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7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349A65-C3C5-4FD4-8D7F-955F728C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Achtergrond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4637F6F-A144-4E6A-B22F-2428E688245D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Classificatie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stoffen</a:t>
            </a: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Dier</a:t>
            </a:r>
            <a:r>
              <a:rPr lang="en-US" sz="1500" dirty="0">
                <a:solidFill>
                  <a:srgbClr val="000000"/>
                </a:solidFill>
              </a:rPr>
              <a:t> of lab </a:t>
            </a:r>
            <a:r>
              <a:rPr lang="en-US" sz="1500" dirty="0" err="1">
                <a:solidFill>
                  <a:srgbClr val="000000"/>
                </a:solidFill>
              </a:rPr>
              <a:t>proeven</a:t>
            </a: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Pesticide op de </a:t>
            </a:r>
            <a:r>
              <a:rPr lang="en-US" sz="1500" dirty="0" err="1">
                <a:solidFill>
                  <a:srgbClr val="000000"/>
                </a:solidFill>
              </a:rPr>
              <a:t>markt</a:t>
            </a:r>
            <a:endParaRPr lang="en-US" sz="15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00000"/>
                </a:solidFill>
              </a:rPr>
              <a:t>	10.000 </a:t>
            </a:r>
            <a:r>
              <a:rPr lang="en-US" sz="1500" dirty="0" err="1">
                <a:solidFill>
                  <a:srgbClr val="000000"/>
                </a:solidFill>
              </a:rPr>
              <a:t>dieren</a:t>
            </a:r>
            <a:endParaRPr lang="en-US" sz="15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00000"/>
                </a:solidFill>
              </a:rPr>
              <a:t>	20 </a:t>
            </a:r>
            <a:r>
              <a:rPr lang="en-US" sz="1500" dirty="0" err="1">
                <a:solidFill>
                  <a:srgbClr val="000000"/>
                </a:solidFill>
              </a:rPr>
              <a:t>miljoen</a:t>
            </a:r>
            <a:r>
              <a:rPr lang="en-US" sz="1500" dirty="0">
                <a:solidFill>
                  <a:srgbClr val="000000"/>
                </a:solidFill>
              </a:rPr>
              <a:t> dollar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Zeer</a:t>
            </a:r>
            <a:r>
              <a:rPr lang="en-US" sz="1500" dirty="0"/>
              <a:t> </a:t>
            </a:r>
            <a:r>
              <a:rPr lang="en-US" sz="1500" dirty="0" err="1"/>
              <a:t>zorgwekkende</a:t>
            </a:r>
            <a:r>
              <a:rPr lang="en-US" sz="1500" dirty="0"/>
              <a:t> </a:t>
            </a:r>
            <a:r>
              <a:rPr lang="en-US" sz="1500" dirty="0" err="1"/>
              <a:t>stoffen</a:t>
            </a:r>
            <a:endParaRPr lang="en-US" sz="15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</a:rPr>
              <a:t>Preventief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screenen</a:t>
            </a:r>
            <a:endParaRPr lang="en-US" sz="15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Structuur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activiteit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relatie</a:t>
            </a:r>
            <a:endParaRPr lang="en-US" sz="15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00000"/>
                </a:solidFill>
              </a:rPr>
              <a:t>	QSAR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6" name="Picture 2" descr="Representation of a molecular substructure fingerprint with a ...">
            <a:extLst>
              <a:ext uri="{FF2B5EF4-FFF2-40B4-BE49-F238E27FC236}">
                <a16:creationId xmlns:a16="http://schemas.microsoft.com/office/drawing/2014/main" id="{7E37AF46-01E4-484F-B175-FCAEAC507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2653" r="3970" b="6257"/>
          <a:stretch/>
        </p:blipFill>
        <p:spPr bwMode="auto">
          <a:xfrm>
            <a:off x="6260434" y="3055173"/>
            <a:ext cx="4473494" cy="29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9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EED1-FE89-4F4C-97D1-B06CFCC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- </a:t>
            </a:r>
            <a:r>
              <a:rPr lang="en-US" dirty="0" err="1"/>
              <a:t>Complementaire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22370F1-BCA7-4915-A668-4E8B3827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167"/>
            <a:ext cx="8319094" cy="3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4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79050-BF74-4D01-8458-4C6E7150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Uitgelicht</a:t>
            </a:r>
            <a:r>
              <a:rPr lang="en-US" dirty="0"/>
              <a:t> - CMR</a:t>
            </a:r>
            <a:endParaRPr lang="en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56A8A3C-731D-472C-8875-F352C3C4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46" y="2047875"/>
            <a:ext cx="6452107" cy="31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8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172D-DDB6-4B69-BBD3-24E5C76C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Uitgelicht</a:t>
            </a:r>
            <a:r>
              <a:rPr lang="en-US" dirty="0"/>
              <a:t> – PBT+</a:t>
            </a:r>
            <a:endParaRPr lang="en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1B129EE-896A-4771-B926-489A56C3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87" y="2084913"/>
            <a:ext cx="4534425" cy="31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8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4ACC9-4080-4254-91FE-B300D0B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Uitgelicht</a:t>
            </a:r>
            <a:r>
              <a:rPr lang="en-US" dirty="0"/>
              <a:t> – Screening tool</a:t>
            </a:r>
            <a:endParaRPr lang="en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311CEA1-FD6E-4653-8FB3-8B1C1271200C}"/>
              </a:ext>
            </a:extLst>
          </p:cNvPr>
          <p:cNvSpPr txBox="1"/>
          <p:nvPr/>
        </p:nvSpPr>
        <p:spPr>
          <a:xfrm>
            <a:off x="838200" y="1766888"/>
            <a:ext cx="2663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Grote </a:t>
            </a:r>
            <a:r>
              <a:rPr lang="en-US" dirty="0" err="1"/>
              <a:t>kanttekening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Verschillende</a:t>
            </a:r>
            <a:r>
              <a:rPr lang="en-US" dirty="0"/>
              <a:t> setups</a:t>
            </a:r>
          </a:p>
          <a:p>
            <a:r>
              <a:rPr lang="en-US" dirty="0"/>
              <a:t>	10-fold / hele dataset</a:t>
            </a:r>
          </a:p>
          <a:p>
            <a:endParaRPr lang="en-US" dirty="0"/>
          </a:p>
          <a:p>
            <a:r>
              <a:rPr lang="en-US" dirty="0"/>
              <a:t>PBT+</a:t>
            </a:r>
          </a:p>
          <a:p>
            <a:r>
              <a:rPr lang="en-US" dirty="0"/>
              <a:t>	</a:t>
            </a:r>
            <a:r>
              <a:rPr lang="en-US" dirty="0" err="1"/>
              <a:t>nieuwe</a:t>
            </a:r>
            <a:r>
              <a:rPr lang="en-US" dirty="0"/>
              <a:t> data</a:t>
            </a:r>
          </a:p>
          <a:p>
            <a:endParaRPr lang="en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91C718-D0C9-4BC9-A191-5E920162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78" y="2039397"/>
            <a:ext cx="5424947" cy="27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D245A-8EEB-4ACB-BCC3-C5DCFC41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en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F078B3A-08FD-41F4-B0B6-2CFB3A3FEE50}"/>
              </a:ext>
            </a:extLst>
          </p:cNvPr>
          <p:cNvSpPr txBox="1"/>
          <p:nvPr/>
        </p:nvSpPr>
        <p:spPr>
          <a:xfrm>
            <a:off x="838200" y="1690688"/>
            <a:ext cx="29195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Representaties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afhankelijk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Architectuur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Toegevoegde</a:t>
            </a:r>
            <a:r>
              <a:rPr lang="en-US" dirty="0"/>
              <a:t> </a:t>
            </a:r>
            <a:r>
              <a:rPr lang="en-US" dirty="0" err="1"/>
              <a:t>waarde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Mogelijkheden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90948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674F2-3783-4262-ACD7-4437BB6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verder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204AF44-6275-44B5-AFD8-9C30F71C447B}"/>
              </a:ext>
            </a:extLst>
          </p:cNvPr>
          <p:cNvSpPr txBox="1"/>
          <p:nvPr/>
        </p:nvSpPr>
        <p:spPr>
          <a:xfrm>
            <a:off x="838200" y="1925052"/>
            <a:ext cx="6610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Explainable AI</a:t>
            </a:r>
          </a:p>
          <a:p>
            <a:r>
              <a:rPr lang="en-US" dirty="0"/>
              <a:t>	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leren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Representaties</a:t>
            </a:r>
            <a:r>
              <a:rPr lang="en-US" dirty="0"/>
              <a:t> </a:t>
            </a:r>
            <a:r>
              <a:rPr lang="en-US" dirty="0" err="1"/>
              <a:t>uitbreiden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Complementair</a:t>
            </a:r>
            <a:r>
              <a:rPr lang="en-US" dirty="0"/>
              <a:t> met </a:t>
            </a:r>
            <a:r>
              <a:rPr lang="en-US" dirty="0" err="1"/>
              <a:t>chemische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RIVM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Veld in </a:t>
            </a:r>
            <a:r>
              <a:rPr lang="en-US" dirty="0" err="1"/>
              <a:t>ontwikkeling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3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694C9-DF3A-406B-9800-51E9D7E2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B706EC6-0158-41B6-83B4-6BFFFF3E19CA}"/>
              </a:ext>
            </a:extLst>
          </p:cNvPr>
          <p:cNvSpPr txBox="1"/>
          <p:nvPr/>
        </p:nvSpPr>
        <p:spPr>
          <a:xfrm>
            <a:off x="838200" y="2001078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13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E22161-568F-4DB3-9566-FA9CE4B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09" y="40290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Onderzoeksvraag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CACADC4-8879-4B83-81BD-C1A829FB57C3}"/>
              </a:ext>
            </a:extLst>
          </p:cNvPr>
          <p:cNvSpPr/>
          <p:nvPr/>
        </p:nvSpPr>
        <p:spPr>
          <a:xfrm>
            <a:off x="798207" y="18569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nl-NL" sz="1600" dirty="0"/>
              <a:t>RIVM -&gt; “Een geautomatiseerde screeningsmethode die een eerste inschatting kan maken van de mate waarin een nieuwe stof een potentieel (toekomstig) probleem kan vormen is daarom zeer gewenst.”</a:t>
            </a:r>
            <a:endParaRPr lang="en-US" sz="16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0000"/>
                </a:solidFill>
              </a:rPr>
              <a:t>UvA</a:t>
            </a:r>
            <a:r>
              <a:rPr lang="en-US" sz="1600" dirty="0">
                <a:solidFill>
                  <a:srgbClr val="000000"/>
                </a:solidFill>
              </a:rPr>
              <a:t> -&gt; “</a:t>
            </a:r>
            <a:r>
              <a:rPr lang="en-US" sz="1600" dirty="0" err="1">
                <a:solidFill>
                  <a:srgbClr val="000000"/>
                </a:solidFill>
              </a:rPr>
              <a:t>Bijdragen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aan</a:t>
            </a:r>
            <a:r>
              <a:rPr lang="en-US" sz="1600" dirty="0">
                <a:solidFill>
                  <a:srgbClr val="000000"/>
                </a:solidFill>
              </a:rPr>
              <a:t> het veld door </a:t>
            </a:r>
            <a:r>
              <a:rPr lang="en-US" sz="1600" dirty="0" err="1">
                <a:solidFill>
                  <a:srgbClr val="000000"/>
                </a:solidFill>
              </a:rPr>
              <a:t>middel</a:t>
            </a:r>
            <a:r>
              <a:rPr lang="en-US" sz="1600" dirty="0">
                <a:solidFill>
                  <a:srgbClr val="000000"/>
                </a:solidFill>
              </a:rPr>
              <a:t> van </a:t>
            </a:r>
            <a:r>
              <a:rPr lang="en-US" sz="1600" dirty="0" err="1">
                <a:solidFill>
                  <a:srgbClr val="000000"/>
                </a:solidFill>
              </a:rPr>
              <a:t>innovatie</a:t>
            </a:r>
            <a:r>
              <a:rPr lang="en-US" sz="1600" dirty="0">
                <a:solidFill>
                  <a:srgbClr val="000000"/>
                </a:solidFill>
              </a:rPr>
              <a:t> of </a:t>
            </a:r>
            <a:r>
              <a:rPr lang="en-US" sz="1600" dirty="0" err="1">
                <a:solidFill>
                  <a:srgbClr val="000000"/>
                </a:solidFill>
              </a:rPr>
              <a:t>nieuw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onderzoek</a:t>
            </a:r>
            <a:r>
              <a:rPr lang="en-US" sz="1600" dirty="0">
                <a:solidFill>
                  <a:srgbClr val="000000"/>
                </a:solidFill>
              </a:rPr>
              <a:t>”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Het effect van met </a:t>
            </a:r>
            <a:r>
              <a:rPr lang="en-US" sz="1600" dirty="0" err="1">
                <a:solidFill>
                  <a:srgbClr val="000000"/>
                </a:solidFill>
              </a:rPr>
              <a:t>chemische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kennis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aangepaste</a:t>
            </a:r>
            <a:r>
              <a:rPr lang="en-US" sz="1600" dirty="0">
                <a:solidFill>
                  <a:srgbClr val="000000"/>
                </a:solidFill>
              </a:rPr>
              <a:t> graph </a:t>
            </a:r>
            <a:r>
              <a:rPr lang="en-US" sz="1600" dirty="0" err="1">
                <a:solidFill>
                  <a:srgbClr val="000000"/>
                </a:solidFill>
              </a:rPr>
              <a:t>representaties</a:t>
            </a:r>
            <a:r>
              <a:rPr lang="en-US" sz="1600" dirty="0">
                <a:solidFill>
                  <a:srgbClr val="000000"/>
                </a:solidFill>
              </a:rPr>
              <a:t> op de </a:t>
            </a:r>
            <a:r>
              <a:rPr lang="en-US" sz="1600" dirty="0" err="1">
                <a:solidFill>
                  <a:srgbClr val="000000"/>
                </a:solidFill>
              </a:rPr>
              <a:t>classificiatie</a:t>
            </a:r>
            <a:r>
              <a:rPr lang="en-US" sz="1600" dirty="0">
                <a:solidFill>
                  <a:srgbClr val="000000"/>
                </a:solidFill>
              </a:rPr>
              <a:t> van PBT </a:t>
            </a:r>
            <a:r>
              <a:rPr lang="en-US" sz="1600" dirty="0" err="1">
                <a:solidFill>
                  <a:srgbClr val="000000"/>
                </a:solidFill>
              </a:rPr>
              <a:t>en</a:t>
            </a:r>
            <a:r>
              <a:rPr lang="en-US" sz="1600" dirty="0">
                <a:solidFill>
                  <a:srgbClr val="000000"/>
                </a:solidFill>
              </a:rPr>
              <a:t> CMR data-sets.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QSAR models - Models for ecotoxicology and toxicology">
            <a:extLst>
              <a:ext uri="{FF2B5EF4-FFF2-40B4-BE49-F238E27FC236}">
                <a16:creationId xmlns:a16="http://schemas.microsoft.com/office/drawing/2014/main" id="{648B7C6C-2899-45BF-BCB7-42572AFAB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6374" y="2122773"/>
            <a:ext cx="4190813" cy="24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0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4FC8BC-BC04-4D91-8568-F8944758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Huidige aanpak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BD86D80-3BE0-4372-8F48-6CDA006AF55A}"/>
              </a:ext>
            </a:extLst>
          </p:cNvPr>
          <p:cNvSpPr txBox="1"/>
          <p:nvPr/>
        </p:nvSpPr>
        <p:spPr>
          <a:xfrm>
            <a:off x="797809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Similarity tool van het RIVM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Chemical fingerprints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Zeer zorgwekkende stoffen </a:t>
            </a:r>
            <a:r>
              <a:rPr lang="en-US" sz="2000" dirty="0">
                <a:solidFill>
                  <a:srgbClr val="000000"/>
                </a:solidFill>
              </a:rPr>
              <a:t>van morgen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76BC4C2-DFB3-4EDB-A905-4D6CFA4D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79" y="2096265"/>
            <a:ext cx="4170845" cy="25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4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873283-DF46-48C7-B09C-133C629D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09" y="797029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Nederlandse</a:t>
            </a:r>
            <a:r>
              <a:rPr lang="en-US" dirty="0">
                <a:solidFill>
                  <a:srgbClr val="000000"/>
                </a:solidFill>
              </a:rPr>
              <a:t> SVHC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1560A5-D550-48C1-A8EE-6ED1019D0000}"/>
              </a:ext>
            </a:extLst>
          </p:cNvPr>
          <p:cNvSpPr txBox="1"/>
          <p:nvPr/>
        </p:nvSpPr>
        <p:spPr>
          <a:xfrm>
            <a:off x="797809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Zeer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zorgwekkende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stoffen</a:t>
            </a:r>
            <a:r>
              <a:rPr lang="en-US" sz="2000" dirty="0">
                <a:solidFill>
                  <a:srgbClr val="000000"/>
                </a:solidFill>
              </a:rPr>
              <a:t> (ZZS)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PBT</a:t>
            </a:r>
            <a:r>
              <a:rPr lang="en-US" sz="2000" dirty="0">
                <a:solidFill>
                  <a:srgbClr val="000000"/>
                </a:solidFill>
              </a:rPr>
              <a:t> – Persistent, </a:t>
            </a:r>
            <a:r>
              <a:rPr lang="en-US" sz="2000" dirty="0" err="1">
                <a:solidFill>
                  <a:srgbClr val="000000"/>
                </a:solidFill>
              </a:rPr>
              <a:t>bioaccumulatief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toxisch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vPvB</a:t>
            </a:r>
            <a:r>
              <a:rPr lang="en-US" sz="2000" dirty="0">
                <a:solidFill>
                  <a:srgbClr val="000000"/>
                </a:solidFill>
              </a:rPr>
              <a:t> – erg persistent, erg </a:t>
            </a:r>
            <a:r>
              <a:rPr lang="en-US" sz="2000" dirty="0" err="1">
                <a:solidFill>
                  <a:srgbClr val="000000"/>
                </a:solidFill>
              </a:rPr>
              <a:t>bioaccumulatief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CMR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Carcinogeen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mutageen</a:t>
            </a:r>
            <a:r>
              <a:rPr lang="en-US" sz="2000" dirty="0">
                <a:solidFill>
                  <a:srgbClr val="000000"/>
                </a:solidFill>
              </a:rPr>
              <a:t> of </a:t>
            </a:r>
            <a:r>
              <a:rPr lang="en-US" sz="2000" dirty="0" err="1">
                <a:solidFill>
                  <a:srgbClr val="000000"/>
                </a:solidFill>
              </a:rPr>
              <a:t>reprotoxisch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Tijdelijke aanduiding voor inhoud 3">
            <a:extLst>
              <a:ext uri="{FF2B5EF4-FFF2-40B4-BE49-F238E27FC236}">
                <a16:creationId xmlns:a16="http://schemas.microsoft.com/office/drawing/2014/main" id="{FF077A5F-0C11-4CA6-8AA7-D790384B4DC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997"/>
          <a:stretch/>
        </p:blipFill>
        <p:spPr>
          <a:xfrm>
            <a:off x="7731887" y="1874809"/>
            <a:ext cx="4259366" cy="310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871B5-F124-4F9F-B2EA-505EF5A1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389128-2D7C-46BC-A193-2FF45FCF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5150"/>
            <a:ext cx="7018203" cy="288607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80E24CB-441D-4EAB-9A94-9EF7873E26AC}"/>
              </a:ext>
            </a:extLst>
          </p:cNvPr>
          <p:cNvSpPr txBox="1"/>
          <p:nvPr/>
        </p:nvSpPr>
        <p:spPr>
          <a:xfrm>
            <a:off x="838200" y="2213253"/>
            <a:ext cx="40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PBT+  -&gt; </a:t>
            </a:r>
            <a:r>
              <a:rPr lang="en-US" dirty="0" err="1"/>
              <a:t>Niet</a:t>
            </a:r>
            <a:r>
              <a:rPr lang="en-US" dirty="0"/>
              <a:t> P of </a:t>
            </a:r>
            <a:r>
              <a:rPr lang="en-US" dirty="0" err="1"/>
              <a:t>niet</a:t>
            </a:r>
            <a:r>
              <a:rPr lang="en-US" dirty="0"/>
              <a:t> B data </a:t>
            </a:r>
            <a:r>
              <a:rPr lang="en-US" dirty="0" err="1"/>
              <a:t>toegevoegd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7383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738731-CAFD-4039-A6D7-62D2619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912" y="4115895"/>
            <a:ext cx="7232593" cy="1268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Hoe </a:t>
            </a:r>
            <a:r>
              <a:rPr lang="en-US" sz="3600" dirty="0" err="1">
                <a:solidFill>
                  <a:srgbClr val="000000"/>
                </a:solidFill>
              </a:rPr>
              <a:t>representeer</a:t>
            </a:r>
            <a:r>
              <a:rPr lang="en-US" sz="3600" dirty="0">
                <a:solidFill>
                  <a:srgbClr val="000000"/>
                </a:solidFill>
              </a:rPr>
              <a:t> je </a:t>
            </a:r>
            <a:r>
              <a:rPr lang="en-US" sz="3600" dirty="0" err="1">
                <a:solidFill>
                  <a:srgbClr val="000000"/>
                </a:solidFill>
              </a:rPr>
              <a:t>een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molecuul</a:t>
            </a:r>
            <a:r>
              <a:rPr lang="en-US" sz="36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58EA26-ED31-4D63-A3EA-3EF504C9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127501"/>
            <a:ext cx="2293837" cy="1525402"/>
          </a:xfrm>
          <a:prstGeom prst="rect">
            <a:avLst/>
          </a:prstGeom>
        </p:spPr>
      </p:pic>
      <p:sp>
        <p:nvSpPr>
          <p:cNvPr id="3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minocyclopropane Molecuul Model - Gratis afbeelding op Pixabay">
            <a:extLst>
              <a:ext uri="{FF2B5EF4-FFF2-40B4-BE49-F238E27FC236}">
                <a16:creationId xmlns:a16="http://schemas.microsoft.com/office/drawing/2014/main" id="{B64E0148-D2DB-42F6-B7CB-B0EE298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986" y="1089409"/>
            <a:ext cx="2006238" cy="200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9B0C32E-2636-489D-A6BA-A7A497F4F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7" t="79584" r="46804"/>
          <a:stretch/>
        </p:blipFill>
        <p:spPr bwMode="auto">
          <a:xfrm>
            <a:off x="9714773" y="709859"/>
            <a:ext cx="2268558" cy="15484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uilding a molecular charge classifier | by Flawnson Tong ...">
            <a:extLst>
              <a:ext uri="{FF2B5EF4-FFF2-40B4-BE49-F238E27FC236}">
                <a16:creationId xmlns:a16="http://schemas.microsoft.com/office/drawing/2014/main" id="{42E8DF14-9D75-4B94-90E6-02309098D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2"/>
          <a:stretch/>
        </p:blipFill>
        <p:spPr bwMode="auto">
          <a:xfrm>
            <a:off x="272495" y="4056417"/>
            <a:ext cx="2639607" cy="1910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C4B03A7-5403-47DB-A8D9-E6FB2C3E76FC}"/>
              </a:ext>
            </a:extLst>
          </p:cNvPr>
          <p:cNvSpPr txBox="1"/>
          <p:nvPr/>
        </p:nvSpPr>
        <p:spPr>
          <a:xfrm>
            <a:off x="5221460" y="4776583"/>
            <a:ext cx="2751466" cy="30460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/>
              <a:t>SMILES</a:t>
            </a:r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 err="1"/>
              <a:t>Chemische</a:t>
            </a:r>
            <a:r>
              <a:rPr lang="en-US" sz="1300" dirty="0"/>
              <a:t> </a:t>
            </a:r>
            <a:r>
              <a:rPr lang="en-US" sz="1300" dirty="0" err="1"/>
              <a:t>Eigenschappen</a:t>
            </a: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2d of 3d </a:t>
            </a:r>
            <a:r>
              <a:rPr lang="en-US" sz="1300" dirty="0" err="1"/>
              <a:t>structuur</a:t>
            </a: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		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48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738731-CAFD-4039-A6D7-62D26197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280" y="4056604"/>
            <a:ext cx="8467836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Hoe </a:t>
            </a:r>
            <a:r>
              <a:rPr lang="en-US" sz="3600" dirty="0" err="1">
                <a:solidFill>
                  <a:srgbClr val="000000"/>
                </a:solidFill>
              </a:rPr>
              <a:t>representeer</a:t>
            </a:r>
            <a:r>
              <a:rPr lang="en-US" sz="3600" dirty="0">
                <a:solidFill>
                  <a:srgbClr val="000000"/>
                </a:solidFill>
              </a:rPr>
              <a:t> je </a:t>
            </a:r>
            <a:r>
              <a:rPr lang="en-US" sz="3600" dirty="0" err="1">
                <a:solidFill>
                  <a:srgbClr val="000000"/>
                </a:solidFill>
              </a:rPr>
              <a:t>een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molecuul</a:t>
            </a:r>
            <a:r>
              <a:rPr lang="en-US" sz="36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58EA26-ED31-4D63-A3EA-3EF504C9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0" y="127501"/>
            <a:ext cx="2293837" cy="1525402"/>
          </a:xfrm>
          <a:prstGeom prst="rect">
            <a:avLst/>
          </a:prstGeom>
        </p:spPr>
      </p:pic>
      <p:sp>
        <p:nvSpPr>
          <p:cNvPr id="1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minocyclopropane Molecuul Model - Gratis afbeelding op Pixabay">
            <a:extLst>
              <a:ext uri="{FF2B5EF4-FFF2-40B4-BE49-F238E27FC236}">
                <a16:creationId xmlns:a16="http://schemas.microsoft.com/office/drawing/2014/main" id="{B64E0148-D2DB-42F6-B7CB-B0EE2987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986" y="1089409"/>
            <a:ext cx="2006238" cy="200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6" descr="Afbeelding met tekst&#10;&#10;Automatisch gegenereerde beschrijving">
            <a:extLst>
              <a:ext uri="{FF2B5EF4-FFF2-40B4-BE49-F238E27FC236}">
                <a16:creationId xmlns:a16="http://schemas.microsoft.com/office/drawing/2014/main" id="{59B0C32E-2636-489D-A6BA-A7A497F4F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7" t="79584" r="46804"/>
          <a:stretch/>
        </p:blipFill>
        <p:spPr bwMode="auto">
          <a:xfrm>
            <a:off x="9714773" y="709859"/>
            <a:ext cx="2268558" cy="15484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uilding a molecular charge classifier | by Flawnson Tong ...">
            <a:extLst>
              <a:ext uri="{FF2B5EF4-FFF2-40B4-BE49-F238E27FC236}">
                <a16:creationId xmlns:a16="http://schemas.microsoft.com/office/drawing/2014/main" id="{42E8DF14-9D75-4B94-90E6-02309098D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2"/>
          <a:stretch/>
        </p:blipFill>
        <p:spPr bwMode="auto">
          <a:xfrm>
            <a:off x="272495" y="4056417"/>
            <a:ext cx="2639607" cy="19103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C4B03A7-5403-47DB-A8D9-E6FB2C3E76FC}"/>
              </a:ext>
            </a:extLst>
          </p:cNvPr>
          <p:cNvSpPr txBox="1"/>
          <p:nvPr/>
        </p:nvSpPr>
        <p:spPr>
          <a:xfrm>
            <a:off x="5221460" y="4650242"/>
            <a:ext cx="3429000" cy="32004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300" dirty="0"/>
              <a:t>SMILES</a:t>
            </a:r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 err="1"/>
              <a:t>Chemische</a:t>
            </a:r>
            <a:r>
              <a:rPr lang="en-US" sz="1300" dirty="0"/>
              <a:t> </a:t>
            </a:r>
            <a:r>
              <a:rPr lang="en-US" sz="1300" dirty="0" err="1"/>
              <a:t>Eigenschappen</a:t>
            </a: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2d of 3d </a:t>
            </a:r>
            <a:r>
              <a:rPr lang="en-US" sz="1300" dirty="0" err="1"/>
              <a:t>structuur</a:t>
            </a:r>
            <a:endParaRPr lang="en-US" sz="1300" dirty="0"/>
          </a:p>
          <a:p>
            <a:pPr>
              <a:spcAft>
                <a:spcPts val="600"/>
              </a:spcAft>
            </a:pPr>
            <a:r>
              <a:rPr lang="en-US" sz="1300" dirty="0"/>
              <a:t>		</a:t>
            </a:r>
          </a:p>
          <a:p>
            <a:pPr>
              <a:spcAft>
                <a:spcPts val="600"/>
              </a:spcAft>
            </a:pPr>
            <a:r>
              <a:rPr lang="en-US" sz="1300" dirty="0"/>
              <a:t>	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3CF8669-F8DA-4100-B31A-FECA842C2169}"/>
              </a:ext>
            </a:extLst>
          </p:cNvPr>
          <p:cNvSpPr/>
          <p:nvPr/>
        </p:nvSpPr>
        <p:spPr>
          <a:xfrm>
            <a:off x="1479782" y="4012871"/>
            <a:ext cx="1086955" cy="1910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E335791-8E62-4B29-B875-125DB24EF0A6}"/>
              </a:ext>
            </a:extLst>
          </p:cNvPr>
          <p:cNvSpPr/>
          <p:nvPr/>
        </p:nvSpPr>
        <p:spPr>
          <a:xfrm>
            <a:off x="4969609" y="4611823"/>
            <a:ext cx="1207049" cy="396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9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628</Words>
  <Application>Microsoft Office PowerPoint</Application>
  <PresentationFormat>Breedbeeld</PresentationFormat>
  <Paragraphs>206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CMR10</vt:lpstr>
      <vt:lpstr>Office Theme</vt:lpstr>
      <vt:lpstr>De zeer zorgwekkende stoffen van morgen</vt:lpstr>
      <vt:lpstr>Inhoudsopgave</vt:lpstr>
      <vt:lpstr>Achtergrond</vt:lpstr>
      <vt:lpstr>Onderzoeksvraag</vt:lpstr>
      <vt:lpstr>Huidige aanpak</vt:lpstr>
      <vt:lpstr>Nederlandse SVHC</vt:lpstr>
      <vt:lpstr>Data</vt:lpstr>
      <vt:lpstr>Hoe representeer je een molecuul?</vt:lpstr>
      <vt:lpstr>Hoe representeer je een molecuul?</vt:lpstr>
      <vt:lpstr>Hoe representeer je een molecuul?</vt:lpstr>
      <vt:lpstr>Hoe representeer je een molecuul?</vt:lpstr>
      <vt:lpstr>Graph convolutional neural networks</vt:lpstr>
      <vt:lpstr>Graph convolutional neural networks</vt:lpstr>
      <vt:lpstr>Graph convolutional neural networks</vt:lpstr>
      <vt:lpstr>Graph convolutional neural networks</vt:lpstr>
      <vt:lpstr>Uitdagingen in het veld</vt:lpstr>
      <vt:lpstr>Methode – Bonds representatie</vt:lpstr>
      <vt:lpstr>Methode – Toxische relaties</vt:lpstr>
      <vt:lpstr>Methode – Hydro/aromatische representatie</vt:lpstr>
      <vt:lpstr>Methode – Sites of Metabolism representatie</vt:lpstr>
      <vt:lpstr> </vt:lpstr>
      <vt:lpstr>Methode</vt:lpstr>
      <vt:lpstr>Methode</vt:lpstr>
      <vt:lpstr>Resultaten – CMR</vt:lpstr>
      <vt:lpstr>Resultaten – CMR</vt:lpstr>
      <vt:lpstr>Resultaten - PBT</vt:lpstr>
      <vt:lpstr>Resultaten – PBT+</vt:lpstr>
      <vt:lpstr>Resultaten – PBT+</vt:lpstr>
      <vt:lpstr>Missclassificaties door alle 4</vt:lpstr>
      <vt:lpstr>Resultaten - Complementaire modellen</vt:lpstr>
      <vt:lpstr>Uitgelicht - CMR</vt:lpstr>
      <vt:lpstr>Uitgelicht – PBT+</vt:lpstr>
      <vt:lpstr>Uitgelicht – Screening tool</vt:lpstr>
      <vt:lpstr>Conclusie</vt:lpstr>
      <vt:lpstr>Hoe verder?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zeer zorgwekkende stoffen van morgen</dc:title>
  <dc:creator>Jeroen Baars</dc:creator>
  <cp:lastModifiedBy>Jeroen Baars</cp:lastModifiedBy>
  <cp:revision>3</cp:revision>
  <dcterms:created xsi:type="dcterms:W3CDTF">2020-07-13T08:42:22Z</dcterms:created>
  <dcterms:modified xsi:type="dcterms:W3CDTF">2020-07-16T08:08:02Z</dcterms:modified>
</cp:coreProperties>
</file>