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0"/>
  </p:notesMasterIdLst>
  <p:sldIdLst>
    <p:sldId id="256" r:id="rId2"/>
    <p:sldId id="260" r:id="rId3"/>
    <p:sldId id="261" r:id="rId4"/>
    <p:sldId id="259" r:id="rId5"/>
    <p:sldId id="305" r:id="rId6"/>
    <p:sldId id="306" r:id="rId7"/>
    <p:sldId id="264" r:id="rId8"/>
    <p:sldId id="307"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6B462A-DAAC-4034-8582-32F8970F9EBD}">
  <a:tblStyle styleId="{B06B462A-DAAC-4034-8582-32F8970F9E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ae4b7e19_4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ae4b7e19_4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eb1016a9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eb1016a9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b1016a9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b1016a9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b6b0abc02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b6b0abc02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7200" y="-11650"/>
            <a:ext cx="9198400" cy="5166800"/>
          </a:xfrm>
          <a:prstGeom prst="rect">
            <a:avLst/>
          </a:prstGeom>
          <a:noFill/>
          <a:ln>
            <a:noFill/>
          </a:ln>
        </p:spPr>
      </p:pic>
      <p:sp>
        <p:nvSpPr>
          <p:cNvPr id="10" name="Google Shape;10;p2"/>
          <p:cNvSpPr txBox="1">
            <a:spLocks noGrp="1"/>
          </p:cNvSpPr>
          <p:nvPr>
            <p:ph type="ctrTitle"/>
          </p:nvPr>
        </p:nvSpPr>
        <p:spPr>
          <a:xfrm>
            <a:off x="1345800" y="1143300"/>
            <a:ext cx="6452400" cy="2451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4500">
                <a:latin typeface="Poppins SemiBold"/>
                <a:ea typeface="Poppins SemiBold"/>
                <a:cs typeface="Poppins SemiBold"/>
                <a:sym typeface="Poppins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198600" y="3594300"/>
            <a:ext cx="4746600" cy="405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400"/>
              <a:buNone/>
              <a:defRPr sz="1800">
                <a:solidFill>
                  <a:schemeClr val="dk1"/>
                </a:solidFill>
                <a:latin typeface="Poppins"/>
                <a:ea typeface="Poppins"/>
                <a:cs typeface="Poppins"/>
                <a:sym typeface="Poppins"/>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59"/>
        <p:cNvGrpSpPr/>
        <p:nvPr/>
      </p:nvGrpSpPr>
      <p:grpSpPr>
        <a:xfrm>
          <a:off x="0" y="0"/>
          <a:ext cx="0" cy="0"/>
          <a:chOff x="0" y="0"/>
          <a:chExt cx="0" cy="0"/>
        </a:xfrm>
      </p:grpSpPr>
      <p:pic>
        <p:nvPicPr>
          <p:cNvPr id="160" name="Google Shape;160;p31"/>
          <p:cNvPicPr preferRelativeResize="0"/>
          <p:nvPr/>
        </p:nvPicPr>
        <p:blipFill rotWithShape="1">
          <a:blip r:embed="rId2">
            <a:alphaModFix/>
          </a:blip>
          <a:srcRect/>
          <a:stretch/>
        </p:blipFill>
        <p:spPr>
          <a:xfrm flipH="1">
            <a:off x="-40776" y="-18375"/>
            <a:ext cx="9208151" cy="5175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61"/>
        <p:cNvGrpSpPr/>
        <p:nvPr/>
      </p:nvGrpSpPr>
      <p:grpSpPr>
        <a:xfrm>
          <a:off x="0" y="0"/>
          <a:ext cx="0" cy="0"/>
          <a:chOff x="0" y="0"/>
          <a:chExt cx="0" cy="0"/>
        </a:xfrm>
      </p:grpSpPr>
      <p:pic>
        <p:nvPicPr>
          <p:cNvPr id="162" name="Google Shape;162;p32"/>
          <p:cNvPicPr preferRelativeResize="0"/>
          <p:nvPr/>
        </p:nvPicPr>
        <p:blipFill>
          <a:blip r:embed="rId2">
            <a:alphaModFix/>
          </a:blip>
          <a:stretch>
            <a:fillRect/>
          </a:stretch>
        </p:blipFill>
        <p:spPr>
          <a:xfrm>
            <a:off x="-27200" y="-11650"/>
            <a:ext cx="9198400" cy="5166800"/>
          </a:xfrm>
          <a:prstGeom prst="rect">
            <a:avLst/>
          </a:prstGeom>
          <a:noFill/>
          <a:ln>
            <a:noFill/>
          </a:ln>
        </p:spPr>
      </p:pic>
      <p:pic>
        <p:nvPicPr>
          <p:cNvPr id="163" name="Google Shape;163;p32"/>
          <p:cNvPicPr preferRelativeResize="0"/>
          <p:nvPr/>
        </p:nvPicPr>
        <p:blipFill rotWithShape="1">
          <a:blip r:embed="rId3">
            <a:alphaModFix/>
          </a:blip>
          <a:srcRect/>
          <a:stretch/>
        </p:blipFill>
        <p:spPr>
          <a:xfrm rot="10800000">
            <a:off x="-49551" y="-23300"/>
            <a:ext cx="9225701" cy="51848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t="29" b="19"/>
          <a:stretch/>
        </p:blipFill>
        <p:spPr>
          <a:xfrm>
            <a:off x="-27200" y="-11650"/>
            <a:ext cx="9198401" cy="5166800"/>
          </a:xfrm>
          <a:prstGeom prst="rect">
            <a:avLst/>
          </a:prstGeom>
          <a:noFill/>
          <a:ln>
            <a:noFill/>
          </a:ln>
        </p:spPr>
      </p:pic>
      <p:sp>
        <p:nvSpPr>
          <p:cNvPr id="14" name="Google Shape;14;p3"/>
          <p:cNvSpPr txBox="1">
            <a:spLocks noGrp="1"/>
          </p:cNvSpPr>
          <p:nvPr>
            <p:ph type="title"/>
          </p:nvPr>
        </p:nvSpPr>
        <p:spPr>
          <a:xfrm>
            <a:off x="720000" y="1948344"/>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4039075" y="787325"/>
            <a:ext cx="1065900" cy="10659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500" b="1">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031900" y="3019775"/>
            <a:ext cx="5080200" cy="480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t="29" b="19"/>
          <a:stretch/>
        </p:blipFill>
        <p:spPr>
          <a:xfrm>
            <a:off x="-23300" y="-9475"/>
            <a:ext cx="9190601" cy="5162450"/>
          </a:xfrm>
          <a:prstGeom prst="rect">
            <a:avLst/>
          </a:prstGeom>
          <a:noFill/>
          <a:ln>
            <a:noFill/>
          </a:ln>
        </p:spPr>
      </p:pic>
      <p:sp>
        <p:nvSpPr>
          <p:cNvPr id="19" name="Google Shape;19;p4"/>
          <p:cNvSpPr txBox="1">
            <a:spLocks noGrp="1"/>
          </p:cNvSpPr>
          <p:nvPr>
            <p:ph type="title"/>
          </p:nvPr>
        </p:nvSpPr>
        <p:spPr>
          <a:xfrm>
            <a:off x="720000" y="387600"/>
            <a:ext cx="6343200" cy="575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0" name="Google Shape;20;p4"/>
          <p:cNvSpPr txBox="1">
            <a:spLocks noGrp="1"/>
          </p:cNvSpPr>
          <p:nvPr>
            <p:ph type="body" idx="1"/>
          </p:nvPr>
        </p:nvSpPr>
        <p:spPr>
          <a:xfrm>
            <a:off x="720000" y="1065500"/>
            <a:ext cx="7704000" cy="35379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rgbClr val="434343"/>
              </a:buClr>
              <a:buSzPts val="1400"/>
              <a:buChar char="●"/>
              <a:defRPr sz="12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pic>
        <p:nvPicPr>
          <p:cNvPr id="31" name="Google Shape;31;p7"/>
          <p:cNvPicPr preferRelativeResize="0"/>
          <p:nvPr/>
        </p:nvPicPr>
        <p:blipFill rotWithShape="1">
          <a:blip r:embed="rId2">
            <a:alphaModFix/>
          </a:blip>
          <a:srcRect l="59" r="59"/>
          <a:stretch/>
        </p:blipFill>
        <p:spPr>
          <a:xfrm>
            <a:off x="-35900" y="-13010"/>
            <a:ext cx="9198401" cy="5169520"/>
          </a:xfrm>
          <a:prstGeom prst="rect">
            <a:avLst/>
          </a:prstGeom>
          <a:noFill/>
          <a:ln>
            <a:noFill/>
          </a:ln>
        </p:spPr>
      </p:pic>
      <p:sp>
        <p:nvSpPr>
          <p:cNvPr id="32" name="Google Shape;32;p7"/>
          <p:cNvSpPr txBox="1">
            <a:spLocks noGrp="1"/>
          </p:cNvSpPr>
          <p:nvPr>
            <p:ph type="body" idx="1"/>
          </p:nvPr>
        </p:nvSpPr>
        <p:spPr>
          <a:xfrm>
            <a:off x="1105025" y="1402600"/>
            <a:ext cx="5395500" cy="2801100"/>
          </a:xfrm>
          <a:prstGeom prst="rect">
            <a:avLst/>
          </a:prstGeom>
        </p:spPr>
        <p:txBody>
          <a:bodyPr spcFirstLastPara="1" wrap="square" lIns="91425" tIns="91425" rIns="91425" bIns="91425" anchor="ctr"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33" name="Google Shape;33;p7"/>
          <p:cNvSpPr txBox="1">
            <a:spLocks noGrp="1"/>
          </p:cNvSpPr>
          <p:nvPr>
            <p:ph type="title"/>
          </p:nvPr>
        </p:nvSpPr>
        <p:spPr>
          <a:xfrm>
            <a:off x="720000" y="387600"/>
            <a:ext cx="6343200" cy="575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pic>
        <p:nvPicPr>
          <p:cNvPr id="38" name="Google Shape;38;p9"/>
          <p:cNvPicPr preferRelativeResize="0"/>
          <p:nvPr/>
        </p:nvPicPr>
        <p:blipFill rotWithShape="1">
          <a:blip r:embed="rId2">
            <a:alphaModFix/>
          </a:blip>
          <a:srcRect t="59" b="59"/>
          <a:stretch/>
        </p:blipFill>
        <p:spPr>
          <a:xfrm>
            <a:off x="-27200" y="-11650"/>
            <a:ext cx="9198400" cy="5166800"/>
          </a:xfrm>
          <a:prstGeom prst="rect">
            <a:avLst/>
          </a:prstGeom>
          <a:noFill/>
          <a:ln>
            <a:noFill/>
          </a:ln>
        </p:spPr>
      </p:pic>
      <p:sp>
        <p:nvSpPr>
          <p:cNvPr id="39" name="Google Shape;39;p9"/>
          <p:cNvSpPr txBox="1">
            <a:spLocks noGrp="1"/>
          </p:cNvSpPr>
          <p:nvPr>
            <p:ph type="title"/>
          </p:nvPr>
        </p:nvSpPr>
        <p:spPr>
          <a:xfrm>
            <a:off x="1684275" y="1036950"/>
            <a:ext cx="4430100" cy="981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ubTitle" idx="1"/>
          </p:nvPr>
        </p:nvSpPr>
        <p:spPr>
          <a:xfrm>
            <a:off x="1684275" y="2018250"/>
            <a:ext cx="4430100" cy="2088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bg>
      <p:bgPr>
        <a:solidFill>
          <a:schemeClr val="lt1"/>
        </a:solidFill>
        <a:effectLst/>
      </p:bgPr>
    </p:bg>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2">
            <a:alphaModFix/>
          </a:blip>
          <a:srcRect t="59" b="59"/>
          <a:stretch/>
        </p:blipFill>
        <p:spPr>
          <a:xfrm>
            <a:off x="-35425" y="-19885"/>
            <a:ext cx="9198401" cy="5163386"/>
          </a:xfrm>
          <a:prstGeom prst="rect">
            <a:avLst/>
          </a:prstGeom>
          <a:noFill/>
          <a:ln>
            <a:noFill/>
          </a:ln>
        </p:spPr>
      </p:pic>
      <p:sp>
        <p:nvSpPr>
          <p:cNvPr id="65" name="Google Shape;65;p14"/>
          <p:cNvSpPr txBox="1">
            <a:spLocks noGrp="1"/>
          </p:cNvSpPr>
          <p:nvPr>
            <p:ph type="title"/>
          </p:nvPr>
        </p:nvSpPr>
        <p:spPr>
          <a:xfrm>
            <a:off x="928425" y="2880150"/>
            <a:ext cx="4394400" cy="600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6" name="Google Shape;66;p14"/>
          <p:cNvSpPr txBox="1">
            <a:spLocks noGrp="1"/>
          </p:cNvSpPr>
          <p:nvPr>
            <p:ph type="subTitle" idx="1"/>
          </p:nvPr>
        </p:nvSpPr>
        <p:spPr>
          <a:xfrm>
            <a:off x="928425" y="1663050"/>
            <a:ext cx="4394400" cy="12171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1800">
                <a:solidFill>
                  <a:schemeClr val="dk1"/>
                </a:solidFill>
                <a:latin typeface="Poppins"/>
                <a:ea typeface="Poppins"/>
                <a:cs typeface="Poppins"/>
                <a:sym typeface="Poppins"/>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4">
    <p:bg>
      <p:bgPr>
        <a:solidFill>
          <a:schemeClr val="lt1"/>
        </a:solidFill>
        <a:effectLst/>
      </p:bgPr>
    </p:bg>
    <p:spTree>
      <p:nvGrpSpPr>
        <p:cNvPr id="1" name="Shape 88"/>
        <p:cNvGrpSpPr/>
        <p:nvPr/>
      </p:nvGrpSpPr>
      <p:grpSpPr>
        <a:xfrm>
          <a:off x="0" y="0"/>
          <a:ext cx="0" cy="0"/>
          <a:chOff x="0" y="0"/>
          <a:chExt cx="0" cy="0"/>
        </a:xfrm>
      </p:grpSpPr>
      <p:pic>
        <p:nvPicPr>
          <p:cNvPr id="89" name="Google Shape;89;p20"/>
          <p:cNvPicPr preferRelativeResize="0"/>
          <p:nvPr/>
        </p:nvPicPr>
        <p:blipFill rotWithShape="1">
          <a:blip r:embed="rId2">
            <a:alphaModFix/>
          </a:blip>
          <a:srcRect t="59" b="59"/>
          <a:stretch/>
        </p:blipFill>
        <p:spPr>
          <a:xfrm>
            <a:off x="-31175" y="-17475"/>
            <a:ext cx="9225424" cy="5178501"/>
          </a:xfrm>
          <a:prstGeom prst="rect">
            <a:avLst/>
          </a:prstGeom>
          <a:noFill/>
          <a:ln>
            <a:noFill/>
          </a:ln>
        </p:spPr>
      </p:pic>
      <p:sp>
        <p:nvSpPr>
          <p:cNvPr id="90" name="Google Shape;90;p20"/>
          <p:cNvSpPr txBox="1">
            <a:spLocks noGrp="1"/>
          </p:cNvSpPr>
          <p:nvPr>
            <p:ph type="title"/>
          </p:nvPr>
        </p:nvSpPr>
        <p:spPr>
          <a:xfrm>
            <a:off x="872388" y="2505713"/>
            <a:ext cx="2206500" cy="84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1" name="Google Shape;91;p20"/>
          <p:cNvSpPr txBox="1">
            <a:spLocks noGrp="1"/>
          </p:cNvSpPr>
          <p:nvPr>
            <p:ph type="subTitle" idx="1"/>
          </p:nvPr>
        </p:nvSpPr>
        <p:spPr>
          <a:xfrm>
            <a:off x="872388" y="3394925"/>
            <a:ext cx="22065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20"/>
          <p:cNvSpPr txBox="1">
            <a:spLocks noGrp="1"/>
          </p:cNvSpPr>
          <p:nvPr>
            <p:ph type="title" idx="2"/>
          </p:nvPr>
        </p:nvSpPr>
        <p:spPr>
          <a:xfrm>
            <a:off x="3468750" y="2505713"/>
            <a:ext cx="2206500" cy="844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 name="Google Shape;93;p20"/>
          <p:cNvSpPr txBox="1">
            <a:spLocks noGrp="1"/>
          </p:cNvSpPr>
          <p:nvPr>
            <p:ph type="subTitle" idx="3"/>
          </p:nvPr>
        </p:nvSpPr>
        <p:spPr>
          <a:xfrm>
            <a:off x="3468750" y="3394925"/>
            <a:ext cx="22065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20"/>
          <p:cNvSpPr txBox="1">
            <a:spLocks noGrp="1"/>
          </p:cNvSpPr>
          <p:nvPr>
            <p:ph type="title" idx="4"/>
          </p:nvPr>
        </p:nvSpPr>
        <p:spPr>
          <a:xfrm>
            <a:off x="6065088" y="2505713"/>
            <a:ext cx="2206500" cy="8445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 name="Google Shape;95;p20"/>
          <p:cNvSpPr txBox="1">
            <a:spLocks noGrp="1"/>
          </p:cNvSpPr>
          <p:nvPr>
            <p:ph type="subTitle" idx="5"/>
          </p:nvPr>
        </p:nvSpPr>
        <p:spPr>
          <a:xfrm>
            <a:off x="6065088" y="3394925"/>
            <a:ext cx="2206500" cy="484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20"/>
          <p:cNvSpPr txBox="1">
            <a:spLocks noGrp="1"/>
          </p:cNvSpPr>
          <p:nvPr>
            <p:ph type="title" idx="6"/>
          </p:nvPr>
        </p:nvSpPr>
        <p:spPr>
          <a:xfrm>
            <a:off x="720000" y="387600"/>
            <a:ext cx="6343200" cy="575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6"/>
        <p:cNvGrpSpPr/>
        <p:nvPr/>
      </p:nvGrpSpPr>
      <p:grpSpPr>
        <a:xfrm>
          <a:off x="0" y="0"/>
          <a:ext cx="0" cy="0"/>
          <a:chOff x="0" y="0"/>
          <a:chExt cx="0" cy="0"/>
        </a:xfrm>
      </p:grpSpPr>
      <p:pic>
        <p:nvPicPr>
          <p:cNvPr id="157" name="Google Shape;157;p30"/>
          <p:cNvPicPr preferRelativeResize="0"/>
          <p:nvPr/>
        </p:nvPicPr>
        <p:blipFill rotWithShape="1">
          <a:blip r:embed="rId2">
            <a:alphaModFix/>
          </a:blip>
          <a:srcRect t="59" b="59"/>
          <a:stretch/>
        </p:blipFill>
        <p:spPr>
          <a:xfrm>
            <a:off x="-34950" y="-19624"/>
            <a:ext cx="9232875" cy="5182749"/>
          </a:xfrm>
          <a:prstGeom prst="rect">
            <a:avLst/>
          </a:prstGeom>
          <a:noFill/>
          <a:ln>
            <a:noFill/>
          </a:ln>
        </p:spPr>
      </p:pic>
      <p:sp>
        <p:nvSpPr>
          <p:cNvPr id="158" name="Google Shape;158;p30"/>
          <p:cNvSpPr/>
          <p:nvPr/>
        </p:nvSpPr>
        <p:spPr>
          <a:xfrm>
            <a:off x="360000" y="360000"/>
            <a:ext cx="8424000" cy="4423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Poppins SemiBold"/>
              <a:buNone/>
              <a:defRPr sz="33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300"/>
              <a:buFont typeface="Poppins SemiBold"/>
              <a:buNone/>
              <a:defRPr sz="33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300"/>
              <a:buFont typeface="Poppins SemiBold"/>
              <a:buNone/>
              <a:defRPr sz="33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300"/>
              <a:buFont typeface="Poppins SemiBold"/>
              <a:buNone/>
              <a:defRPr sz="33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300"/>
              <a:buFont typeface="Poppins SemiBold"/>
              <a:buNone/>
              <a:defRPr sz="33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300"/>
              <a:buFont typeface="Poppins SemiBold"/>
              <a:buNone/>
              <a:defRPr sz="33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300"/>
              <a:buFont typeface="Poppins SemiBold"/>
              <a:buNone/>
              <a:defRPr sz="33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300"/>
              <a:buFont typeface="Poppins SemiBold"/>
              <a:buNone/>
              <a:defRPr sz="33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300"/>
              <a:buFont typeface="Poppins SemiBold"/>
              <a:buNone/>
              <a:defRPr sz="33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rtl="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rtl="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rtl="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rtl="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rtl="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rtl="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rtl="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rtl="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60" r:id="rId7"/>
    <p:sldLayoutId id="2147483666" r:id="rId8"/>
    <p:sldLayoutId id="2147483676" r:id="rId9"/>
    <p:sldLayoutId id="2147483677" r:id="rId10"/>
    <p:sldLayoutId id="214748367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35"/>
          <p:cNvSpPr txBox="1">
            <a:spLocks noGrp="1"/>
          </p:cNvSpPr>
          <p:nvPr>
            <p:ph type="ctrTitle"/>
          </p:nvPr>
        </p:nvSpPr>
        <p:spPr>
          <a:xfrm>
            <a:off x="1345800" y="1346250"/>
            <a:ext cx="6452400" cy="245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STOCK PRICE PREDICTION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9"/>
          <p:cNvSpPr txBox="1">
            <a:spLocks noGrp="1"/>
          </p:cNvSpPr>
          <p:nvPr>
            <p:ph type="title"/>
          </p:nvPr>
        </p:nvSpPr>
        <p:spPr>
          <a:xfrm>
            <a:off x="435079" y="921796"/>
            <a:ext cx="6343200" cy="57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DEFINITION</a:t>
            </a:r>
            <a:endParaRPr dirty="0"/>
          </a:p>
        </p:txBody>
      </p:sp>
      <p:sp>
        <p:nvSpPr>
          <p:cNvPr id="209" name="Google Shape;209;p39"/>
          <p:cNvSpPr txBox="1">
            <a:spLocks noGrp="1"/>
          </p:cNvSpPr>
          <p:nvPr>
            <p:ph type="body" idx="1"/>
          </p:nvPr>
        </p:nvSpPr>
        <p:spPr>
          <a:xfrm>
            <a:off x="1431236" y="1497496"/>
            <a:ext cx="5493192" cy="203834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273D40"/>
              </a:buClr>
              <a:buSzPts val="600"/>
              <a:buFont typeface="Arial"/>
              <a:buNone/>
            </a:pPr>
            <a:r>
              <a:rPr lang="en-IN" dirty="0">
                <a:solidFill>
                  <a:schemeClr val="dk1"/>
                </a:solidFill>
              </a:rPr>
              <a:t>The problem is to build a predictive model that forecasts stock prices based on historical market data</a:t>
            </a:r>
          </a:p>
          <a:p>
            <a:pPr marL="0" lvl="0" indent="0" algn="l" rtl="0">
              <a:spcBef>
                <a:spcPts val="0"/>
              </a:spcBef>
              <a:spcAft>
                <a:spcPts val="0"/>
              </a:spcAft>
              <a:buClr>
                <a:srgbClr val="273D40"/>
              </a:buClr>
              <a:buSzPts val="600"/>
              <a:buFont typeface="Arial"/>
              <a:buNone/>
            </a:pPr>
            <a:r>
              <a:rPr lang="en-IN" dirty="0">
                <a:solidFill>
                  <a:schemeClr val="dk1"/>
                </a:solidFill>
              </a:rPr>
              <a:t>The goal is to create a tool that assists investor in making well informed decisions and optimizing their investment </a:t>
            </a:r>
            <a:r>
              <a:rPr lang="en-IN" dirty="0" err="1">
                <a:solidFill>
                  <a:schemeClr val="dk1"/>
                </a:solidFill>
              </a:rPr>
              <a:t>strategies.This</a:t>
            </a:r>
            <a:r>
              <a:rPr lang="en-IN" dirty="0">
                <a:solidFill>
                  <a:schemeClr val="dk1"/>
                </a:solidFill>
              </a:rPr>
              <a:t> project involves data </a:t>
            </a:r>
            <a:r>
              <a:rPr lang="en-IN" dirty="0" err="1">
                <a:solidFill>
                  <a:schemeClr val="dk1"/>
                </a:solidFill>
              </a:rPr>
              <a:t>collection,data</a:t>
            </a:r>
            <a:r>
              <a:rPr lang="en-IN" dirty="0">
                <a:solidFill>
                  <a:schemeClr val="dk1"/>
                </a:solidFill>
              </a:rPr>
              <a:t> </a:t>
            </a:r>
            <a:r>
              <a:rPr lang="en-IN" dirty="0" err="1">
                <a:solidFill>
                  <a:schemeClr val="dk1"/>
                </a:solidFill>
              </a:rPr>
              <a:t>preprocessing,feature</a:t>
            </a:r>
            <a:r>
              <a:rPr lang="en-IN" dirty="0">
                <a:solidFill>
                  <a:schemeClr val="dk1"/>
                </a:solidFill>
              </a:rPr>
              <a:t> </a:t>
            </a:r>
            <a:r>
              <a:rPr lang="en-IN" dirty="0" err="1">
                <a:solidFill>
                  <a:schemeClr val="dk1"/>
                </a:solidFill>
              </a:rPr>
              <a:t>engineering,model</a:t>
            </a:r>
            <a:r>
              <a:rPr lang="en-IN" dirty="0">
                <a:solidFill>
                  <a:schemeClr val="dk1"/>
                </a:solidFill>
              </a:rPr>
              <a:t> </a:t>
            </a:r>
            <a:r>
              <a:rPr lang="en-IN" dirty="0" err="1">
                <a:solidFill>
                  <a:schemeClr val="dk1"/>
                </a:solidFill>
              </a:rPr>
              <a:t>selection,training</a:t>
            </a:r>
            <a:r>
              <a:rPr lang="en-IN" dirty="0">
                <a:solidFill>
                  <a:schemeClr val="dk1"/>
                </a:solidFill>
              </a:rPr>
              <a:t> and evaluation.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a:spLocks noGrp="1"/>
          </p:cNvSpPr>
          <p:nvPr>
            <p:ph type="title"/>
          </p:nvPr>
        </p:nvSpPr>
        <p:spPr>
          <a:xfrm>
            <a:off x="1684275" y="1036950"/>
            <a:ext cx="4430100" cy="98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6" name="TextBox 5">
            <a:extLst>
              <a:ext uri="{FF2B5EF4-FFF2-40B4-BE49-F238E27FC236}">
                <a16:creationId xmlns:a16="http://schemas.microsoft.com/office/drawing/2014/main" id="{6B976B33-3952-585B-1451-28FA8B0F332E}"/>
              </a:ext>
            </a:extLst>
          </p:cNvPr>
          <p:cNvSpPr txBox="1"/>
          <p:nvPr/>
        </p:nvSpPr>
        <p:spPr>
          <a:xfrm>
            <a:off x="1684275" y="2018250"/>
            <a:ext cx="4598504" cy="1815882"/>
          </a:xfrm>
          <a:prstGeom prst="rect">
            <a:avLst/>
          </a:prstGeom>
          <a:noFill/>
        </p:spPr>
        <p:txBody>
          <a:bodyPr wrap="square">
            <a:spAutoFit/>
          </a:bodyPr>
          <a:lstStyle/>
          <a:p>
            <a:r>
              <a:rPr lang="en-US" dirty="0"/>
              <a:t>This project will develop a stock price prediction model using machine learning </a:t>
            </a:r>
            <a:r>
              <a:rPr lang="en-US" dirty="0" err="1"/>
              <a:t>algorithms.In</a:t>
            </a:r>
            <a:r>
              <a:rPr lang="en-US" dirty="0"/>
              <a:t> the world of finance, where markets are shaped by intricate dynamics and ever-changing variables, the ability to forecast stock prices accurately holds immense value. The "Stock Price Prediction" project endeavors to harness the power of data analytics and machine learning to address this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8"/>
          <p:cNvSpPr txBox="1">
            <a:spLocks noGrp="1"/>
          </p:cNvSpPr>
          <p:nvPr>
            <p:ph type="title"/>
          </p:nvPr>
        </p:nvSpPr>
        <p:spPr>
          <a:xfrm>
            <a:off x="-128139" y="1144347"/>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Objectives</a:t>
            </a:r>
            <a:endParaRPr dirty="0"/>
          </a:p>
        </p:txBody>
      </p:sp>
      <p:sp>
        <p:nvSpPr>
          <p:cNvPr id="15" name="TextBox 14">
            <a:extLst>
              <a:ext uri="{FF2B5EF4-FFF2-40B4-BE49-F238E27FC236}">
                <a16:creationId xmlns:a16="http://schemas.microsoft.com/office/drawing/2014/main" id="{0038942A-EF1E-199E-D1DD-CB043079965D}"/>
              </a:ext>
            </a:extLst>
          </p:cNvPr>
          <p:cNvSpPr txBox="1"/>
          <p:nvPr/>
        </p:nvSpPr>
        <p:spPr>
          <a:xfrm>
            <a:off x="2193235" y="1986147"/>
            <a:ext cx="4598504" cy="1169551"/>
          </a:xfrm>
          <a:prstGeom prst="rect">
            <a:avLst/>
          </a:prstGeom>
          <a:noFill/>
        </p:spPr>
        <p:txBody>
          <a:bodyPr wrap="square">
            <a:spAutoFit/>
          </a:bodyPr>
          <a:lstStyle/>
          <a:p>
            <a:r>
              <a:rPr lang="en-IN" dirty="0"/>
              <a:t>The objective of this project is to develop a stock price prediction model that can be used by investors to make more informed investment decisions. The model is expected to be able to predict stock prices with reasonable accuracy, even in volatile market conditions.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E584-1A5B-6C09-9A65-9EBA11E17255}"/>
              </a:ext>
            </a:extLst>
          </p:cNvPr>
          <p:cNvSpPr>
            <a:spLocks noGrp="1"/>
          </p:cNvSpPr>
          <p:nvPr>
            <p:ph type="title"/>
          </p:nvPr>
        </p:nvSpPr>
        <p:spPr>
          <a:xfrm>
            <a:off x="898906" y="665895"/>
            <a:ext cx="6343200" cy="575700"/>
          </a:xfrm>
        </p:spPr>
        <p:txBody>
          <a:bodyPr/>
          <a:lstStyle/>
          <a:p>
            <a:pPr algn="ctr"/>
            <a:r>
              <a:rPr lang="en-IN" dirty="0"/>
              <a:t>KEY COMPONENTS</a:t>
            </a:r>
          </a:p>
        </p:txBody>
      </p:sp>
      <p:sp>
        <p:nvSpPr>
          <p:cNvPr id="3" name="Text Placeholder 2">
            <a:extLst>
              <a:ext uri="{FF2B5EF4-FFF2-40B4-BE49-F238E27FC236}">
                <a16:creationId xmlns:a16="http://schemas.microsoft.com/office/drawing/2014/main" id="{E392D7B6-6041-9B85-EC35-6FF321D8880A}"/>
              </a:ext>
            </a:extLst>
          </p:cNvPr>
          <p:cNvSpPr>
            <a:spLocks noGrp="1"/>
          </p:cNvSpPr>
          <p:nvPr>
            <p:ph type="body" idx="1"/>
          </p:nvPr>
        </p:nvSpPr>
        <p:spPr>
          <a:xfrm>
            <a:off x="898906" y="1081096"/>
            <a:ext cx="7704000" cy="3537900"/>
          </a:xfrm>
        </p:spPr>
        <p:txBody>
          <a:bodyPr/>
          <a:lstStyle/>
          <a:p>
            <a:r>
              <a:rPr lang="en-IN" sz="1400" dirty="0"/>
              <a:t>Data collection and Preprocessing</a:t>
            </a:r>
          </a:p>
          <a:p>
            <a:r>
              <a:rPr lang="en-IN" sz="1400" dirty="0"/>
              <a:t>Data Sequence Preparation</a:t>
            </a:r>
          </a:p>
          <a:p>
            <a:r>
              <a:rPr lang="en-IN" sz="1400" dirty="0"/>
              <a:t>Data Splitting</a:t>
            </a:r>
          </a:p>
          <a:p>
            <a:r>
              <a:rPr lang="en-IN" sz="1400" dirty="0"/>
              <a:t>Feature Scaling</a:t>
            </a:r>
          </a:p>
          <a:p>
            <a:r>
              <a:rPr lang="en-IN" sz="1400" dirty="0"/>
              <a:t>Model Architecture</a:t>
            </a:r>
          </a:p>
          <a:p>
            <a:r>
              <a:rPr lang="en-IN" sz="1400" dirty="0"/>
              <a:t>Model Training</a:t>
            </a:r>
          </a:p>
          <a:p>
            <a:r>
              <a:rPr lang="en-IN" sz="1400" dirty="0"/>
              <a:t>Validation and Hyperparameter Tuning</a:t>
            </a:r>
          </a:p>
          <a:p>
            <a:r>
              <a:rPr lang="en-IN" sz="1400" dirty="0"/>
              <a:t>Model Testing</a:t>
            </a:r>
          </a:p>
          <a:p>
            <a:r>
              <a:rPr lang="en-IN" sz="1400" dirty="0"/>
              <a:t>Prediction</a:t>
            </a:r>
          </a:p>
          <a:p>
            <a:r>
              <a:rPr lang="en-IN" sz="1400" dirty="0"/>
              <a:t>Visualization</a:t>
            </a:r>
          </a:p>
          <a:p>
            <a:r>
              <a:rPr lang="en-IN" sz="1400" dirty="0"/>
              <a:t>Post-Processing</a:t>
            </a:r>
          </a:p>
          <a:p>
            <a:r>
              <a:rPr lang="en-IN" sz="1400" dirty="0"/>
              <a:t>Evaluation and Monitoring</a:t>
            </a:r>
          </a:p>
          <a:p>
            <a:pPr marL="139700" indent="0">
              <a:buNone/>
            </a:pPr>
            <a:endParaRPr lang="en-IN" dirty="0"/>
          </a:p>
        </p:txBody>
      </p:sp>
    </p:spTree>
    <p:extLst>
      <p:ext uri="{BB962C8B-B14F-4D97-AF65-F5344CB8AC3E}">
        <p14:creationId xmlns:p14="http://schemas.microsoft.com/office/powerpoint/2010/main" val="3298042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B2A5-A3FF-0C57-6FB4-B92428A841E3}"/>
              </a:ext>
            </a:extLst>
          </p:cNvPr>
          <p:cNvSpPr>
            <a:spLocks noGrp="1"/>
          </p:cNvSpPr>
          <p:nvPr>
            <p:ph type="title"/>
          </p:nvPr>
        </p:nvSpPr>
        <p:spPr>
          <a:xfrm>
            <a:off x="965166" y="595048"/>
            <a:ext cx="6343200" cy="575700"/>
          </a:xfrm>
        </p:spPr>
        <p:txBody>
          <a:bodyPr/>
          <a:lstStyle/>
          <a:p>
            <a:r>
              <a:rPr lang="en-IN" dirty="0"/>
              <a:t>METHODOLOGY</a:t>
            </a:r>
          </a:p>
        </p:txBody>
      </p:sp>
      <p:sp>
        <p:nvSpPr>
          <p:cNvPr id="3" name="Text Placeholder 2">
            <a:extLst>
              <a:ext uri="{FF2B5EF4-FFF2-40B4-BE49-F238E27FC236}">
                <a16:creationId xmlns:a16="http://schemas.microsoft.com/office/drawing/2014/main" id="{B73AF992-642A-5887-C060-F69B94F4E5DD}"/>
              </a:ext>
            </a:extLst>
          </p:cNvPr>
          <p:cNvSpPr>
            <a:spLocks noGrp="1"/>
          </p:cNvSpPr>
          <p:nvPr>
            <p:ph type="body" idx="1"/>
          </p:nvPr>
        </p:nvSpPr>
        <p:spPr>
          <a:xfrm>
            <a:off x="795130" y="331304"/>
            <a:ext cx="7821026" cy="3748635"/>
          </a:xfrm>
        </p:spPr>
        <p:txBody>
          <a:bodyPr/>
          <a:lstStyle/>
          <a:p>
            <a:r>
              <a:rPr lang="en-IN" dirty="0"/>
              <a:t>Long Short-Term memory(LSTM) networks are a type of recurrent neural network(RNN) that are well suited for time series forecasting </a:t>
            </a:r>
            <a:r>
              <a:rPr lang="en-IN" dirty="0" err="1"/>
              <a:t>tasks,such</a:t>
            </a:r>
            <a:r>
              <a:rPr lang="en-IN" dirty="0"/>
              <a:t> as stock price prediction.</a:t>
            </a:r>
          </a:p>
          <a:p>
            <a:r>
              <a:rPr lang="en-IN" dirty="0"/>
              <a:t>To use LSTM networks for stock price </a:t>
            </a:r>
            <a:r>
              <a:rPr lang="en-IN" dirty="0" err="1"/>
              <a:t>prediction,the</a:t>
            </a:r>
            <a:r>
              <a:rPr lang="en-IN" dirty="0"/>
              <a:t> first step is to prepare the data.</a:t>
            </a:r>
          </a:p>
          <a:p>
            <a:r>
              <a:rPr lang="en-IN" dirty="0"/>
              <a:t>The data is typically split into two sets,</a:t>
            </a:r>
          </a:p>
          <a:p>
            <a:pPr marL="139700" indent="0">
              <a:buNone/>
            </a:pPr>
            <a:r>
              <a:rPr lang="en-IN" dirty="0"/>
              <a:t>                      1.train set</a:t>
            </a:r>
          </a:p>
          <a:p>
            <a:pPr marL="139700" indent="0">
              <a:buNone/>
            </a:pPr>
            <a:r>
              <a:rPr lang="en-IN" dirty="0"/>
              <a:t>                      2.test set</a:t>
            </a:r>
          </a:p>
          <a:p>
            <a:r>
              <a:rPr lang="en-IN" dirty="0"/>
              <a:t>Once the data is </a:t>
            </a:r>
            <a:r>
              <a:rPr lang="en-IN" dirty="0" err="1"/>
              <a:t>prepared,the</a:t>
            </a:r>
            <a:r>
              <a:rPr lang="en-IN" dirty="0"/>
              <a:t> next step is to train the LSTM network.</a:t>
            </a:r>
          </a:p>
          <a:p>
            <a:r>
              <a:rPr lang="en-IN" dirty="0"/>
              <a:t>Once the LSTM network is </a:t>
            </a:r>
            <a:r>
              <a:rPr lang="en-IN" dirty="0" err="1"/>
              <a:t>trained,it</a:t>
            </a:r>
            <a:r>
              <a:rPr lang="en-IN" dirty="0"/>
              <a:t> can be used to predict future stock prices.</a:t>
            </a:r>
          </a:p>
          <a:p>
            <a:r>
              <a:rPr lang="en-IN" dirty="0"/>
              <a:t>Overall , LSTM networks are a powerful tool for stock price prediction.</a:t>
            </a:r>
          </a:p>
          <a:p>
            <a:r>
              <a:rPr lang="en-IN" dirty="0"/>
              <a:t>However, it is important to use them carefully and to be aware of their limitations.</a:t>
            </a:r>
          </a:p>
          <a:p>
            <a:endParaRPr lang="en-IN" dirty="0"/>
          </a:p>
        </p:txBody>
      </p:sp>
      <p:pic>
        <p:nvPicPr>
          <p:cNvPr id="7" name="Picture 6">
            <a:extLst>
              <a:ext uri="{FF2B5EF4-FFF2-40B4-BE49-F238E27FC236}">
                <a16:creationId xmlns:a16="http://schemas.microsoft.com/office/drawing/2014/main" id="{628E2094-7AB7-D601-C1F4-07DEEBBEA348}"/>
              </a:ext>
            </a:extLst>
          </p:cNvPr>
          <p:cNvPicPr>
            <a:picLocks noChangeAspect="1"/>
          </p:cNvPicPr>
          <p:nvPr/>
        </p:nvPicPr>
        <p:blipFill>
          <a:blip r:embed="rId2"/>
          <a:stretch>
            <a:fillRect/>
          </a:stretch>
        </p:blipFill>
        <p:spPr>
          <a:xfrm>
            <a:off x="3136003" y="3321512"/>
            <a:ext cx="2871994" cy="1470086"/>
          </a:xfrm>
          <a:prstGeom prst="rect">
            <a:avLst/>
          </a:prstGeom>
        </p:spPr>
      </p:pic>
    </p:spTree>
    <p:extLst>
      <p:ext uri="{BB962C8B-B14F-4D97-AF65-F5344CB8AC3E}">
        <p14:creationId xmlns:p14="http://schemas.microsoft.com/office/powerpoint/2010/main" val="337243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9"/>
        <p:cNvGrpSpPr/>
        <p:nvPr/>
      </p:nvGrpSpPr>
      <p:grpSpPr>
        <a:xfrm>
          <a:off x="0" y="0"/>
          <a:ext cx="0" cy="0"/>
          <a:chOff x="0" y="0"/>
          <a:chExt cx="0" cy="0"/>
        </a:xfrm>
      </p:grpSpPr>
      <p:sp>
        <p:nvSpPr>
          <p:cNvPr id="280" name="Google Shape;280;p43"/>
          <p:cNvSpPr txBox="1">
            <a:spLocks noGrp="1"/>
          </p:cNvSpPr>
          <p:nvPr>
            <p:ph type="title"/>
          </p:nvPr>
        </p:nvSpPr>
        <p:spPr>
          <a:xfrm>
            <a:off x="928425" y="534516"/>
            <a:ext cx="4394400" cy="60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CHALLENGES</a:t>
            </a:r>
            <a:endParaRPr dirty="0"/>
          </a:p>
        </p:txBody>
      </p:sp>
      <p:sp>
        <p:nvSpPr>
          <p:cNvPr id="281" name="Google Shape;281;p43"/>
          <p:cNvSpPr txBox="1">
            <a:spLocks noGrp="1"/>
          </p:cNvSpPr>
          <p:nvPr>
            <p:ph type="subTitle" idx="1"/>
          </p:nvPr>
        </p:nvSpPr>
        <p:spPr>
          <a:xfrm>
            <a:off x="928425" y="1963200"/>
            <a:ext cx="4394400" cy="121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 Stock prices are influenced by numerous factors, making prediction inherently difficult.</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Financial markets are dynamic, and past performance does not guarantee future results.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Data quality and the choice of features play a critical role in model accuracy.</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 Overfitting, market anomalies, and unexpected events can impact the model's reliability</a:t>
            </a:r>
            <a:r>
              <a:rPr lang="en-US" dirty="0"/>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92033AA7-1A43-14C1-B3C0-CC1AF61E6323}"/>
              </a:ext>
            </a:extLst>
          </p:cNvPr>
          <p:cNvSpPr>
            <a:spLocks noGrp="1"/>
          </p:cNvSpPr>
          <p:nvPr>
            <p:ph type="subTitle" idx="5"/>
          </p:nvPr>
        </p:nvSpPr>
        <p:spPr>
          <a:xfrm>
            <a:off x="695740" y="1639161"/>
            <a:ext cx="4448336" cy="1626856"/>
          </a:xfrm>
        </p:spPr>
        <p:txBody>
          <a:bodyPr/>
          <a:lstStyle/>
          <a:p>
            <a:r>
              <a:rPr lang="en-US" dirty="0"/>
              <a:t>      Despite the challenges, stock price prediction models can be a valuable tool for investors. By developing a stock price prediction model using machine learning algorithms, this project aims to provide investors with a tool that can help them to make more informed investment decisions.</a:t>
            </a:r>
            <a:endParaRPr lang="en-IN" dirty="0"/>
          </a:p>
        </p:txBody>
      </p:sp>
      <p:sp>
        <p:nvSpPr>
          <p:cNvPr id="8" name="Title 7">
            <a:extLst>
              <a:ext uri="{FF2B5EF4-FFF2-40B4-BE49-F238E27FC236}">
                <a16:creationId xmlns:a16="http://schemas.microsoft.com/office/drawing/2014/main" id="{F5E3C544-DDB6-AF19-0067-CB24CD1BFDB6}"/>
              </a:ext>
            </a:extLst>
          </p:cNvPr>
          <p:cNvSpPr>
            <a:spLocks noGrp="1"/>
          </p:cNvSpPr>
          <p:nvPr>
            <p:ph type="title" idx="6"/>
          </p:nvPr>
        </p:nvSpPr>
        <p:spPr>
          <a:xfrm>
            <a:off x="1086678" y="874644"/>
            <a:ext cx="6274696" cy="645248"/>
          </a:xfrm>
        </p:spPr>
        <p:txBody>
          <a:bodyPr/>
          <a:lstStyle/>
          <a:p>
            <a:r>
              <a:rPr lang="en-IN" dirty="0"/>
              <a:t>CONCLUSION</a:t>
            </a:r>
          </a:p>
        </p:txBody>
      </p:sp>
    </p:spTree>
    <p:extLst>
      <p:ext uri="{BB962C8B-B14F-4D97-AF65-F5344CB8AC3E}">
        <p14:creationId xmlns:p14="http://schemas.microsoft.com/office/powerpoint/2010/main" val="863860313"/>
      </p:ext>
    </p:extLst>
  </p:cSld>
  <p:clrMapOvr>
    <a:masterClrMapping/>
  </p:clrMapOvr>
</p:sld>
</file>

<file path=ppt/theme/theme1.xml><?xml version="1.0" encoding="utf-8"?>
<a:theme xmlns:a="http://schemas.openxmlformats.org/drawingml/2006/main" name="Difference Between Cryptocurrency and Stocks by Slidesgo">
  <a:themeElements>
    <a:clrScheme name="Simple Light">
      <a:dk1>
        <a:srgbClr val="313131"/>
      </a:dk1>
      <a:lt1>
        <a:srgbClr val="FFFFFF"/>
      </a:lt1>
      <a:dk2>
        <a:srgbClr val="D8867B"/>
      </a:dk2>
      <a:lt2>
        <a:srgbClr val="7DBBBF"/>
      </a:lt2>
      <a:accent1>
        <a:srgbClr val="FFF27B"/>
      </a:accent1>
      <a:accent2>
        <a:srgbClr val="B1CB7C"/>
      </a:accent2>
      <a:accent3>
        <a:srgbClr val="F6F6F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448</Words>
  <Application>Microsoft Office PowerPoint</Application>
  <PresentationFormat>On-screen Show (16:9)</PresentationFormat>
  <Paragraphs>41</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Poppins</vt:lpstr>
      <vt:lpstr>Poppins SemiBold</vt:lpstr>
      <vt:lpstr>Difference Between Cryptocurrency and Stocks by Slidesgo</vt:lpstr>
      <vt:lpstr>STOCK PRICE PREDICTION</vt:lpstr>
      <vt:lpstr>PROBLEM DEFINITION</vt:lpstr>
      <vt:lpstr>Introduction</vt:lpstr>
      <vt:lpstr>Objectives</vt:lpstr>
      <vt:lpstr>KEY COMPONENTS</vt:lpstr>
      <vt:lpstr>METHODOLOGY</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barbie</dc:creator>
  <cp:lastModifiedBy>Vennila Sankar</cp:lastModifiedBy>
  <cp:revision>2</cp:revision>
  <dcterms:modified xsi:type="dcterms:W3CDTF">2023-09-27T16:53:26Z</dcterms:modified>
</cp:coreProperties>
</file>