
<file path=[Content_Types].xml><?xml version="1.0" encoding="utf-8"?>
<Types xmlns="http://schemas.openxmlformats.org/package/2006/content-types">
  <Default Extension="fntdata" ContentType="application/x-fontdata"/>
  <Default Extension="jpeg" ContentType="image/jpeg"/>
  <Default Extension="mid" ContentType="audio/mid"/>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8288000" cy="10287000"/>
  <p:notesSz cx="6858000" cy="9144000"/>
  <p:embeddedFontLst>
    <p:embeddedFont>
      <p:font typeface="Calibri" panose="020F0502020204030204" pitchFamily="34" charset="0"/>
      <p:regular r:id="rId23"/>
      <p:bold r:id="rId24"/>
      <p:italic r:id="rId25"/>
      <p:boldItalic r:id="rId26"/>
    </p:embeddedFont>
    <p:embeddedFont>
      <p:font typeface="Canva Sans" panose="020B0604020202020204" charset="0"/>
      <p:regular r:id="rId27"/>
    </p:embeddedFont>
    <p:embeddedFont>
      <p:font typeface="Canva Sans Bold" panose="020B0604020202020204" charset="0"/>
      <p:regular r:id="rId28"/>
    </p:embeddedFont>
    <p:embeddedFont>
      <p:font typeface="DM Sans" panose="020B0604020202020204" charset="0"/>
      <p:regular r:id="rId29"/>
    </p:embeddedFont>
    <p:embeddedFont>
      <p:font typeface="DM Sans Bold" panose="020B0604020202020204" charset="0"/>
      <p:regular r:id="rId30"/>
    </p:embeddedFont>
    <p:embeddedFont>
      <p:font typeface="Open Sauce" panose="020B0604020202020204" charset="0"/>
      <p:regular r:id="rId31"/>
    </p:embeddedFont>
    <p:embeddedFont>
      <p:font typeface="Oswald Bold" panose="020B0604020202020204" charset="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3" d="100"/>
          <a:sy n="53" d="100"/>
        </p:scale>
        <p:origin x="80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8.sv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8.sv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8.sv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8.sv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8.sv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svg"/><Relationship Id="rId3" Type="http://schemas.microsoft.com/office/2007/relationships/media" Target="../media/media2.mid"/><Relationship Id="rId7" Type="http://schemas.openxmlformats.org/officeDocument/2006/relationships/slideLayout" Target="../slideLayouts/slideLayout7.xml"/><Relationship Id="rId12" Type="http://schemas.openxmlformats.org/officeDocument/2006/relationships/image" Target="../media/image5.png"/><Relationship Id="rId2" Type="http://schemas.openxmlformats.org/officeDocument/2006/relationships/audio" Target="../media/media1.mid"/><Relationship Id="rId16" Type="http://schemas.openxmlformats.org/officeDocument/2006/relationships/image" Target="../media/image36.png"/><Relationship Id="rId1" Type="http://schemas.microsoft.com/office/2007/relationships/media" Target="../media/media1.mid"/><Relationship Id="rId6" Type="http://schemas.openxmlformats.org/officeDocument/2006/relationships/audio" Target="../media/media3.mid"/><Relationship Id="rId11" Type="http://schemas.openxmlformats.org/officeDocument/2006/relationships/image" Target="../media/image33.png"/><Relationship Id="rId5" Type="http://schemas.microsoft.com/office/2007/relationships/media" Target="../media/media3.mid"/><Relationship Id="rId15" Type="http://schemas.openxmlformats.org/officeDocument/2006/relationships/image" Target="../media/image35.svg"/><Relationship Id="rId10" Type="http://schemas.openxmlformats.org/officeDocument/2006/relationships/image" Target="../media/image8.svg"/><Relationship Id="rId4" Type="http://schemas.openxmlformats.org/officeDocument/2006/relationships/audio" Target="../media/media2.mid"/><Relationship Id="rId9" Type="http://schemas.openxmlformats.org/officeDocument/2006/relationships/image" Target="../media/image7.png"/><Relationship Id="rId1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11.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6.svg"/><Relationship Id="rId4" Type="http://schemas.openxmlformats.org/officeDocument/2006/relationships/image" Target="../media/image12.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4236347" y="3202251"/>
            <a:ext cx="9815307"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59"/>
                </a:lnSpc>
              </a:pPr>
              <a:endParaRPr/>
            </a:p>
            <a:p>
              <a:pPr algn="ctr">
                <a:lnSpc>
                  <a:spcPts val="2859"/>
                </a:lnSpc>
              </a:pPr>
              <a:endParaRPr/>
            </a:p>
            <a:p>
              <a:pPr algn="ctr">
                <a:lnSpc>
                  <a:spcPts val="2859"/>
                </a:lnSpc>
              </a:pPr>
              <a:endParaRPr/>
            </a:p>
            <a:p>
              <a:pPr algn="ctr">
                <a:lnSpc>
                  <a:spcPts val="2859"/>
                </a:lnSpc>
              </a:pPr>
              <a:endParaRPr/>
            </a:p>
            <a:p>
              <a:pPr algn="ctr">
                <a:lnSpc>
                  <a:spcPts val="2859"/>
                </a:lnSpc>
              </a:pPr>
              <a:endParaRPr/>
            </a:p>
            <a:p>
              <a:pPr algn="ctr">
                <a:lnSpc>
                  <a:spcPts val="2859"/>
                </a:lnSpc>
              </a:pPr>
              <a:endParaRPr/>
            </a:p>
            <a:p>
              <a:pPr algn="ctr">
                <a:lnSpc>
                  <a:spcPts val="2859"/>
                </a:lnSpc>
              </a:pPr>
              <a:r>
                <a:rPr lang="en-US" sz="2199">
                  <a:solidFill>
                    <a:srgbClr val="000000"/>
                  </a:solidFill>
                  <a:latin typeface="Open Sauce"/>
                  <a:ea typeface="Open Sauce"/>
                  <a:cs typeface="Open Sauce"/>
                  <a:sym typeface="Open Sauce"/>
                </a:rPr>
                <a:t>By Jebali Wafa </a:t>
              </a:r>
            </a:p>
            <a:p>
              <a:pPr algn="ctr">
                <a:lnSpc>
                  <a:spcPts val="2859"/>
                </a:lnSpc>
              </a:pPr>
              <a:r>
                <a:rPr lang="en-US" sz="2199">
                  <a:solidFill>
                    <a:srgbClr val="000000"/>
                  </a:solidFill>
                  <a:latin typeface="Open Sauce"/>
                  <a:ea typeface="Open Sauce"/>
                  <a:cs typeface="Open Sauce"/>
                  <a:sym typeface="Open Sauce"/>
                </a:rPr>
                <a:t>Professor in charge : Chebil Wiem</a:t>
              </a:r>
            </a:p>
          </p:txBody>
        </p:sp>
      </p:grpSp>
      <p:sp>
        <p:nvSpPr>
          <p:cNvPr id="8" name="TextBox 8"/>
          <p:cNvSpPr txBox="1"/>
          <p:nvPr/>
        </p:nvSpPr>
        <p:spPr>
          <a:xfrm>
            <a:off x="4360437" y="3361427"/>
            <a:ext cx="9815307" cy="2421145"/>
          </a:xfrm>
          <a:prstGeom prst="rect">
            <a:avLst/>
          </a:prstGeom>
        </p:spPr>
        <p:txBody>
          <a:bodyPr lIns="0" tIns="0" rIns="0" bIns="0" rtlCol="0" anchor="t">
            <a:spAutoFit/>
          </a:bodyPr>
          <a:lstStyle/>
          <a:p>
            <a:pPr algn="ctr">
              <a:lnSpc>
                <a:spcPts val="9748"/>
              </a:lnSpc>
            </a:pPr>
            <a:r>
              <a:rPr lang="en-US" sz="7063" b="1" spc="692">
                <a:solidFill>
                  <a:srgbClr val="231F20"/>
                </a:solidFill>
                <a:latin typeface="Oswald Bold"/>
                <a:ea typeface="Oswald Bold"/>
                <a:cs typeface="Oswald Bold"/>
                <a:sym typeface="Oswald Bold"/>
              </a:rPr>
              <a:t>RNN + LSTM + GRU DEMO</a:t>
            </a:r>
          </a:p>
        </p:txBody>
      </p:sp>
      <p:sp>
        <p:nvSpPr>
          <p:cNvPr id="9" name="Freeform 9"/>
          <p:cNvSpPr/>
          <p:nvPr/>
        </p:nvSpPr>
        <p:spPr>
          <a:xfrm>
            <a:off x="15314883" y="1028700"/>
            <a:ext cx="1944417" cy="1374024"/>
          </a:xfrm>
          <a:custGeom>
            <a:avLst/>
            <a:gdLst/>
            <a:ahLst/>
            <a:cxnLst/>
            <a:rect l="l" t="t" r="r" b="b"/>
            <a:pathLst>
              <a:path w="1944417" h="1374024">
                <a:moveTo>
                  <a:pt x="0" y="0"/>
                </a:moveTo>
                <a:lnTo>
                  <a:pt x="1944417" y="0"/>
                </a:lnTo>
                <a:lnTo>
                  <a:pt x="1944417" y="1374024"/>
                </a:lnTo>
                <a:lnTo>
                  <a:pt x="0" y="1374024"/>
                </a:lnTo>
                <a:lnTo>
                  <a:pt x="0" y="0"/>
                </a:lnTo>
                <a:close/>
              </a:path>
            </a:pathLst>
          </a:custGeom>
          <a:blipFill>
            <a:blip r:embed="rId5"/>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7786361" y="3193796"/>
            <a:ext cx="9472939" cy="5562214"/>
          </a:xfrm>
          <a:custGeom>
            <a:avLst/>
            <a:gdLst/>
            <a:ahLst/>
            <a:cxnLst/>
            <a:rect l="l" t="t" r="r" b="b"/>
            <a:pathLst>
              <a:path w="9472939" h="5562214">
                <a:moveTo>
                  <a:pt x="0" y="0"/>
                </a:moveTo>
                <a:lnTo>
                  <a:pt x="9472939" y="0"/>
                </a:lnTo>
                <a:lnTo>
                  <a:pt x="9472939" y="5562214"/>
                </a:lnTo>
                <a:lnTo>
                  <a:pt x="0" y="5562214"/>
                </a:lnTo>
                <a:lnTo>
                  <a:pt x="0" y="0"/>
                </a:lnTo>
                <a:close/>
              </a:path>
            </a:pathLst>
          </a:custGeom>
          <a:blipFill>
            <a:blip r:embed="rId5"/>
            <a:stretch>
              <a:fillRect/>
            </a:stretch>
          </a:blipFill>
        </p:spPr>
      </p:sp>
      <p:sp>
        <p:nvSpPr>
          <p:cNvPr id="6" name="TextBox 6"/>
          <p:cNvSpPr txBox="1"/>
          <p:nvPr/>
        </p:nvSpPr>
        <p:spPr>
          <a:xfrm>
            <a:off x="1028700" y="1095375"/>
            <a:ext cx="11944649" cy="695266"/>
          </a:xfrm>
          <a:prstGeom prst="rect">
            <a:avLst/>
          </a:prstGeom>
        </p:spPr>
        <p:txBody>
          <a:bodyPr lIns="0" tIns="0" rIns="0" bIns="0" rtlCol="0" anchor="t">
            <a:spAutoFit/>
          </a:bodyPr>
          <a:lstStyle/>
          <a:p>
            <a:pPr marL="0" lvl="0" indent="0" algn="l">
              <a:lnSpc>
                <a:spcPts val="5250"/>
              </a:lnSpc>
            </a:pPr>
            <a:r>
              <a:rPr lang="en-US" sz="5000" b="1" spc="490">
                <a:solidFill>
                  <a:srgbClr val="231F20"/>
                </a:solidFill>
                <a:latin typeface="Oswald Bold"/>
                <a:ea typeface="Oswald Bold"/>
                <a:cs typeface="Oswald Bold"/>
                <a:sym typeface="Oswald Bold"/>
              </a:rPr>
              <a:t>DATA LOADING AND INSPECTING</a:t>
            </a:r>
          </a:p>
        </p:txBody>
      </p:sp>
      <p:sp>
        <p:nvSpPr>
          <p:cNvPr id="7" name="TextBox 7"/>
          <p:cNvSpPr txBox="1"/>
          <p:nvPr/>
        </p:nvSpPr>
        <p:spPr>
          <a:xfrm>
            <a:off x="1310288" y="3756523"/>
            <a:ext cx="6162866" cy="2392680"/>
          </a:xfrm>
          <a:prstGeom prst="rect">
            <a:avLst/>
          </a:prstGeom>
        </p:spPr>
        <p:txBody>
          <a:bodyPr lIns="0" tIns="0" rIns="0" bIns="0" rtlCol="0" anchor="t">
            <a:spAutoFit/>
          </a:bodyPr>
          <a:lstStyle/>
          <a:p>
            <a:pPr algn="l">
              <a:lnSpc>
                <a:spcPts val="2760"/>
              </a:lnSpc>
            </a:pPr>
            <a:r>
              <a:rPr lang="en-US" sz="2000" b="1" spc="196">
                <a:solidFill>
                  <a:srgbClr val="231F20"/>
                </a:solidFill>
                <a:latin typeface="DM Sans Bold"/>
                <a:ea typeface="DM Sans Bold"/>
                <a:cs typeface="DM Sans Bold"/>
                <a:sym typeface="DM Sans Bold"/>
              </a:rPr>
              <a:t>Data Loading:</a:t>
            </a:r>
          </a:p>
          <a:p>
            <a:pPr marL="431801" lvl="1" indent="-215900" algn="l">
              <a:lnSpc>
                <a:spcPts val="2760"/>
              </a:lnSpc>
              <a:buFont typeface="Arial"/>
              <a:buChar char="•"/>
            </a:pPr>
            <a:r>
              <a:rPr lang="en-US" sz="2000" spc="196">
                <a:solidFill>
                  <a:srgbClr val="231F20"/>
                </a:solidFill>
                <a:latin typeface="DM Sans"/>
                <a:ea typeface="DM Sans"/>
                <a:cs typeface="DM Sans"/>
                <a:sym typeface="DM Sans"/>
              </a:rPr>
              <a:t>load our dataset of folk songs using the load_training_data function, which retrieves 817 text-based musical scores.</a:t>
            </a:r>
          </a:p>
          <a:p>
            <a:pPr marL="431801" lvl="1" indent="-215900" algn="l">
              <a:lnSpc>
                <a:spcPts val="2760"/>
              </a:lnSpc>
              <a:buFont typeface="Arial"/>
              <a:buChar char="•"/>
            </a:pPr>
            <a:r>
              <a:rPr lang="en-US" sz="2000" spc="196">
                <a:solidFill>
                  <a:srgbClr val="231F20"/>
                </a:solidFill>
                <a:latin typeface="DM Sans"/>
                <a:ea typeface="DM Sans"/>
                <a:cs typeface="DM Sans"/>
                <a:sym typeface="DM Sans"/>
              </a:rPr>
              <a:t>Each song is represented in ABC notation, a text-based format for music. </a:t>
            </a:r>
          </a:p>
          <a:p>
            <a:pPr algn="l">
              <a:lnSpc>
                <a:spcPts val="2760"/>
              </a:lnSpc>
            </a:pPr>
            <a:endParaRPr lang="en-US" sz="2000" spc="196">
              <a:solidFill>
                <a:srgbClr val="231F20"/>
              </a:solidFill>
              <a:latin typeface="DM Sans"/>
              <a:ea typeface="DM Sans"/>
              <a:cs typeface="DM Sans"/>
              <a:sym typeface="DM Sans"/>
            </a:endParaRPr>
          </a:p>
        </p:txBody>
      </p:sp>
      <p:sp>
        <p:nvSpPr>
          <p:cNvPr id="8" name="TextBox 8"/>
          <p:cNvSpPr txBox="1"/>
          <p:nvPr/>
        </p:nvSpPr>
        <p:spPr>
          <a:xfrm>
            <a:off x="1310288" y="6062865"/>
            <a:ext cx="6162866" cy="2392680"/>
          </a:xfrm>
          <a:prstGeom prst="rect">
            <a:avLst/>
          </a:prstGeom>
        </p:spPr>
        <p:txBody>
          <a:bodyPr lIns="0" tIns="0" rIns="0" bIns="0" rtlCol="0" anchor="t">
            <a:spAutoFit/>
          </a:bodyPr>
          <a:lstStyle/>
          <a:p>
            <a:pPr algn="l">
              <a:lnSpc>
                <a:spcPts val="2760"/>
              </a:lnSpc>
            </a:pPr>
            <a:r>
              <a:rPr lang="en-US" sz="2000" b="1" spc="196">
                <a:solidFill>
                  <a:srgbClr val="231F20"/>
                </a:solidFill>
                <a:latin typeface="DM Sans Bold"/>
                <a:ea typeface="DM Sans Bold"/>
                <a:cs typeface="DM Sans Bold"/>
                <a:sym typeface="DM Sans Bold"/>
              </a:rPr>
              <a:t>Inspecting the Dataset:</a:t>
            </a:r>
          </a:p>
          <a:p>
            <a:pPr marL="431801" lvl="1" indent="-215900" algn="l">
              <a:lnSpc>
                <a:spcPts val="2760"/>
              </a:lnSpc>
              <a:buFont typeface="Arial"/>
              <a:buChar char="•"/>
            </a:pPr>
            <a:r>
              <a:rPr lang="en-US" sz="2000" spc="196">
                <a:solidFill>
                  <a:srgbClr val="231F20"/>
                </a:solidFill>
                <a:latin typeface="DM Sans"/>
                <a:ea typeface="DM Sans"/>
                <a:cs typeface="DM Sans"/>
                <a:sym typeface="DM Sans"/>
              </a:rPr>
              <a:t>To better understand the dataset structure and the type of musical information it contains, we examine an example song by printing it, revealing details such as musical keys, rhythms, and note sequences.</a:t>
            </a:r>
          </a:p>
        </p:txBody>
      </p:sp>
      <p:sp>
        <p:nvSpPr>
          <p:cNvPr id="9" name="TextBox 9"/>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231F20"/>
                </a:solidFill>
                <a:latin typeface="Canva Sans"/>
                <a:ea typeface="Canva Sans"/>
                <a:cs typeface="Canva Sans"/>
                <a:sym typeface="Canva Sans"/>
              </a:rPr>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7786361" y="3246219"/>
            <a:ext cx="9339095" cy="5509791"/>
          </a:xfrm>
          <a:custGeom>
            <a:avLst/>
            <a:gdLst/>
            <a:ahLst/>
            <a:cxnLst/>
            <a:rect l="l" t="t" r="r" b="b"/>
            <a:pathLst>
              <a:path w="9339095" h="5509791">
                <a:moveTo>
                  <a:pt x="0" y="0"/>
                </a:moveTo>
                <a:lnTo>
                  <a:pt x="9339095" y="0"/>
                </a:lnTo>
                <a:lnTo>
                  <a:pt x="9339095" y="5509791"/>
                </a:lnTo>
                <a:lnTo>
                  <a:pt x="0" y="5509791"/>
                </a:lnTo>
                <a:lnTo>
                  <a:pt x="0" y="0"/>
                </a:lnTo>
                <a:close/>
              </a:path>
            </a:pathLst>
          </a:custGeom>
          <a:blipFill>
            <a:blip r:embed="rId5"/>
            <a:stretch>
              <a:fillRect/>
            </a:stretch>
          </a:blipFill>
        </p:spPr>
      </p:sp>
      <p:sp>
        <p:nvSpPr>
          <p:cNvPr id="6" name="TextBox 6"/>
          <p:cNvSpPr txBox="1"/>
          <p:nvPr/>
        </p:nvSpPr>
        <p:spPr>
          <a:xfrm>
            <a:off x="1028700" y="1095375"/>
            <a:ext cx="11944649" cy="695266"/>
          </a:xfrm>
          <a:prstGeom prst="rect">
            <a:avLst/>
          </a:prstGeom>
        </p:spPr>
        <p:txBody>
          <a:bodyPr lIns="0" tIns="0" rIns="0" bIns="0" rtlCol="0" anchor="t">
            <a:spAutoFit/>
          </a:bodyPr>
          <a:lstStyle/>
          <a:p>
            <a:pPr marL="0" lvl="0" indent="0" algn="l">
              <a:lnSpc>
                <a:spcPts val="5250"/>
              </a:lnSpc>
            </a:pPr>
            <a:r>
              <a:rPr lang="en-US" sz="5000" b="1" spc="490">
                <a:solidFill>
                  <a:srgbClr val="231F20"/>
                </a:solidFill>
                <a:latin typeface="Oswald Bold"/>
                <a:ea typeface="Oswald Bold"/>
                <a:cs typeface="Oswald Bold"/>
                <a:sym typeface="Oswald Bold"/>
              </a:rPr>
              <a:t>DATA PREPROCESSING</a:t>
            </a:r>
          </a:p>
        </p:txBody>
      </p:sp>
      <p:sp>
        <p:nvSpPr>
          <p:cNvPr id="7" name="TextBox 7"/>
          <p:cNvSpPr txBox="1"/>
          <p:nvPr/>
        </p:nvSpPr>
        <p:spPr>
          <a:xfrm>
            <a:off x="916182" y="3620130"/>
            <a:ext cx="6870179" cy="5135880"/>
          </a:xfrm>
          <a:prstGeom prst="rect">
            <a:avLst/>
          </a:prstGeom>
        </p:spPr>
        <p:txBody>
          <a:bodyPr lIns="0" tIns="0" rIns="0" bIns="0" rtlCol="0" anchor="t">
            <a:spAutoFit/>
          </a:bodyPr>
          <a:lstStyle/>
          <a:p>
            <a:pPr algn="l">
              <a:lnSpc>
                <a:spcPts val="2760"/>
              </a:lnSpc>
            </a:pPr>
            <a:r>
              <a:rPr lang="en-US" sz="2000" b="1" spc="196">
                <a:solidFill>
                  <a:srgbClr val="231F20"/>
                </a:solidFill>
                <a:latin typeface="DM Sans Bold"/>
                <a:ea typeface="DM Sans Bold"/>
                <a:cs typeface="DM Sans Bold"/>
                <a:sym typeface="DM Sans Bold"/>
              </a:rPr>
              <a:t>Data Preparation :Join Songs</a:t>
            </a:r>
          </a:p>
          <a:p>
            <a:pPr marL="431801" lvl="1" indent="-215900" algn="l">
              <a:lnSpc>
                <a:spcPts val="2760"/>
              </a:lnSpc>
              <a:buFont typeface="Arial"/>
              <a:buChar char="•"/>
            </a:pPr>
            <a:r>
              <a:rPr lang="en-US" sz="2000" spc="196">
                <a:solidFill>
                  <a:srgbClr val="231F20"/>
                </a:solidFill>
                <a:latin typeface="DM Sans"/>
                <a:ea typeface="DM Sans"/>
                <a:cs typeface="DM Sans"/>
                <a:sym typeface="DM Sans"/>
              </a:rPr>
              <a:t>All songs are combined into a single string (songs_joined) for efficient processing.</a:t>
            </a:r>
          </a:p>
          <a:p>
            <a:pPr marL="431801" lvl="1" indent="-215900" algn="l">
              <a:lnSpc>
                <a:spcPts val="2760"/>
              </a:lnSpc>
              <a:buFont typeface="Arial"/>
              <a:buChar char="•"/>
            </a:pPr>
            <a:r>
              <a:rPr lang="en-US" sz="2000" spc="196">
                <a:solidFill>
                  <a:srgbClr val="231F20"/>
                </a:solidFill>
                <a:latin typeface="DM Sans"/>
                <a:ea typeface="DM Sans"/>
                <a:cs typeface="DM Sans"/>
                <a:sym typeface="DM Sans"/>
              </a:rPr>
              <a:t>Limited to 50,000 characters to reduce memory usage.</a:t>
            </a:r>
          </a:p>
          <a:p>
            <a:pPr algn="l">
              <a:lnSpc>
                <a:spcPts val="2760"/>
              </a:lnSpc>
            </a:pPr>
            <a:r>
              <a:rPr lang="en-US" sz="2000" b="1" spc="196">
                <a:solidFill>
                  <a:srgbClr val="231F20"/>
                </a:solidFill>
                <a:latin typeface="DM Sans Bold"/>
                <a:ea typeface="DM Sans Bold"/>
                <a:cs typeface="DM Sans Bold"/>
                <a:sym typeface="DM Sans Bold"/>
              </a:rPr>
              <a:t>Character Mapping:</a:t>
            </a:r>
          </a:p>
          <a:p>
            <a:pPr marL="431801" lvl="1" indent="-215900" algn="l">
              <a:lnSpc>
                <a:spcPts val="2760"/>
              </a:lnSpc>
              <a:buFont typeface="Arial"/>
              <a:buChar char="•"/>
            </a:pPr>
            <a:r>
              <a:rPr lang="en-US" sz="2000" spc="196">
                <a:solidFill>
                  <a:srgbClr val="231F20"/>
                </a:solidFill>
                <a:latin typeface="DM Sans"/>
                <a:ea typeface="DM Sans"/>
                <a:cs typeface="DM Sans"/>
                <a:sym typeface="DM Sans"/>
              </a:rPr>
              <a:t>Unique characters are identified in the dataset, resulting in a vocabulary of distinct musical symbols.</a:t>
            </a:r>
          </a:p>
          <a:p>
            <a:pPr marL="431801" lvl="1" indent="-215900" algn="l">
              <a:lnSpc>
                <a:spcPts val="2760"/>
              </a:lnSpc>
              <a:buFont typeface="Arial"/>
              <a:buChar char="•"/>
            </a:pPr>
            <a:r>
              <a:rPr lang="en-US" sz="2000" spc="196">
                <a:solidFill>
                  <a:srgbClr val="231F20"/>
                </a:solidFill>
                <a:latin typeface="DM Sans"/>
                <a:ea typeface="DM Sans"/>
                <a:cs typeface="DM Sans"/>
                <a:sym typeface="DM Sans"/>
              </a:rPr>
              <a:t>Created mappings:</a:t>
            </a:r>
          </a:p>
          <a:p>
            <a:pPr marL="863601" lvl="2" indent="-287867" algn="l">
              <a:lnSpc>
                <a:spcPts val="2760"/>
              </a:lnSpc>
              <a:buFont typeface="Arial"/>
              <a:buChar char="⚬"/>
            </a:pPr>
            <a:r>
              <a:rPr lang="en-US" sz="2000" spc="196">
                <a:solidFill>
                  <a:srgbClr val="231F20"/>
                </a:solidFill>
                <a:latin typeface="DM Sans"/>
                <a:ea typeface="DM Sans"/>
                <a:cs typeface="DM Sans"/>
                <a:sym typeface="DM Sans"/>
              </a:rPr>
              <a:t>char_to_int: Converts characters to integer indices.</a:t>
            </a:r>
          </a:p>
          <a:p>
            <a:pPr marL="863601" lvl="2" indent="-287867" algn="l">
              <a:lnSpc>
                <a:spcPts val="2760"/>
              </a:lnSpc>
              <a:buFont typeface="Arial"/>
              <a:buChar char="⚬"/>
            </a:pPr>
            <a:r>
              <a:rPr lang="en-US" sz="2000" spc="196">
                <a:solidFill>
                  <a:srgbClr val="231F20"/>
                </a:solidFill>
                <a:latin typeface="DM Sans"/>
                <a:ea typeface="DM Sans"/>
                <a:cs typeface="DM Sans"/>
                <a:sym typeface="DM Sans"/>
              </a:rPr>
              <a:t>int_to_char: Converts indices back to characters.</a:t>
            </a:r>
          </a:p>
          <a:p>
            <a:pPr algn="l">
              <a:lnSpc>
                <a:spcPts val="2760"/>
              </a:lnSpc>
            </a:pPr>
            <a:endParaRPr lang="en-US" sz="2000" spc="196">
              <a:solidFill>
                <a:srgbClr val="231F20"/>
              </a:solidFill>
              <a:latin typeface="DM Sans"/>
              <a:ea typeface="DM Sans"/>
              <a:cs typeface="DM Sans"/>
              <a:sym typeface="DM Sans"/>
            </a:endParaRPr>
          </a:p>
        </p:txBody>
      </p:sp>
      <p:sp>
        <p:nvSpPr>
          <p:cNvPr id="8" name="TextBox 8"/>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231F20"/>
                </a:solidFill>
                <a:latin typeface="Canva Sans"/>
                <a:ea typeface="Canva Sans"/>
                <a:cs typeface="Canva Sans"/>
                <a:sym typeface="Canva Sans"/>
              </a:rPr>
              <a:t>11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7520750" y="3459378"/>
            <a:ext cx="10434500" cy="5083474"/>
          </a:xfrm>
          <a:custGeom>
            <a:avLst/>
            <a:gdLst/>
            <a:ahLst/>
            <a:cxnLst/>
            <a:rect l="l" t="t" r="r" b="b"/>
            <a:pathLst>
              <a:path w="10434500" h="5083474">
                <a:moveTo>
                  <a:pt x="0" y="0"/>
                </a:moveTo>
                <a:lnTo>
                  <a:pt x="10434500" y="0"/>
                </a:lnTo>
                <a:lnTo>
                  <a:pt x="10434500" y="5083474"/>
                </a:lnTo>
                <a:lnTo>
                  <a:pt x="0" y="5083474"/>
                </a:lnTo>
                <a:lnTo>
                  <a:pt x="0" y="0"/>
                </a:lnTo>
                <a:close/>
              </a:path>
            </a:pathLst>
          </a:custGeom>
          <a:blipFill>
            <a:blip r:embed="rId5"/>
            <a:stretch>
              <a:fillRect/>
            </a:stretch>
          </a:blipFill>
        </p:spPr>
      </p:sp>
      <p:sp>
        <p:nvSpPr>
          <p:cNvPr id="6" name="TextBox 6"/>
          <p:cNvSpPr txBox="1"/>
          <p:nvPr/>
        </p:nvSpPr>
        <p:spPr>
          <a:xfrm>
            <a:off x="1028700" y="1095375"/>
            <a:ext cx="11944649" cy="695266"/>
          </a:xfrm>
          <a:prstGeom prst="rect">
            <a:avLst/>
          </a:prstGeom>
        </p:spPr>
        <p:txBody>
          <a:bodyPr lIns="0" tIns="0" rIns="0" bIns="0" rtlCol="0" anchor="t">
            <a:spAutoFit/>
          </a:bodyPr>
          <a:lstStyle/>
          <a:p>
            <a:pPr marL="0" lvl="0" indent="0" algn="l">
              <a:lnSpc>
                <a:spcPts val="5250"/>
              </a:lnSpc>
            </a:pPr>
            <a:r>
              <a:rPr lang="en-US" sz="5000" b="1" spc="490">
                <a:solidFill>
                  <a:srgbClr val="231F20"/>
                </a:solidFill>
                <a:latin typeface="Oswald Bold"/>
                <a:ea typeface="Oswald Bold"/>
                <a:cs typeface="Oswald Bold"/>
                <a:sym typeface="Oswald Bold"/>
              </a:rPr>
              <a:t>DATA PREPROCESSING</a:t>
            </a:r>
          </a:p>
        </p:txBody>
      </p:sp>
      <p:sp>
        <p:nvSpPr>
          <p:cNvPr id="7" name="TextBox 7"/>
          <p:cNvSpPr txBox="1"/>
          <p:nvPr/>
        </p:nvSpPr>
        <p:spPr>
          <a:xfrm>
            <a:off x="916182" y="4099925"/>
            <a:ext cx="6870179" cy="3764280"/>
          </a:xfrm>
          <a:prstGeom prst="rect">
            <a:avLst/>
          </a:prstGeom>
        </p:spPr>
        <p:txBody>
          <a:bodyPr lIns="0" tIns="0" rIns="0" bIns="0" rtlCol="0" anchor="t">
            <a:spAutoFit/>
          </a:bodyPr>
          <a:lstStyle/>
          <a:p>
            <a:pPr algn="l">
              <a:lnSpc>
                <a:spcPts val="2760"/>
              </a:lnSpc>
            </a:pPr>
            <a:r>
              <a:rPr lang="en-US" sz="2000" b="1" spc="196">
                <a:solidFill>
                  <a:srgbClr val="231F20"/>
                </a:solidFill>
                <a:latin typeface="DM Sans Bold"/>
                <a:ea typeface="DM Sans Bold"/>
                <a:cs typeface="DM Sans Bold"/>
                <a:sym typeface="DM Sans Bold"/>
              </a:rPr>
              <a:t>Data Reshaping and Normalization:</a:t>
            </a:r>
          </a:p>
          <a:p>
            <a:pPr marL="431801" lvl="1" indent="-215900" algn="l">
              <a:lnSpc>
                <a:spcPts val="2760"/>
              </a:lnSpc>
              <a:buFont typeface="Arial"/>
              <a:buChar char="•"/>
            </a:pPr>
            <a:r>
              <a:rPr lang="en-US" sz="2000" spc="196">
                <a:solidFill>
                  <a:srgbClr val="231F20"/>
                </a:solidFill>
                <a:latin typeface="DM Sans"/>
                <a:ea typeface="DM Sans"/>
                <a:cs typeface="DM Sans"/>
                <a:sym typeface="DM Sans"/>
              </a:rPr>
              <a:t>Defined seq_length of 50 for input sequences.</a:t>
            </a:r>
          </a:p>
          <a:p>
            <a:pPr marL="431801" lvl="1" indent="-215900" algn="l">
              <a:lnSpc>
                <a:spcPts val="2760"/>
              </a:lnSpc>
              <a:buFont typeface="Arial"/>
              <a:buChar char="•"/>
            </a:pPr>
            <a:r>
              <a:rPr lang="en-US" sz="2000" spc="196">
                <a:solidFill>
                  <a:srgbClr val="231F20"/>
                </a:solidFill>
                <a:latin typeface="DM Sans"/>
                <a:ea typeface="DM Sans"/>
                <a:cs typeface="DM Sans"/>
                <a:sym typeface="DM Sans"/>
              </a:rPr>
              <a:t>Created character sequences (X) and next-character targets (y).</a:t>
            </a:r>
          </a:p>
          <a:p>
            <a:pPr marL="431801" lvl="1" indent="-215900" algn="l">
              <a:lnSpc>
                <a:spcPts val="2760"/>
              </a:lnSpc>
              <a:buFont typeface="Arial"/>
              <a:buChar char="•"/>
            </a:pPr>
            <a:r>
              <a:rPr lang="en-US" sz="2000" spc="196">
                <a:solidFill>
                  <a:srgbClr val="231F20"/>
                </a:solidFill>
                <a:latin typeface="DM Sans"/>
                <a:ea typeface="DM Sans"/>
                <a:cs typeface="DM Sans"/>
                <a:sym typeface="DM Sans"/>
              </a:rPr>
              <a:t>Converted X and y to numpy arrays.</a:t>
            </a:r>
          </a:p>
          <a:p>
            <a:pPr marL="431801" lvl="1" indent="-215900" algn="l">
              <a:lnSpc>
                <a:spcPts val="2760"/>
              </a:lnSpc>
              <a:buFont typeface="Arial"/>
              <a:buChar char="•"/>
            </a:pPr>
            <a:r>
              <a:rPr lang="en-US" sz="2000" spc="196">
                <a:solidFill>
                  <a:srgbClr val="231F20"/>
                </a:solidFill>
                <a:latin typeface="DM Sans"/>
                <a:ea typeface="DM Sans"/>
                <a:cs typeface="DM Sans"/>
                <a:sym typeface="DM Sans"/>
              </a:rPr>
              <a:t>Reshaped X for RNN, LSTM, and GRU models: [samples, time steps, features].</a:t>
            </a:r>
          </a:p>
          <a:p>
            <a:pPr marL="431801" lvl="1" indent="-215900" algn="l">
              <a:lnSpc>
                <a:spcPts val="2760"/>
              </a:lnSpc>
              <a:buFont typeface="Arial"/>
              <a:buChar char="•"/>
            </a:pPr>
            <a:r>
              <a:rPr lang="en-US" sz="2000" spc="196">
                <a:solidFill>
                  <a:srgbClr val="231F20"/>
                </a:solidFill>
                <a:latin typeface="DM Sans"/>
                <a:ea typeface="DM Sans"/>
                <a:cs typeface="DM Sans"/>
                <a:sym typeface="DM Sans"/>
              </a:rPr>
              <a:t>Normalized X by dividing by the length of the vocabulary.</a:t>
            </a:r>
          </a:p>
          <a:p>
            <a:pPr algn="l">
              <a:lnSpc>
                <a:spcPts val="2760"/>
              </a:lnSpc>
            </a:pPr>
            <a:endParaRPr lang="en-US" sz="2000" spc="196">
              <a:solidFill>
                <a:srgbClr val="231F20"/>
              </a:solidFill>
              <a:latin typeface="DM Sans"/>
              <a:ea typeface="DM Sans"/>
              <a:cs typeface="DM Sans"/>
              <a:sym typeface="DM Sans"/>
            </a:endParaRPr>
          </a:p>
        </p:txBody>
      </p:sp>
      <p:sp>
        <p:nvSpPr>
          <p:cNvPr id="8" name="TextBox 8"/>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231F20"/>
                </a:solidFill>
                <a:latin typeface="Canva Sans"/>
                <a:ea typeface="Canva Sans"/>
                <a:cs typeface="Canva Sans"/>
                <a:sym typeface="Canva Sans"/>
              </a:rPr>
              <a:t>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8276656" y="3225670"/>
            <a:ext cx="9620394" cy="1527238"/>
          </a:xfrm>
          <a:custGeom>
            <a:avLst/>
            <a:gdLst/>
            <a:ahLst/>
            <a:cxnLst/>
            <a:rect l="l" t="t" r="r" b="b"/>
            <a:pathLst>
              <a:path w="9620394" h="1527238">
                <a:moveTo>
                  <a:pt x="0" y="0"/>
                </a:moveTo>
                <a:lnTo>
                  <a:pt x="9620394" y="0"/>
                </a:lnTo>
                <a:lnTo>
                  <a:pt x="9620394" y="1527238"/>
                </a:lnTo>
                <a:lnTo>
                  <a:pt x="0" y="1527238"/>
                </a:lnTo>
                <a:lnTo>
                  <a:pt x="0" y="0"/>
                </a:lnTo>
                <a:close/>
              </a:path>
            </a:pathLst>
          </a:custGeom>
          <a:blipFill>
            <a:blip r:embed="rId5"/>
            <a:stretch>
              <a:fillRect/>
            </a:stretch>
          </a:blipFill>
        </p:spPr>
      </p:sp>
      <p:sp>
        <p:nvSpPr>
          <p:cNvPr id="6" name="Freeform 6"/>
          <p:cNvSpPr/>
          <p:nvPr/>
        </p:nvSpPr>
        <p:spPr>
          <a:xfrm>
            <a:off x="9394006" y="5311317"/>
            <a:ext cx="7385694" cy="2203882"/>
          </a:xfrm>
          <a:custGeom>
            <a:avLst/>
            <a:gdLst/>
            <a:ahLst/>
            <a:cxnLst/>
            <a:rect l="l" t="t" r="r" b="b"/>
            <a:pathLst>
              <a:path w="7385694" h="2203882">
                <a:moveTo>
                  <a:pt x="0" y="0"/>
                </a:moveTo>
                <a:lnTo>
                  <a:pt x="7385694" y="0"/>
                </a:lnTo>
                <a:lnTo>
                  <a:pt x="7385694" y="2203883"/>
                </a:lnTo>
                <a:lnTo>
                  <a:pt x="0" y="2203883"/>
                </a:lnTo>
                <a:lnTo>
                  <a:pt x="0" y="0"/>
                </a:lnTo>
                <a:close/>
              </a:path>
            </a:pathLst>
          </a:custGeom>
          <a:blipFill>
            <a:blip r:embed="rId6"/>
            <a:stretch>
              <a:fillRect/>
            </a:stretch>
          </a:blipFill>
        </p:spPr>
      </p:sp>
      <p:sp>
        <p:nvSpPr>
          <p:cNvPr id="7" name="TextBox 7"/>
          <p:cNvSpPr txBox="1"/>
          <p:nvPr/>
        </p:nvSpPr>
        <p:spPr>
          <a:xfrm>
            <a:off x="1028700" y="1095494"/>
            <a:ext cx="10666522" cy="695266"/>
          </a:xfrm>
          <a:prstGeom prst="rect">
            <a:avLst/>
          </a:prstGeom>
        </p:spPr>
        <p:txBody>
          <a:bodyPr lIns="0" tIns="0" rIns="0" bIns="0" rtlCol="0" anchor="t">
            <a:spAutoFit/>
          </a:bodyPr>
          <a:lstStyle/>
          <a:p>
            <a:pPr marL="0" lvl="0" indent="0" algn="l">
              <a:lnSpc>
                <a:spcPts val="5250"/>
              </a:lnSpc>
            </a:pPr>
            <a:r>
              <a:rPr lang="en-US" sz="5000" b="1" spc="490">
                <a:solidFill>
                  <a:srgbClr val="231F20"/>
                </a:solidFill>
                <a:latin typeface="Oswald Bold"/>
                <a:ea typeface="Oswald Bold"/>
                <a:cs typeface="Oswald Bold"/>
                <a:sym typeface="Oswald Bold"/>
              </a:rPr>
              <a:t>MODEL DEFINITIONS AND SETUP:</a:t>
            </a:r>
          </a:p>
        </p:txBody>
      </p:sp>
      <p:sp>
        <p:nvSpPr>
          <p:cNvPr id="8" name="TextBox 8"/>
          <p:cNvSpPr txBox="1"/>
          <p:nvPr/>
        </p:nvSpPr>
        <p:spPr>
          <a:xfrm>
            <a:off x="1310288" y="3756523"/>
            <a:ext cx="6162866" cy="4792980"/>
          </a:xfrm>
          <a:prstGeom prst="rect">
            <a:avLst/>
          </a:prstGeom>
        </p:spPr>
        <p:txBody>
          <a:bodyPr lIns="0" tIns="0" rIns="0" bIns="0" rtlCol="0" anchor="t">
            <a:spAutoFit/>
          </a:bodyPr>
          <a:lstStyle/>
          <a:p>
            <a:pPr algn="l">
              <a:lnSpc>
                <a:spcPts val="2760"/>
              </a:lnSpc>
            </a:pPr>
            <a:r>
              <a:rPr lang="en-US" sz="2000" b="1" spc="196">
                <a:solidFill>
                  <a:srgbClr val="231F20"/>
                </a:solidFill>
                <a:latin typeface="DM Sans Bold"/>
                <a:ea typeface="DM Sans Bold"/>
                <a:cs typeface="DM Sans Bold"/>
                <a:sym typeface="DM Sans Bold"/>
              </a:rPr>
              <a:t>Model 1: Simple RNN</a:t>
            </a:r>
          </a:p>
          <a:p>
            <a:pPr marL="431801" lvl="1" indent="-215900" algn="l">
              <a:lnSpc>
                <a:spcPts val="2760"/>
              </a:lnSpc>
              <a:buFont typeface="Arial"/>
              <a:buChar char="•"/>
            </a:pPr>
            <a:r>
              <a:rPr lang="en-US" sz="2000" b="1" spc="196">
                <a:solidFill>
                  <a:srgbClr val="231F20"/>
                </a:solidFill>
                <a:latin typeface="DM Sans Bold"/>
                <a:ea typeface="DM Sans Bold"/>
                <a:cs typeface="DM Sans Bold"/>
                <a:sym typeface="DM Sans Bold"/>
              </a:rPr>
              <a:t>Architecture</a:t>
            </a:r>
            <a:r>
              <a:rPr lang="en-US" sz="2000" spc="196">
                <a:solidFill>
                  <a:srgbClr val="231F20"/>
                </a:solidFill>
                <a:latin typeface="DM Sans"/>
                <a:ea typeface="DM Sans"/>
                <a:cs typeface="DM Sans"/>
                <a:sym typeface="DM Sans"/>
              </a:rPr>
              <a:t>:</a:t>
            </a:r>
          </a:p>
          <a:p>
            <a:pPr marL="863601" lvl="2" indent="-287867" algn="l">
              <a:lnSpc>
                <a:spcPts val="2760"/>
              </a:lnSpc>
              <a:buFont typeface="Arial"/>
              <a:buChar char="⚬"/>
            </a:pPr>
            <a:r>
              <a:rPr lang="en-US" sz="2000" spc="196">
                <a:solidFill>
                  <a:srgbClr val="231F20"/>
                </a:solidFill>
                <a:latin typeface="DM Sans"/>
                <a:ea typeface="DM Sans"/>
                <a:cs typeface="DM Sans"/>
                <a:sym typeface="DM Sans"/>
              </a:rPr>
              <a:t>A single RNN layer with 64 units and ReLU activation.</a:t>
            </a:r>
          </a:p>
          <a:p>
            <a:pPr marL="863601" lvl="2" indent="-287867" algn="l">
              <a:lnSpc>
                <a:spcPts val="2760"/>
              </a:lnSpc>
              <a:buFont typeface="Arial"/>
              <a:buChar char="⚬"/>
            </a:pPr>
            <a:r>
              <a:rPr lang="en-US" sz="2000" spc="196">
                <a:solidFill>
                  <a:srgbClr val="231F20"/>
                </a:solidFill>
                <a:latin typeface="DM Sans"/>
                <a:ea typeface="DM Sans"/>
                <a:cs typeface="DM Sans"/>
                <a:sym typeface="DM Sans"/>
              </a:rPr>
              <a:t>Dense output layer using softmax for character probability prediction.</a:t>
            </a:r>
          </a:p>
          <a:p>
            <a:pPr marL="431801" lvl="1" indent="-215900" algn="l">
              <a:lnSpc>
                <a:spcPts val="2760"/>
              </a:lnSpc>
              <a:buFont typeface="Arial"/>
              <a:buChar char="•"/>
            </a:pPr>
            <a:r>
              <a:rPr lang="en-US" sz="2000" b="1" spc="196">
                <a:solidFill>
                  <a:srgbClr val="231F20"/>
                </a:solidFill>
                <a:latin typeface="DM Sans Bold"/>
                <a:ea typeface="DM Sans Bold"/>
                <a:cs typeface="DM Sans Bold"/>
                <a:sym typeface="DM Sans Bold"/>
              </a:rPr>
              <a:t>Compilation</a:t>
            </a:r>
            <a:r>
              <a:rPr lang="en-US" sz="2000" spc="196">
                <a:solidFill>
                  <a:srgbClr val="231F20"/>
                </a:solidFill>
                <a:latin typeface="DM Sans"/>
                <a:ea typeface="DM Sans"/>
                <a:cs typeface="DM Sans"/>
                <a:sym typeface="DM Sans"/>
              </a:rPr>
              <a:t>:</a:t>
            </a:r>
          </a:p>
          <a:p>
            <a:pPr marL="863601" lvl="2" indent="-287867" algn="l">
              <a:lnSpc>
                <a:spcPts val="2760"/>
              </a:lnSpc>
              <a:buFont typeface="Arial"/>
              <a:buChar char="⚬"/>
            </a:pPr>
            <a:r>
              <a:rPr lang="en-US" sz="2000" spc="196">
                <a:solidFill>
                  <a:srgbClr val="231F20"/>
                </a:solidFill>
                <a:latin typeface="DM Sans"/>
                <a:ea typeface="DM Sans"/>
                <a:cs typeface="DM Sans"/>
                <a:sym typeface="DM Sans"/>
              </a:rPr>
              <a:t>Loss function: Sparse categorical cross-entropy for multiclass character prediction.</a:t>
            </a:r>
          </a:p>
          <a:p>
            <a:pPr marL="863601" lvl="2" indent="-287867" algn="l">
              <a:lnSpc>
                <a:spcPts val="2760"/>
              </a:lnSpc>
              <a:buFont typeface="Arial"/>
              <a:buChar char="⚬"/>
            </a:pPr>
            <a:r>
              <a:rPr lang="en-US" sz="2000" spc="196">
                <a:solidFill>
                  <a:srgbClr val="231F20"/>
                </a:solidFill>
                <a:latin typeface="DM Sans"/>
                <a:ea typeface="DM Sans"/>
                <a:cs typeface="DM Sans"/>
                <a:sym typeface="DM Sans"/>
              </a:rPr>
              <a:t>Optimizer: Adam with a learning rate of 0.001.</a:t>
            </a:r>
          </a:p>
          <a:p>
            <a:pPr marL="863601" lvl="2" indent="-287867" algn="l">
              <a:lnSpc>
                <a:spcPts val="2760"/>
              </a:lnSpc>
              <a:buFont typeface="Arial"/>
              <a:buChar char="⚬"/>
            </a:pPr>
            <a:r>
              <a:rPr lang="en-US" sz="2000" spc="196">
                <a:solidFill>
                  <a:srgbClr val="231F20"/>
                </a:solidFill>
                <a:latin typeface="DM Sans"/>
                <a:ea typeface="DM Sans"/>
                <a:cs typeface="DM Sans"/>
                <a:sym typeface="DM Sans"/>
              </a:rPr>
              <a:t>Metric: Accuracy.</a:t>
            </a:r>
          </a:p>
          <a:p>
            <a:pPr algn="l">
              <a:lnSpc>
                <a:spcPts val="2760"/>
              </a:lnSpc>
            </a:pPr>
            <a:endParaRPr lang="en-US" sz="2000" spc="196">
              <a:solidFill>
                <a:srgbClr val="231F20"/>
              </a:solidFill>
              <a:latin typeface="DM Sans"/>
              <a:ea typeface="DM Sans"/>
              <a:cs typeface="DM Sans"/>
              <a:sym typeface="DM Sans"/>
            </a:endParaRPr>
          </a:p>
        </p:txBody>
      </p:sp>
      <p:sp>
        <p:nvSpPr>
          <p:cNvPr id="9" name="TextBox 9"/>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231F20"/>
                </a:solidFill>
                <a:latin typeface="Canva Sans"/>
                <a:ea typeface="Canva Sans"/>
                <a:cs typeface="Canva Sans"/>
                <a:sym typeface="Canva Sans"/>
              </a:rPr>
              <a:t>13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7851003" y="3304216"/>
            <a:ext cx="9952496" cy="1492874"/>
          </a:xfrm>
          <a:custGeom>
            <a:avLst/>
            <a:gdLst/>
            <a:ahLst/>
            <a:cxnLst/>
            <a:rect l="l" t="t" r="r" b="b"/>
            <a:pathLst>
              <a:path w="9952496" h="1492874">
                <a:moveTo>
                  <a:pt x="0" y="0"/>
                </a:moveTo>
                <a:lnTo>
                  <a:pt x="9952497" y="0"/>
                </a:lnTo>
                <a:lnTo>
                  <a:pt x="9952497" y="1492874"/>
                </a:lnTo>
                <a:lnTo>
                  <a:pt x="0" y="1492874"/>
                </a:lnTo>
                <a:lnTo>
                  <a:pt x="0" y="0"/>
                </a:lnTo>
                <a:close/>
              </a:path>
            </a:pathLst>
          </a:custGeom>
          <a:blipFill>
            <a:blip r:embed="rId5"/>
            <a:stretch>
              <a:fillRect/>
            </a:stretch>
          </a:blipFill>
        </p:spPr>
      </p:sp>
      <p:sp>
        <p:nvSpPr>
          <p:cNvPr id="6" name="Freeform 6"/>
          <p:cNvSpPr/>
          <p:nvPr/>
        </p:nvSpPr>
        <p:spPr>
          <a:xfrm>
            <a:off x="9225553" y="5143500"/>
            <a:ext cx="7203398" cy="2224426"/>
          </a:xfrm>
          <a:custGeom>
            <a:avLst/>
            <a:gdLst/>
            <a:ahLst/>
            <a:cxnLst/>
            <a:rect l="l" t="t" r="r" b="b"/>
            <a:pathLst>
              <a:path w="7203398" h="2224426">
                <a:moveTo>
                  <a:pt x="0" y="0"/>
                </a:moveTo>
                <a:lnTo>
                  <a:pt x="7203397" y="0"/>
                </a:lnTo>
                <a:lnTo>
                  <a:pt x="7203397" y="2224426"/>
                </a:lnTo>
                <a:lnTo>
                  <a:pt x="0" y="2224426"/>
                </a:lnTo>
                <a:lnTo>
                  <a:pt x="0" y="0"/>
                </a:lnTo>
                <a:close/>
              </a:path>
            </a:pathLst>
          </a:custGeom>
          <a:blipFill>
            <a:blip r:embed="rId6"/>
            <a:stretch>
              <a:fillRect/>
            </a:stretch>
          </a:blipFill>
        </p:spPr>
      </p:sp>
      <p:sp>
        <p:nvSpPr>
          <p:cNvPr id="7" name="TextBox 7"/>
          <p:cNvSpPr txBox="1"/>
          <p:nvPr/>
        </p:nvSpPr>
        <p:spPr>
          <a:xfrm>
            <a:off x="1028700" y="1095494"/>
            <a:ext cx="10666522" cy="695266"/>
          </a:xfrm>
          <a:prstGeom prst="rect">
            <a:avLst/>
          </a:prstGeom>
        </p:spPr>
        <p:txBody>
          <a:bodyPr lIns="0" tIns="0" rIns="0" bIns="0" rtlCol="0" anchor="t">
            <a:spAutoFit/>
          </a:bodyPr>
          <a:lstStyle/>
          <a:p>
            <a:pPr marL="0" lvl="0" indent="0" algn="l">
              <a:lnSpc>
                <a:spcPts val="5250"/>
              </a:lnSpc>
            </a:pPr>
            <a:r>
              <a:rPr lang="en-US" sz="5000" b="1" spc="490">
                <a:solidFill>
                  <a:srgbClr val="231F20"/>
                </a:solidFill>
                <a:latin typeface="Oswald Bold"/>
                <a:ea typeface="Oswald Bold"/>
                <a:cs typeface="Oswald Bold"/>
                <a:sym typeface="Oswald Bold"/>
              </a:rPr>
              <a:t>MODEL DEFINITIONS AND SETUP:</a:t>
            </a:r>
          </a:p>
        </p:txBody>
      </p:sp>
      <p:sp>
        <p:nvSpPr>
          <p:cNvPr id="8" name="TextBox 8"/>
          <p:cNvSpPr txBox="1"/>
          <p:nvPr/>
        </p:nvSpPr>
        <p:spPr>
          <a:xfrm>
            <a:off x="1319813" y="3756523"/>
            <a:ext cx="6162866" cy="4792980"/>
          </a:xfrm>
          <a:prstGeom prst="rect">
            <a:avLst/>
          </a:prstGeom>
        </p:spPr>
        <p:txBody>
          <a:bodyPr lIns="0" tIns="0" rIns="0" bIns="0" rtlCol="0" anchor="t">
            <a:spAutoFit/>
          </a:bodyPr>
          <a:lstStyle/>
          <a:p>
            <a:pPr algn="l">
              <a:lnSpc>
                <a:spcPts val="2760"/>
              </a:lnSpc>
            </a:pPr>
            <a:r>
              <a:rPr lang="en-US" sz="2000" b="1" spc="196">
                <a:solidFill>
                  <a:srgbClr val="231F20"/>
                </a:solidFill>
                <a:latin typeface="DM Sans Bold"/>
                <a:ea typeface="DM Sans Bold"/>
                <a:cs typeface="DM Sans Bold"/>
                <a:sym typeface="DM Sans Bold"/>
              </a:rPr>
              <a:t>Model 2: LSTM</a:t>
            </a:r>
          </a:p>
          <a:p>
            <a:pPr marL="431801" lvl="1" indent="-215900" algn="l">
              <a:lnSpc>
                <a:spcPts val="2760"/>
              </a:lnSpc>
              <a:buFont typeface="Arial"/>
              <a:buChar char="•"/>
            </a:pPr>
            <a:r>
              <a:rPr lang="en-US" sz="2000" b="1" spc="196">
                <a:solidFill>
                  <a:srgbClr val="231F20"/>
                </a:solidFill>
                <a:latin typeface="DM Sans Bold"/>
                <a:ea typeface="DM Sans Bold"/>
                <a:cs typeface="DM Sans Bold"/>
                <a:sym typeface="DM Sans Bold"/>
              </a:rPr>
              <a:t>Architecture</a:t>
            </a:r>
            <a:r>
              <a:rPr lang="en-US" sz="2000" spc="196">
                <a:solidFill>
                  <a:srgbClr val="231F20"/>
                </a:solidFill>
                <a:latin typeface="DM Sans"/>
                <a:ea typeface="DM Sans"/>
                <a:cs typeface="DM Sans"/>
                <a:sym typeface="DM Sans"/>
              </a:rPr>
              <a:t>:</a:t>
            </a:r>
          </a:p>
          <a:p>
            <a:pPr marL="863601" lvl="2" indent="-287867" algn="l">
              <a:lnSpc>
                <a:spcPts val="2760"/>
              </a:lnSpc>
              <a:buFont typeface="Arial"/>
              <a:buChar char="⚬"/>
            </a:pPr>
            <a:r>
              <a:rPr lang="en-US" sz="2000" spc="196">
                <a:solidFill>
                  <a:srgbClr val="231F20"/>
                </a:solidFill>
                <a:latin typeface="DM Sans"/>
                <a:ea typeface="DM Sans"/>
                <a:cs typeface="DM Sans"/>
                <a:sym typeface="DM Sans"/>
              </a:rPr>
              <a:t>A single LSTMlayer with 64 units and ReLU activation.</a:t>
            </a:r>
          </a:p>
          <a:p>
            <a:pPr marL="863601" lvl="2" indent="-287867" algn="l">
              <a:lnSpc>
                <a:spcPts val="2760"/>
              </a:lnSpc>
              <a:buFont typeface="Arial"/>
              <a:buChar char="⚬"/>
            </a:pPr>
            <a:r>
              <a:rPr lang="en-US" sz="2000" spc="196">
                <a:solidFill>
                  <a:srgbClr val="231F20"/>
                </a:solidFill>
                <a:latin typeface="DM Sans"/>
                <a:ea typeface="DM Sans"/>
                <a:cs typeface="DM Sans"/>
                <a:sym typeface="DM Sans"/>
              </a:rPr>
              <a:t>Dense output layer using softmax for character probability prediction.</a:t>
            </a:r>
          </a:p>
          <a:p>
            <a:pPr marL="431801" lvl="1" indent="-215900" algn="l">
              <a:lnSpc>
                <a:spcPts val="2760"/>
              </a:lnSpc>
              <a:buFont typeface="Arial"/>
              <a:buChar char="•"/>
            </a:pPr>
            <a:r>
              <a:rPr lang="en-US" sz="2000" b="1" spc="196">
                <a:solidFill>
                  <a:srgbClr val="231F20"/>
                </a:solidFill>
                <a:latin typeface="DM Sans Bold"/>
                <a:ea typeface="DM Sans Bold"/>
                <a:cs typeface="DM Sans Bold"/>
                <a:sym typeface="DM Sans Bold"/>
              </a:rPr>
              <a:t>Compilation</a:t>
            </a:r>
            <a:r>
              <a:rPr lang="en-US" sz="2000" spc="196">
                <a:solidFill>
                  <a:srgbClr val="231F20"/>
                </a:solidFill>
                <a:latin typeface="DM Sans"/>
                <a:ea typeface="DM Sans"/>
                <a:cs typeface="DM Sans"/>
                <a:sym typeface="DM Sans"/>
              </a:rPr>
              <a:t>:</a:t>
            </a:r>
          </a:p>
          <a:p>
            <a:pPr marL="863601" lvl="2" indent="-287867" algn="l">
              <a:lnSpc>
                <a:spcPts val="2760"/>
              </a:lnSpc>
              <a:buFont typeface="Arial"/>
              <a:buChar char="⚬"/>
            </a:pPr>
            <a:r>
              <a:rPr lang="en-US" sz="2000" spc="196">
                <a:solidFill>
                  <a:srgbClr val="231F20"/>
                </a:solidFill>
                <a:latin typeface="DM Sans"/>
                <a:ea typeface="DM Sans"/>
                <a:cs typeface="DM Sans"/>
                <a:sym typeface="DM Sans"/>
              </a:rPr>
              <a:t>Loss function: Sparse categorical cross-entropy for multiclass character prediction.</a:t>
            </a:r>
          </a:p>
          <a:p>
            <a:pPr marL="863601" lvl="2" indent="-287867" algn="l">
              <a:lnSpc>
                <a:spcPts val="2760"/>
              </a:lnSpc>
              <a:buFont typeface="Arial"/>
              <a:buChar char="⚬"/>
            </a:pPr>
            <a:r>
              <a:rPr lang="en-US" sz="2000" spc="196">
                <a:solidFill>
                  <a:srgbClr val="231F20"/>
                </a:solidFill>
                <a:latin typeface="DM Sans"/>
                <a:ea typeface="DM Sans"/>
                <a:cs typeface="DM Sans"/>
                <a:sym typeface="DM Sans"/>
              </a:rPr>
              <a:t>Optimizer: Adam with a learning rate of 0.001.</a:t>
            </a:r>
          </a:p>
          <a:p>
            <a:pPr marL="863601" lvl="2" indent="-287867" algn="l">
              <a:lnSpc>
                <a:spcPts val="2760"/>
              </a:lnSpc>
              <a:buFont typeface="Arial"/>
              <a:buChar char="⚬"/>
            </a:pPr>
            <a:r>
              <a:rPr lang="en-US" sz="2000" spc="196">
                <a:solidFill>
                  <a:srgbClr val="231F20"/>
                </a:solidFill>
                <a:latin typeface="DM Sans"/>
                <a:ea typeface="DM Sans"/>
                <a:cs typeface="DM Sans"/>
                <a:sym typeface="DM Sans"/>
              </a:rPr>
              <a:t>Metric: Accuracy.</a:t>
            </a:r>
          </a:p>
          <a:p>
            <a:pPr algn="l">
              <a:lnSpc>
                <a:spcPts val="2760"/>
              </a:lnSpc>
            </a:pPr>
            <a:endParaRPr lang="en-US" sz="2000" spc="196">
              <a:solidFill>
                <a:srgbClr val="231F20"/>
              </a:solidFill>
              <a:latin typeface="DM Sans"/>
              <a:ea typeface="DM Sans"/>
              <a:cs typeface="DM Sans"/>
              <a:sym typeface="DM Sans"/>
            </a:endParaRPr>
          </a:p>
        </p:txBody>
      </p:sp>
      <p:sp>
        <p:nvSpPr>
          <p:cNvPr id="9" name="TextBox 9"/>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231F20"/>
                </a:solidFill>
                <a:latin typeface="Canva Sans"/>
                <a:ea typeface="Canva Sans"/>
                <a:cs typeface="Canva Sans"/>
                <a:sym typeface="Canva Sans"/>
              </a:rPr>
              <a:t>14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7925441" y="3427570"/>
            <a:ext cx="9476555" cy="1480712"/>
          </a:xfrm>
          <a:custGeom>
            <a:avLst/>
            <a:gdLst/>
            <a:ahLst/>
            <a:cxnLst/>
            <a:rect l="l" t="t" r="r" b="b"/>
            <a:pathLst>
              <a:path w="9476555" h="1480712">
                <a:moveTo>
                  <a:pt x="0" y="0"/>
                </a:moveTo>
                <a:lnTo>
                  <a:pt x="9476555" y="0"/>
                </a:lnTo>
                <a:lnTo>
                  <a:pt x="9476555" y="1480711"/>
                </a:lnTo>
                <a:lnTo>
                  <a:pt x="0" y="1480711"/>
                </a:lnTo>
                <a:lnTo>
                  <a:pt x="0" y="0"/>
                </a:lnTo>
                <a:close/>
              </a:path>
            </a:pathLst>
          </a:custGeom>
          <a:blipFill>
            <a:blip r:embed="rId5"/>
            <a:stretch>
              <a:fillRect/>
            </a:stretch>
          </a:blipFill>
        </p:spPr>
      </p:sp>
      <p:sp>
        <p:nvSpPr>
          <p:cNvPr id="6" name="Freeform 6"/>
          <p:cNvSpPr/>
          <p:nvPr/>
        </p:nvSpPr>
        <p:spPr>
          <a:xfrm>
            <a:off x="9294210" y="5450493"/>
            <a:ext cx="7133097" cy="2183601"/>
          </a:xfrm>
          <a:custGeom>
            <a:avLst/>
            <a:gdLst/>
            <a:ahLst/>
            <a:cxnLst/>
            <a:rect l="l" t="t" r="r" b="b"/>
            <a:pathLst>
              <a:path w="7133097" h="2183601">
                <a:moveTo>
                  <a:pt x="0" y="0"/>
                </a:moveTo>
                <a:lnTo>
                  <a:pt x="7133097" y="0"/>
                </a:lnTo>
                <a:lnTo>
                  <a:pt x="7133097" y="2183601"/>
                </a:lnTo>
                <a:lnTo>
                  <a:pt x="0" y="2183601"/>
                </a:lnTo>
                <a:lnTo>
                  <a:pt x="0" y="0"/>
                </a:lnTo>
                <a:close/>
              </a:path>
            </a:pathLst>
          </a:custGeom>
          <a:blipFill>
            <a:blip r:embed="rId6"/>
            <a:stretch>
              <a:fillRect/>
            </a:stretch>
          </a:blipFill>
        </p:spPr>
      </p:sp>
      <p:sp>
        <p:nvSpPr>
          <p:cNvPr id="7" name="TextBox 7"/>
          <p:cNvSpPr txBox="1"/>
          <p:nvPr/>
        </p:nvSpPr>
        <p:spPr>
          <a:xfrm>
            <a:off x="1028700" y="1095494"/>
            <a:ext cx="10666522" cy="695266"/>
          </a:xfrm>
          <a:prstGeom prst="rect">
            <a:avLst/>
          </a:prstGeom>
        </p:spPr>
        <p:txBody>
          <a:bodyPr lIns="0" tIns="0" rIns="0" bIns="0" rtlCol="0" anchor="t">
            <a:spAutoFit/>
          </a:bodyPr>
          <a:lstStyle/>
          <a:p>
            <a:pPr marL="0" lvl="0" indent="0" algn="l">
              <a:lnSpc>
                <a:spcPts val="5250"/>
              </a:lnSpc>
            </a:pPr>
            <a:r>
              <a:rPr lang="en-US" sz="5000" b="1" spc="490">
                <a:solidFill>
                  <a:srgbClr val="231F20"/>
                </a:solidFill>
                <a:latin typeface="Oswald Bold"/>
                <a:ea typeface="Oswald Bold"/>
                <a:cs typeface="Oswald Bold"/>
                <a:sym typeface="Oswald Bold"/>
              </a:rPr>
              <a:t>MODEL DEFINITIONS AND SETUP:</a:t>
            </a:r>
          </a:p>
        </p:txBody>
      </p:sp>
      <p:sp>
        <p:nvSpPr>
          <p:cNvPr id="8" name="TextBox 8"/>
          <p:cNvSpPr txBox="1"/>
          <p:nvPr/>
        </p:nvSpPr>
        <p:spPr>
          <a:xfrm>
            <a:off x="1310288" y="3756523"/>
            <a:ext cx="6162866" cy="4792980"/>
          </a:xfrm>
          <a:prstGeom prst="rect">
            <a:avLst/>
          </a:prstGeom>
        </p:spPr>
        <p:txBody>
          <a:bodyPr lIns="0" tIns="0" rIns="0" bIns="0" rtlCol="0" anchor="t">
            <a:spAutoFit/>
          </a:bodyPr>
          <a:lstStyle/>
          <a:p>
            <a:pPr algn="l">
              <a:lnSpc>
                <a:spcPts val="2760"/>
              </a:lnSpc>
            </a:pPr>
            <a:r>
              <a:rPr lang="en-US" sz="2000" b="1" spc="196">
                <a:solidFill>
                  <a:srgbClr val="231F20"/>
                </a:solidFill>
                <a:latin typeface="DM Sans Bold"/>
                <a:ea typeface="DM Sans Bold"/>
                <a:cs typeface="DM Sans Bold"/>
                <a:sym typeface="DM Sans Bold"/>
              </a:rPr>
              <a:t>Model 3: GRU</a:t>
            </a:r>
          </a:p>
          <a:p>
            <a:pPr marL="431801" lvl="1" indent="-215900" algn="l">
              <a:lnSpc>
                <a:spcPts val="2760"/>
              </a:lnSpc>
              <a:buFont typeface="Arial"/>
              <a:buChar char="•"/>
            </a:pPr>
            <a:r>
              <a:rPr lang="en-US" sz="2000" b="1" spc="196">
                <a:solidFill>
                  <a:srgbClr val="231F20"/>
                </a:solidFill>
                <a:latin typeface="DM Sans Bold"/>
                <a:ea typeface="DM Sans Bold"/>
                <a:cs typeface="DM Sans Bold"/>
                <a:sym typeface="DM Sans Bold"/>
              </a:rPr>
              <a:t>Architecture</a:t>
            </a:r>
            <a:r>
              <a:rPr lang="en-US" sz="2000" spc="196">
                <a:solidFill>
                  <a:srgbClr val="231F20"/>
                </a:solidFill>
                <a:latin typeface="DM Sans"/>
                <a:ea typeface="DM Sans"/>
                <a:cs typeface="DM Sans"/>
                <a:sym typeface="DM Sans"/>
              </a:rPr>
              <a:t>:</a:t>
            </a:r>
          </a:p>
          <a:p>
            <a:pPr marL="863601" lvl="2" indent="-287867" algn="l">
              <a:lnSpc>
                <a:spcPts val="2760"/>
              </a:lnSpc>
              <a:buFont typeface="Arial"/>
              <a:buChar char="⚬"/>
            </a:pPr>
            <a:r>
              <a:rPr lang="en-US" sz="2000" spc="196">
                <a:solidFill>
                  <a:srgbClr val="231F20"/>
                </a:solidFill>
                <a:latin typeface="DM Sans"/>
                <a:ea typeface="DM Sans"/>
                <a:cs typeface="DM Sans"/>
                <a:sym typeface="DM Sans"/>
              </a:rPr>
              <a:t>A single GRUlayer with 64 units and ReLU activation.</a:t>
            </a:r>
          </a:p>
          <a:p>
            <a:pPr marL="863601" lvl="2" indent="-287867" algn="l">
              <a:lnSpc>
                <a:spcPts val="2760"/>
              </a:lnSpc>
              <a:buFont typeface="Arial"/>
              <a:buChar char="⚬"/>
            </a:pPr>
            <a:r>
              <a:rPr lang="en-US" sz="2000" spc="196">
                <a:solidFill>
                  <a:srgbClr val="231F20"/>
                </a:solidFill>
                <a:latin typeface="DM Sans"/>
                <a:ea typeface="DM Sans"/>
                <a:cs typeface="DM Sans"/>
                <a:sym typeface="DM Sans"/>
              </a:rPr>
              <a:t>Dense output layer using softmax for character probability prediction.</a:t>
            </a:r>
          </a:p>
          <a:p>
            <a:pPr marL="431801" lvl="1" indent="-215900" algn="l">
              <a:lnSpc>
                <a:spcPts val="2760"/>
              </a:lnSpc>
              <a:buFont typeface="Arial"/>
              <a:buChar char="•"/>
            </a:pPr>
            <a:r>
              <a:rPr lang="en-US" sz="2000" b="1" spc="196">
                <a:solidFill>
                  <a:srgbClr val="231F20"/>
                </a:solidFill>
                <a:latin typeface="DM Sans Bold"/>
                <a:ea typeface="DM Sans Bold"/>
                <a:cs typeface="DM Sans Bold"/>
                <a:sym typeface="DM Sans Bold"/>
              </a:rPr>
              <a:t>Compilation</a:t>
            </a:r>
            <a:r>
              <a:rPr lang="en-US" sz="2000" spc="196">
                <a:solidFill>
                  <a:srgbClr val="231F20"/>
                </a:solidFill>
                <a:latin typeface="DM Sans"/>
                <a:ea typeface="DM Sans"/>
                <a:cs typeface="DM Sans"/>
                <a:sym typeface="DM Sans"/>
              </a:rPr>
              <a:t>:</a:t>
            </a:r>
          </a:p>
          <a:p>
            <a:pPr marL="863601" lvl="2" indent="-287867" algn="l">
              <a:lnSpc>
                <a:spcPts val="2760"/>
              </a:lnSpc>
              <a:buFont typeface="Arial"/>
              <a:buChar char="⚬"/>
            </a:pPr>
            <a:r>
              <a:rPr lang="en-US" sz="2000" spc="196">
                <a:solidFill>
                  <a:srgbClr val="231F20"/>
                </a:solidFill>
                <a:latin typeface="DM Sans"/>
                <a:ea typeface="DM Sans"/>
                <a:cs typeface="DM Sans"/>
                <a:sym typeface="DM Sans"/>
              </a:rPr>
              <a:t>Loss function: Sparse categorical cross-entropy for multiclass character prediction.</a:t>
            </a:r>
          </a:p>
          <a:p>
            <a:pPr marL="863601" lvl="2" indent="-287867" algn="l">
              <a:lnSpc>
                <a:spcPts val="2760"/>
              </a:lnSpc>
              <a:buFont typeface="Arial"/>
              <a:buChar char="⚬"/>
            </a:pPr>
            <a:r>
              <a:rPr lang="en-US" sz="2000" spc="196">
                <a:solidFill>
                  <a:srgbClr val="231F20"/>
                </a:solidFill>
                <a:latin typeface="DM Sans"/>
                <a:ea typeface="DM Sans"/>
                <a:cs typeface="DM Sans"/>
                <a:sym typeface="DM Sans"/>
              </a:rPr>
              <a:t>Optimizer: Adam with a learning rate of 0.001.</a:t>
            </a:r>
          </a:p>
          <a:p>
            <a:pPr marL="863601" lvl="2" indent="-287867" algn="l">
              <a:lnSpc>
                <a:spcPts val="2760"/>
              </a:lnSpc>
              <a:buFont typeface="Arial"/>
              <a:buChar char="⚬"/>
            </a:pPr>
            <a:r>
              <a:rPr lang="en-US" sz="2000" spc="196">
                <a:solidFill>
                  <a:srgbClr val="231F20"/>
                </a:solidFill>
                <a:latin typeface="DM Sans"/>
                <a:ea typeface="DM Sans"/>
                <a:cs typeface="DM Sans"/>
                <a:sym typeface="DM Sans"/>
              </a:rPr>
              <a:t>Metric: Accuracy.</a:t>
            </a:r>
          </a:p>
          <a:p>
            <a:pPr algn="l">
              <a:lnSpc>
                <a:spcPts val="2760"/>
              </a:lnSpc>
            </a:pPr>
            <a:endParaRPr lang="en-US" sz="2000" spc="196">
              <a:solidFill>
                <a:srgbClr val="231F20"/>
              </a:solidFill>
              <a:latin typeface="DM Sans"/>
              <a:ea typeface="DM Sans"/>
              <a:cs typeface="DM Sans"/>
              <a:sym typeface="DM Sans"/>
            </a:endParaRPr>
          </a:p>
        </p:txBody>
      </p:sp>
      <p:sp>
        <p:nvSpPr>
          <p:cNvPr id="9" name="TextBox 9"/>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231F20"/>
                </a:solidFill>
                <a:latin typeface="Canva Sans"/>
                <a:ea typeface="Canva Sans"/>
                <a:cs typeface="Canva Sans"/>
                <a:sym typeface="Canva Sans"/>
              </a:rPr>
              <a:t>15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7620827" y="2644310"/>
            <a:ext cx="10292293" cy="1851418"/>
          </a:xfrm>
          <a:custGeom>
            <a:avLst/>
            <a:gdLst/>
            <a:ahLst/>
            <a:cxnLst/>
            <a:rect l="l" t="t" r="r" b="b"/>
            <a:pathLst>
              <a:path w="10292293" h="1851418">
                <a:moveTo>
                  <a:pt x="0" y="0"/>
                </a:moveTo>
                <a:lnTo>
                  <a:pt x="10292293" y="0"/>
                </a:lnTo>
                <a:lnTo>
                  <a:pt x="10292293" y="1851418"/>
                </a:lnTo>
                <a:lnTo>
                  <a:pt x="0" y="1851418"/>
                </a:lnTo>
                <a:lnTo>
                  <a:pt x="0" y="0"/>
                </a:lnTo>
                <a:close/>
              </a:path>
            </a:pathLst>
          </a:custGeom>
          <a:blipFill>
            <a:blip r:embed="rId5"/>
            <a:stretch>
              <a:fillRect/>
            </a:stretch>
          </a:blipFill>
        </p:spPr>
      </p:sp>
      <p:sp>
        <p:nvSpPr>
          <p:cNvPr id="6" name="Freeform 6"/>
          <p:cNvSpPr/>
          <p:nvPr/>
        </p:nvSpPr>
        <p:spPr>
          <a:xfrm>
            <a:off x="7830010" y="4495728"/>
            <a:ext cx="9145051" cy="2644509"/>
          </a:xfrm>
          <a:custGeom>
            <a:avLst/>
            <a:gdLst/>
            <a:ahLst/>
            <a:cxnLst/>
            <a:rect l="l" t="t" r="r" b="b"/>
            <a:pathLst>
              <a:path w="9145051" h="2644509">
                <a:moveTo>
                  <a:pt x="0" y="0"/>
                </a:moveTo>
                <a:lnTo>
                  <a:pt x="9145051" y="0"/>
                </a:lnTo>
                <a:lnTo>
                  <a:pt x="9145051" y="2644509"/>
                </a:lnTo>
                <a:lnTo>
                  <a:pt x="0" y="2644509"/>
                </a:lnTo>
                <a:lnTo>
                  <a:pt x="0" y="0"/>
                </a:lnTo>
                <a:close/>
              </a:path>
            </a:pathLst>
          </a:custGeom>
          <a:blipFill>
            <a:blip r:embed="rId6"/>
            <a:stretch>
              <a:fillRect/>
            </a:stretch>
          </a:blipFill>
        </p:spPr>
      </p:sp>
      <p:sp>
        <p:nvSpPr>
          <p:cNvPr id="7" name="TextBox 7"/>
          <p:cNvSpPr txBox="1"/>
          <p:nvPr/>
        </p:nvSpPr>
        <p:spPr>
          <a:xfrm>
            <a:off x="1028700" y="1095375"/>
            <a:ext cx="11373835" cy="695266"/>
          </a:xfrm>
          <a:prstGeom prst="rect">
            <a:avLst/>
          </a:prstGeom>
        </p:spPr>
        <p:txBody>
          <a:bodyPr lIns="0" tIns="0" rIns="0" bIns="0" rtlCol="0" anchor="t">
            <a:spAutoFit/>
          </a:bodyPr>
          <a:lstStyle/>
          <a:p>
            <a:pPr algn="l">
              <a:lnSpc>
                <a:spcPts val="5250"/>
              </a:lnSpc>
            </a:pPr>
            <a:r>
              <a:rPr lang="en-US" sz="5000" b="1" spc="490">
                <a:solidFill>
                  <a:srgbClr val="231F20"/>
                </a:solidFill>
                <a:latin typeface="Oswald Bold"/>
                <a:ea typeface="Oswald Bold"/>
                <a:cs typeface="Oswald Bold"/>
                <a:sym typeface="Oswald Bold"/>
              </a:rPr>
              <a:t>MODELS TRAINING</a:t>
            </a:r>
          </a:p>
        </p:txBody>
      </p:sp>
      <p:sp>
        <p:nvSpPr>
          <p:cNvPr id="8" name="TextBox 8"/>
          <p:cNvSpPr txBox="1"/>
          <p:nvPr/>
        </p:nvSpPr>
        <p:spPr>
          <a:xfrm>
            <a:off x="1230953" y="3042506"/>
            <a:ext cx="6162866" cy="3764280"/>
          </a:xfrm>
          <a:prstGeom prst="rect">
            <a:avLst/>
          </a:prstGeom>
        </p:spPr>
        <p:txBody>
          <a:bodyPr lIns="0" tIns="0" rIns="0" bIns="0" rtlCol="0" anchor="t">
            <a:spAutoFit/>
          </a:bodyPr>
          <a:lstStyle/>
          <a:p>
            <a:pPr marL="431801" lvl="1" indent="-215900" algn="l">
              <a:lnSpc>
                <a:spcPts val="2760"/>
              </a:lnSpc>
              <a:buFont typeface="Arial"/>
              <a:buChar char="•"/>
            </a:pPr>
            <a:r>
              <a:rPr lang="en-US" sz="2000" b="1" spc="196">
                <a:solidFill>
                  <a:srgbClr val="231F20"/>
                </a:solidFill>
                <a:latin typeface="DM Sans Bold"/>
                <a:ea typeface="DM Sans Bold"/>
                <a:cs typeface="DM Sans Bold"/>
                <a:sym typeface="DM Sans Bold"/>
              </a:rPr>
              <a:t>Trained three models: </a:t>
            </a:r>
            <a:r>
              <a:rPr lang="en-US" sz="2000" spc="196">
                <a:solidFill>
                  <a:srgbClr val="231F20"/>
                </a:solidFill>
                <a:latin typeface="DM Sans"/>
                <a:ea typeface="DM Sans"/>
                <a:cs typeface="DM Sans"/>
                <a:sym typeface="DM Sans"/>
              </a:rPr>
              <a:t>RNN, LSTM, and GRU. Chose them because they handle sequence data well.</a:t>
            </a:r>
          </a:p>
          <a:p>
            <a:pPr marL="431801" lvl="1" indent="-215900" algn="l">
              <a:lnSpc>
                <a:spcPts val="2760"/>
              </a:lnSpc>
              <a:buFont typeface="Arial"/>
              <a:buChar char="•"/>
            </a:pPr>
            <a:r>
              <a:rPr lang="en-US" sz="2000" spc="196">
                <a:solidFill>
                  <a:srgbClr val="231F20"/>
                </a:solidFill>
                <a:latin typeface="DM Sans"/>
                <a:ea typeface="DM Sans"/>
                <a:cs typeface="DM Sans"/>
                <a:sym typeface="DM Sans"/>
              </a:rPr>
              <a:t>Used </a:t>
            </a:r>
            <a:r>
              <a:rPr lang="en-US" sz="2000" b="1" spc="196">
                <a:solidFill>
                  <a:srgbClr val="231F20"/>
                </a:solidFill>
                <a:latin typeface="DM Sans Bold"/>
                <a:ea typeface="DM Sans Bold"/>
                <a:cs typeface="DM Sans Bold"/>
                <a:sym typeface="DM Sans Bold"/>
              </a:rPr>
              <a:t>50 epochs</a:t>
            </a:r>
            <a:r>
              <a:rPr lang="en-US" sz="2000" spc="196">
                <a:solidFill>
                  <a:srgbClr val="231F20"/>
                </a:solidFill>
                <a:latin typeface="DM Sans"/>
                <a:ea typeface="DM Sans"/>
                <a:cs typeface="DM Sans"/>
                <a:sym typeface="DM Sans"/>
              </a:rPr>
              <a:t> and a </a:t>
            </a:r>
            <a:r>
              <a:rPr lang="en-US" sz="2000" b="1" spc="196">
                <a:solidFill>
                  <a:srgbClr val="231F20"/>
                </a:solidFill>
                <a:latin typeface="DM Sans Bold"/>
                <a:ea typeface="DM Sans Bold"/>
                <a:cs typeface="DM Sans Bold"/>
                <a:sym typeface="DM Sans Bold"/>
              </a:rPr>
              <a:t>batch size of 64</a:t>
            </a:r>
            <a:r>
              <a:rPr lang="en-US" sz="2000" spc="196">
                <a:solidFill>
                  <a:srgbClr val="231F20"/>
                </a:solidFill>
                <a:latin typeface="DM Sans"/>
                <a:ea typeface="DM Sans"/>
                <a:cs typeface="DM Sans"/>
                <a:sym typeface="DM Sans"/>
              </a:rPr>
              <a:t> for training.</a:t>
            </a:r>
          </a:p>
          <a:p>
            <a:pPr marL="431801" lvl="1" indent="-215900" algn="l">
              <a:lnSpc>
                <a:spcPts val="2760"/>
              </a:lnSpc>
              <a:buFont typeface="Arial"/>
              <a:buChar char="•"/>
            </a:pPr>
            <a:r>
              <a:rPr lang="en-US" sz="2000" spc="196">
                <a:solidFill>
                  <a:srgbClr val="231F20"/>
                </a:solidFill>
                <a:latin typeface="DM Sans"/>
                <a:ea typeface="DM Sans"/>
                <a:cs typeface="DM Sans"/>
                <a:sym typeface="DM Sans"/>
              </a:rPr>
              <a:t>Dataset had </a:t>
            </a:r>
            <a:r>
              <a:rPr lang="en-US" sz="2000" b="1" spc="196">
                <a:solidFill>
                  <a:srgbClr val="231F20"/>
                </a:solidFill>
                <a:latin typeface="DM Sans Bold"/>
                <a:ea typeface="DM Sans Bold"/>
                <a:cs typeface="DM Sans Bold"/>
                <a:sym typeface="DM Sans Bold"/>
              </a:rPr>
              <a:t>83 unique </a:t>
            </a:r>
            <a:r>
              <a:rPr lang="en-US" sz="2000" spc="196">
                <a:solidFill>
                  <a:srgbClr val="231F20"/>
                </a:solidFill>
                <a:latin typeface="DM Sans"/>
                <a:ea typeface="DM Sans"/>
                <a:cs typeface="DM Sans"/>
                <a:sym typeface="DM Sans"/>
              </a:rPr>
              <a:t>characters, which formed the vocabulary.</a:t>
            </a:r>
          </a:p>
          <a:p>
            <a:pPr marL="431801" lvl="1" indent="-215900" algn="l">
              <a:lnSpc>
                <a:spcPts val="2760"/>
              </a:lnSpc>
              <a:buFont typeface="Arial"/>
              <a:buChar char="•"/>
            </a:pPr>
            <a:r>
              <a:rPr lang="en-US" sz="2000" spc="196">
                <a:solidFill>
                  <a:srgbClr val="231F20"/>
                </a:solidFill>
                <a:latin typeface="DM Sans"/>
                <a:ea typeface="DM Sans"/>
                <a:cs typeface="DM Sans"/>
                <a:sym typeface="DM Sans"/>
              </a:rPr>
              <a:t>Data flows through preprocessing, then to the model for training, and finally generates results.</a:t>
            </a:r>
          </a:p>
          <a:p>
            <a:pPr algn="l">
              <a:lnSpc>
                <a:spcPts val="2760"/>
              </a:lnSpc>
            </a:pPr>
            <a:endParaRPr lang="en-US" sz="2000" spc="196">
              <a:solidFill>
                <a:srgbClr val="231F20"/>
              </a:solidFill>
              <a:latin typeface="DM Sans"/>
              <a:ea typeface="DM Sans"/>
              <a:cs typeface="DM Sans"/>
              <a:sym typeface="DM Sans"/>
            </a:endParaRPr>
          </a:p>
        </p:txBody>
      </p:sp>
      <p:sp>
        <p:nvSpPr>
          <p:cNvPr id="9" name="TextBox 9"/>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231F20"/>
                </a:solidFill>
                <a:latin typeface="Canva Sans"/>
                <a:ea typeface="Canva Sans"/>
                <a:cs typeface="Canva Sans"/>
                <a:sym typeface="Canva Sans"/>
              </a:rPr>
              <a:t>16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7940750" y="2806798"/>
            <a:ext cx="9141009" cy="4570505"/>
          </a:xfrm>
          <a:custGeom>
            <a:avLst/>
            <a:gdLst/>
            <a:ahLst/>
            <a:cxnLst/>
            <a:rect l="l" t="t" r="r" b="b"/>
            <a:pathLst>
              <a:path w="9141009" h="4570505">
                <a:moveTo>
                  <a:pt x="0" y="0"/>
                </a:moveTo>
                <a:lnTo>
                  <a:pt x="9141009" y="0"/>
                </a:lnTo>
                <a:lnTo>
                  <a:pt x="9141009" y="4570504"/>
                </a:lnTo>
                <a:lnTo>
                  <a:pt x="0" y="4570504"/>
                </a:lnTo>
                <a:lnTo>
                  <a:pt x="0" y="0"/>
                </a:lnTo>
                <a:close/>
              </a:path>
            </a:pathLst>
          </a:custGeom>
          <a:blipFill>
            <a:blip r:embed="rId5"/>
            <a:stretch>
              <a:fillRect/>
            </a:stretch>
          </a:blipFill>
        </p:spPr>
      </p:sp>
      <p:sp>
        <p:nvSpPr>
          <p:cNvPr id="6" name="TextBox 6"/>
          <p:cNvSpPr txBox="1"/>
          <p:nvPr/>
        </p:nvSpPr>
        <p:spPr>
          <a:xfrm>
            <a:off x="1028700" y="1095375"/>
            <a:ext cx="14024796" cy="695266"/>
          </a:xfrm>
          <a:prstGeom prst="rect">
            <a:avLst/>
          </a:prstGeom>
        </p:spPr>
        <p:txBody>
          <a:bodyPr lIns="0" tIns="0" rIns="0" bIns="0" rtlCol="0" anchor="t">
            <a:spAutoFit/>
          </a:bodyPr>
          <a:lstStyle/>
          <a:p>
            <a:pPr algn="l">
              <a:lnSpc>
                <a:spcPts val="5250"/>
              </a:lnSpc>
            </a:pPr>
            <a:r>
              <a:rPr lang="en-US" sz="5000" b="1" spc="490">
                <a:solidFill>
                  <a:srgbClr val="231F20"/>
                </a:solidFill>
                <a:latin typeface="Oswald Bold"/>
                <a:ea typeface="Oswald Bold"/>
                <a:cs typeface="Oswald Bold"/>
                <a:sym typeface="Oswald Bold"/>
              </a:rPr>
              <a:t>MUSIC GENERATION WITH TOP-K SAMPLING</a:t>
            </a:r>
          </a:p>
        </p:txBody>
      </p:sp>
      <p:sp>
        <p:nvSpPr>
          <p:cNvPr id="7" name="TextBox 7"/>
          <p:cNvSpPr txBox="1"/>
          <p:nvPr/>
        </p:nvSpPr>
        <p:spPr>
          <a:xfrm>
            <a:off x="1310288" y="2768698"/>
            <a:ext cx="6550700" cy="5821680"/>
          </a:xfrm>
          <a:prstGeom prst="rect">
            <a:avLst/>
          </a:prstGeom>
        </p:spPr>
        <p:txBody>
          <a:bodyPr lIns="0" tIns="0" rIns="0" bIns="0" rtlCol="0" anchor="t">
            <a:spAutoFit/>
          </a:bodyPr>
          <a:lstStyle/>
          <a:p>
            <a:pPr marL="431801" lvl="1" indent="-215900" algn="l">
              <a:lnSpc>
                <a:spcPts val="2760"/>
              </a:lnSpc>
              <a:buFont typeface="Arial"/>
              <a:buChar char="•"/>
            </a:pPr>
            <a:r>
              <a:rPr lang="en-US" sz="2000" spc="196">
                <a:solidFill>
                  <a:srgbClr val="231F20"/>
                </a:solidFill>
                <a:latin typeface="DM Sans"/>
                <a:ea typeface="DM Sans"/>
                <a:cs typeface="DM Sans"/>
                <a:sym typeface="DM Sans"/>
              </a:rPr>
              <a:t>The </a:t>
            </a:r>
            <a:r>
              <a:rPr lang="en-US" sz="2000" b="1" spc="196">
                <a:solidFill>
                  <a:srgbClr val="231F20"/>
                </a:solidFill>
                <a:latin typeface="DM Sans Bold"/>
                <a:ea typeface="DM Sans Bold"/>
                <a:cs typeface="DM Sans Bold"/>
                <a:sym typeface="DM Sans Bold"/>
              </a:rPr>
              <a:t>generate_music() </a:t>
            </a:r>
            <a:r>
              <a:rPr lang="en-US" sz="2000" spc="196">
                <a:solidFill>
                  <a:srgbClr val="231F20"/>
                </a:solidFill>
                <a:latin typeface="DM Sans"/>
                <a:ea typeface="DM Sans"/>
                <a:cs typeface="DM Sans"/>
                <a:sym typeface="DM Sans"/>
              </a:rPr>
              <a:t>function is used for generating music using the trained models by applying Top-K sampling to predict the next characters in the sequence.</a:t>
            </a:r>
          </a:p>
          <a:p>
            <a:pPr marL="431801" lvl="1" indent="-215900" algn="l">
              <a:lnSpc>
                <a:spcPts val="2760"/>
              </a:lnSpc>
              <a:buFont typeface="Arial"/>
              <a:buChar char="•"/>
            </a:pPr>
            <a:r>
              <a:rPr lang="en-US" sz="2000" b="1" spc="196">
                <a:solidFill>
                  <a:srgbClr val="231F20"/>
                </a:solidFill>
                <a:latin typeface="DM Sans Bold"/>
                <a:ea typeface="DM Sans Bold"/>
                <a:cs typeface="DM Sans Bold"/>
                <a:sym typeface="DM Sans Bold"/>
              </a:rPr>
              <a:t>Top-K sampling</a:t>
            </a:r>
            <a:r>
              <a:rPr lang="en-US" sz="2000" spc="196">
                <a:solidFill>
                  <a:srgbClr val="231F20"/>
                </a:solidFill>
                <a:latin typeface="DM Sans"/>
                <a:ea typeface="DM Sans"/>
                <a:cs typeface="DM Sans"/>
                <a:sym typeface="DM Sans"/>
              </a:rPr>
              <a:t> selects the K most probable tokens at each step, ensuring balanced and coherent outputs.</a:t>
            </a:r>
          </a:p>
          <a:p>
            <a:pPr marL="431801" lvl="1" indent="-215900" algn="l">
              <a:lnSpc>
                <a:spcPts val="2760"/>
              </a:lnSpc>
              <a:buFont typeface="Arial"/>
              <a:buChar char="•"/>
            </a:pPr>
            <a:r>
              <a:rPr lang="en-US" sz="2000" spc="196">
                <a:solidFill>
                  <a:srgbClr val="231F20"/>
                </a:solidFill>
                <a:latin typeface="DM Sans"/>
                <a:ea typeface="DM Sans"/>
                <a:cs typeface="DM Sans"/>
                <a:sym typeface="DM Sans"/>
              </a:rPr>
              <a:t>This method avoids randomness while still allowing creative variations in the generated sequence.</a:t>
            </a:r>
          </a:p>
          <a:p>
            <a:pPr marL="431801" lvl="1" indent="-215900" algn="l">
              <a:lnSpc>
                <a:spcPts val="2760"/>
              </a:lnSpc>
              <a:buFont typeface="Arial"/>
              <a:buChar char="•"/>
            </a:pPr>
            <a:r>
              <a:rPr lang="en-US" sz="2000" spc="196">
                <a:solidFill>
                  <a:srgbClr val="231F20"/>
                </a:solidFill>
                <a:latin typeface="DM Sans"/>
                <a:ea typeface="DM Sans"/>
                <a:cs typeface="DM Sans"/>
                <a:sym typeface="DM Sans"/>
              </a:rPr>
              <a:t>For music generation, Top-K is used to produce sequences of notes or chords that sound realistic and logical.</a:t>
            </a:r>
          </a:p>
          <a:p>
            <a:pPr marL="431801" lvl="1" indent="-215900" algn="l">
              <a:lnSpc>
                <a:spcPts val="2760"/>
              </a:lnSpc>
              <a:buFont typeface="Arial"/>
              <a:buChar char="•"/>
            </a:pPr>
            <a:r>
              <a:rPr lang="en-US" sz="2000" spc="196">
                <a:solidFill>
                  <a:srgbClr val="231F20"/>
                </a:solidFill>
                <a:latin typeface="DM Sans"/>
                <a:ea typeface="DM Sans"/>
                <a:cs typeface="DM Sans"/>
                <a:sym typeface="DM Sans"/>
              </a:rPr>
              <a:t>Starting with a seed, the model iteratively predicts and samples notes from the top K options to build the composition.</a:t>
            </a:r>
          </a:p>
          <a:p>
            <a:pPr algn="l">
              <a:lnSpc>
                <a:spcPts val="2760"/>
              </a:lnSpc>
            </a:pPr>
            <a:endParaRPr lang="en-US" sz="2000" spc="196">
              <a:solidFill>
                <a:srgbClr val="231F20"/>
              </a:solidFill>
              <a:latin typeface="DM Sans"/>
              <a:ea typeface="DM Sans"/>
              <a:cs typeface="DM Sans"/>
              <a:sym typeface="DM Sans"/>
            </a:endParaRPr>
          </a:p>
        </p:txBody>
      </p:sp>
      <p:sp>
        <p:nvSpPr>
          <p:cNvPr id="8" name="TextBox 8"/>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231F20"/>
                </a:solidFill>
                <a:latin typeface="Canva Sans"/>
                <a:ea typeface="Canva Sans"/>
                <a:cs typeface="Canva Sans"/>
                <a:sym typeface="Canva Sans"/>
              </a:rPr>
              <a:t>17</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3407869">
            <a:off x="-4763060"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3054870" y="2317514"/>
            <a:ext cx="6163808" cy="3362077"/>
          </a:xfrm>
          <a:custGeom>
            <a:avLst/>
            <a:gdLst/>
            <a:ahLst/>
            <a:cxnLst/>
            <a:rect l="l" t="t" r="r" b="b"/>
            <a:pathLst>
              <a:path w="6163808" h="3362077">
                <a:moveTo>
                  <a:pt x="0" y="0"/>
                </a:moveTo>
                <a:lnTo>
                  <a:pt x="6163808" y="0"/>
                </a:lnTo>
                <a:lnTo>
                  <a:pt x="6163808" y="3362077"/>
                </a:lnTo>
                <a:lnTo>
                  <a:pt x="0" y="3362077"/>
                </a:lnTo>
                <a:lnTo>
                  <a:pt x="0" y="0"/>
                </a:lnTo>
                <a:close/>
              </a:path>
            </a:pathLst>
          </a:custGeom>
          <a:blipFill>
            <a:blip r:embed="rId5"/>
            <a:stretch>
              <a:fillRect/>
            </a:stretch>
          </a:blipFill>
        </p:spPr>
      </p:sp>
      <p:sp>
        <p:nvSpPr>
          <p:cNvPr id="6" name="Freeform 6"/>
          <p:cNvSpPr/>
          <p:nvPr/>
        </p:nvSpPr>
        <p:spPr>
          <a:xfrm>
            <a:off x="9818361" y="2260551"/>
            <a:ext cx="5414769" cy="3419040"/>
          </a:xfrm>
          <a:custGeom>
            <a:avLst/>
            <a:gdLst/>
            <a:ahLst/>
            <a:cxnLst/>
            <a:rect l="l" t="t" r="r" b="b"/>
            <a:pathLst>
              <a:path w="5414769" h="3419040">
                <a:moveTo>
                  <a:pt x="0" y="0"/>
                </a:moveTo>
                <a:lnTo>
                  <a:pt x="5414769" y="0"/>
                </a:lnTo>
                <a:lnTo>
                  <a:pt x="5414769" y="3419040"/>
                </a:lnTo>
                <a:lnTo>
                  <a:pt x="0" y="3419040"/>
                </a:lnTo>
                <a:lnTo>
                  <a:pt x="0" y="0"/>
                </a:lnTo>
                <a:close/>
              </a:path>
            </a:pathLst>
          </a:custGeom>
          <a:blipFill>
            <a:blip r:embed="rId6"/>
            <a:stretch>
              <a:fillRect/>
            </a:stretch>
          </a:blipFill>
        </p:spPr>
      </p:sp>
      <p:sp>
        <p:nvSpPr>
          <p:cNvPr id="7" name="Freeform 7"/>
          <p:cNvSpPr/>
          <p:nvPr/>
        </p:nvSpPr>
        <p:spPr>
          <a:xfrm>
            <a:off x="3054870" y="5976333"/>
            <a:ext cx="6163808" cy="4049479"/>
          </a:xfrm>
          <a:custGeom>
            <a:avLst/>
            <a:gdLst/>
            <a:ahLst/>
            <a:cxnLst/>
            <a:rect l="l" t="t" r="r" b="b"/>
            <a:pathLst>
              <a:path w="6163808" h="4049479">
                <a:moveTo>
                  <a:pt x="0" y="0"/>
                </a:moveTo>
                <a:lnTo>
                  <a:pt x="6163808" y="0"/>
                </a:lnTo>
                <a:lnTo>
                  <a:pt x="6163808" y="4049479"/>
                </a:lnTo>
                <a:lnTo>
                  <a:pt x="0" y="4049479"/>
                </a:lnTo>
                <a:lnTo>
                  <a:pt x="0" y="0"/>
                </a:lnTo>
                <a:close/>
              </a:path>
            </a:pathLst>
          </a:custGeom>
          <a:blipFill>
            <a:blip r:embed="rId7"/>
            <a:stretch>
              <a:fillRect/>
            </a:stretch>
          </a:blipFill>
        </p:spPr>
      </p:sp>
      <p:sp>
        <p:nvSpPr>
          <p:cNvPr id="8" name="TextBox 8"/>
          <p:cNvSpPr txBox="1"/>
          <p:nvPr/>
        </p:nvSpPr>
        <p:spPr>
          <a:xfrm>
            <a:off x="1028700" y="1095375"/>
            <a:ext cx="10604477" cy="695266"/>
          </a:xfrm>
          <a:prstGeom prst="rect">
            <a:avLst/>
          </a:prstGeom>
        </p:spPr>
        <p:txBody>
          <a:bodyPr lIns="0" tIns="0" rIns="0" bIns="0" rtlCol="0" anchor="t">
            <a:spAutoFit/>
          </a:bodyPr>
          <a:lstStyle/>
          <a:p>
            <a:pPr algn="l">
              <a:lnSpc>
                <a:spcPts val="5250"/>
              </a:lnSpc>
            </a:pPr>
            <a:r>
              <a:rPr lang="en-US" sz="5000" b="1" spc="490">
                <a:solidFill>
                  <a:srgbClr val="231F20"/>
                </a:solidFill>
                <a:latin typeface="Oswald Bold"/>
                <a:ea typeface="Oswald Bold"/>
                <a:cs typeface="Oswald Bold"/>
                <a:sym typeface="Oswald Bold"/>
              </a:rPr>
              <a:t>ABC GENERATION RESULTS</a:t>
            </a:r>
          </a:p>
        </p:txBody>
      </p:sp>
      <p:sp>
        <p:nvSpPr>
          <p:cNvPr id="9" name="TextBox 9"/>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231F20"/>
                </a:solidFill>
                <a:latin typeface="Canva Sans"/>
                <a:ea typeface="Canva Sans"/>
                <a:cs typeface="Canva Sans"/>
                <a:sym typeface="Canva Sans"/>
              </a:rPr>
              <a:t>18</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9950783" y="2154376"/>
            <a:ext cx="6949246" cy="7254707"/>
          </a:xfrm>
          <a:custGeom>
            <a:avLst/>
            <a:gdLst/>
            <a:ahLst/>
            <a:cxnLst/>
            <a:rect l="l" t="t" r="r" b="b"/>
            <a:pathLst>
              <a:path w="6949246" h="7254707">
                <a:moveTo>
                  <a:pt x="0" y="0"/>
                </a:moveTo>
                <a:lnTo>
                  <a:pt x="6949246" y="0"/>
                </a:lnTo>
                <a:lnTo>
                  <a:pt x="6949246" y="7254707"/>
                </a:lnTo>
                <a:lnTo>
                  <a:pt x="0" y="7254707"/>
                </a:lnTo>
                <a:lnTo>
                  <a:pt x="0" y="0"/>
                </a:lnTo>
                <a:close/>
              </a:path>
            </a:pathLst>
          </a:custGeom>
          <a:blipFill>
            <a:blip r:embed="rId5"/>
            <a:stretch>
              <a:fillRect/>
            </a:stretch>
          </a:blipFill>
        </p:spPr>
      </p:sp>
      <p:sp>
        <p:nvSpPr>
          <p:cNvPr id="6" name="TextBox 6"/>
          <p:cNvSpPr txBox="1"/>
          <p:nvPr/>
        </p:nvSpPr>
        <p:spPr>
          <a:xfrm>
            <a:off x="1028700" y="1095375"/>
            <a:ext cx="14406058" cy="695266"/>
          </a:xfrm>
          <a:prstGeom prst="rect">
            <a:avLst/>
          </a:prstGeom>
        </p:spPr>
        <p:txBody>
          <a:bodyPr lIns="0" tIns="0" rIns="0" bIns="0" rtlCol="0" anchor="t">
            <a:spAutoFit/>
          </a:bodyPr>
          <a:lstStyle/>
          <a:p>
            <a:pPr algn="l">
              <a:lnSpc>
                <a:spcPts val="5250"/>
              </a:lnSpc>
            </a:pPr>
            <a:r>
              <a:rPr lang="en-US" sz="5000" b="1" spc="490">
                <a:solidFill>
                  <a:srgbClr val="231F20"/>
                </a:solidFill>
                <a:latin typeface="Oswald Bold"/>
                <a:ea typeface="Oswald Bold"/>
                <a:cs typeface="Oswald Bold"/>
                <a:sym typeface="Oswald Bold"/>
              </a:rPr>
              <a:t>GENERATING MIDI FILES FROM ABC NOTATION</a:t>
            </a:r>
          </a:p>
        </p:txBody>
      </p:sp>
      <p:sp>
        <p:nvSpPr>
          <p:cNvPr id="7" name="TextBox 7"/>
          <p:cNvSpPr txBox="1"/>
          <p:nvPr/>
        </p:nvSpPr>
        <p:spPr>
          <a:xfrm>
            <a:off x="1335106" y="2790663"/>
            <a:ext cx="8256407" cy="4450080"/>
          </a:xfrm>
          <a:prstGeom prst="rect">
            <a:avLst/>
          </a:prstGeom>
        </p:spPr>
        <p:txBody>
          <a:bodyPr lIns="0" tIns="0" rIns="0" bIns="0" rtlCol="0" anchor="t">
            <a:spAutoFit/>
          </a:bodyPr>
          <a:lstStyle/>
          <a:p>
            <a:pPr algn="l">
              <a:lnSpc>
                <a:spcPts val="2760"/>
              </a:lnSpc>
            </a:pPr>
            <a:r>
              <a:rPr lang="en-US" sz="2000" spc="196">
                <a:solidFill>
                  <a:srgbClr val="231F20"/>
                </a:solidFill>
                <a:latin typeface="DM Sans"/>
                <a:ea typeface="DM Sans"/>
                <a:cs typeface="DM Sans"/>
                <a:sym typeface="DM Sans"/>
              </a:rPr>
              <a:t>Converts ABC text into a playable MIDI file, allowing for easy music generation.</a:t>
            </a:r>
          </a:p>
          <a:p>
            <a:pPr marL="431801" lvl="1" indent="-215900" algn="l">
              <a:lnSpc>
                <a:spcPts val="2760"/>
              </a:lnSpc>
              <a:buFont typeface="Arial"/>
              <a:buChar char="•"/>
            </a:pPr>
            <a:r>
              <a:rPr lang="en-US" sz="2000" spc="196">
                <a:solidFill>
                  <a:srgbClr val="231F20"/>
                </a:solidFill>
                <a:latin typeface="DM Sans"/>
                <a:ea typeface="DM Sans"/>
                <a:cs typeface="DM Sans"/>
                <a:sym typeface="DM Sans"/>
              </a:rPr>
              <a:t>Process:</a:t>
            </a:r>
          </a:p>
          <a:p>
            <a:pPr marL="863601" lvl="2" indent="-287867" algn="l">
              <a:lnSpc>
                <a:spcPts val="2760"/>
              </a:lnSpc>
              <a:buAutoNum type="alphaLcPeriod"/>
            </a:pPr>
            <a:r>
              <a:rPr lang="en-US" sz="2000" b="1" spc="196">
                <a:solidFill>
                  <a:srgbClr val="231F20"/>
                </a:solidFill>
                <a:latin typeface="DM Sans Bold"/>
                <a:ea typeface="DM Sans Bold"/>
                <a:cs typeface="DM Sans Bold"/>
                <a:sym typeface="DM Sans Bold"/>
              </a:rPr>
              <a:t>Map Notes to MIDI</a:t>
            </a:r>
            <a:r>
              <a:rPr lang="en-US" sz="2000" spc="196">
                <a:solidFill>
                  <a:srgbClr val="231F20"/>
                </a:solidFill>
                <a:latin typeface="DM Sans"/>
                <a:ea typeface="DM Sans"/>
                <a:cs typeface="DM Sans"/>
                <a:sym typeface="DM Sans"/>
              </a:rPr>
              <a:t>: Matches ABC notes (e.g., 'C', 'D', etc.) to MIDI values.</a:t>
            </a:r>
          </a:p>
          <a:p>
            <a:pPr marL="863601" lvl="2" indent="-287867" algn="l">
              <a:lnSpc>
                <a:spcPts val="2760"/>
              </a:lnSpc>
              <a:buAutoNum type="alphaLcPeriod"/>
            </a:pPr>
            <a:r>
              <a:rPr lang="en-US" sz="2000" b="1" spc="196">
                <a:solidFill>
                  <a:srgbClr val="231F20"/>
                </a:solidFill>
                <a:latin typeface="DM Sans Bold"/>
                <a:ea typeface="DM Sans Bold"/>
                <a:cs typeface="DM Sans Bold"/>
                <a:sym typeface="DM Sans Bold"/>
              </a:rPr>
              <a:t>Extract Notes</a:t>
            </a:r>
            <a:r>
              <a:rPr lang="en-US" sz="2000" spc="196">
                <a:solidFill>
                  <a:srgbClr val="231F20"/>
                </a:solidFill>
                <a:latin typeface="DM Sans"/>
                <a:ea typeface="DM Sans"/>
                <a:cs typeface="DM Sans"/>
                <a:sym typeface="DM Sans"/>
              </a:rPr>
              <a:t>: Uses regex to identify notes in the input text.</a:t>
            </a:r>
          </a:p>
          <a:p>
            <a:pPr marL="863601" lvl="2" indent="-287867" algn="l">
              <a:lnSpc>
                <a:spcPts val="2760"/>
              </a:lnSpc>
              <a:buAutoNum type="alphaLcPeriod"/>
            </a:pPr>
            <a:r>
              <a:rPr lang="en-US" sz="2000" b="1" spc="196">
                <a:solidFill>
                  <a:srgbClr val="231F20"/>
                </a:solidFill>
                <a:latin typeface="DM Sans Bold"/>
                <a:ea typeface="DM Sans Bold"/>
                <a:cs typeface="DM Sans Bold"/>
                <a:sym typeface="DM Sans Bold"/>
              </a:rPr>
              <a:t>Add Notes to MIDI</a:t>
            </a:r>
            <a:r>
              <a:rPr lang="en-US" sz="2000" spc="196">
                <a:solidFill>
                  <a:srgbClr val="231F20"/>
                </a:solidFill>
                <a:latin typeface="DM Sans"/>
                <a:ea typeface="DM Sans"/>
                <a:cs typeface="DM Sans"/>
                <a:sym typeface="DM Sans"/>
              </a:rPr>
              <a:t>: Creates a single-track MIDI file, assigning tempo, duration, and volume for each note.</a:t>
            </a:r>
          </a:p>
          <a:p>
            <a:pPr marL="863601" lvl="2" indent="-287867" algn="l">
              <a:lnSpc>
                <a:spcPts val="2760"/>
              </a:lnSpc>
              <a:buAutoNum type="alphaLcPeriod"/>
            </a:pPr>
            <a:r>
              <a:rPr lang="en-US" sz="2000" b="1" spc="196">
                <a:solidFill>
                  <a:srgbClr val="231F20"/>
                </a:solidFill>
                <a:latin typeface="DM Sans Bold"/>
                <a:ea typeface="DM Sans Bold"/>
                <a:cs typeface="DM Sans Bold"/>
                <a:sym typeface="DM Sans Bold"/>
              </a:rPr>
              <a:t>Save File</a:t>
            </a:r>
            <a:r>
              <a:rPr lang="en-US" sz="2000" spc="196">
                <a:solidFill>
                  <a:srgbClr val="231F20"/>
                </a:solidFill>
                <a:latin typeface="DM Sans"/>
                <a:ea typeface="DM Sans"/>
                <a:cs typeface="DM Sans"/>
                <a:sym typeface="DM Sans"/>
              </a:rPr>
              <a:t>: Saves the output as a .mid file for playback.</a:t>
            </a:r>
          </a:p>
          <a:p>
            <a:pPr algn="l">
              <a:lnSpc>
                <a:spcPts val="2760"/>
              </a:lnSpc>
            </a:pPr>
            <a:endParaRPr lang="en-US" sz="2000" spc="196">
              <a:solidFill>
                <a:srgbClr val="231F20"/>
              </a:solidFill>
              <a:latin typeface="DM Sans"/>
              <a:ea typeface="DM Sans"/>
              <a:cs typeface="DM Sans"/>
              <a:sym typeface="DM Sans"/>
            </a:endParaRPr>
          </a:p>
        </p:txBody>
      </p:sp>
      <p:sp>
        <p:nvSpPr>
          <p:cNvPr id="8" name="TextBox 8"/>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231F20"/>
                </a:solidFill>
                <a:latin typeface="Canva Sans"/>
                <a:ea typeface="Canva Sans"/>
                <a:cs typeface="Canva Sans"/>
                <a:sym typeface="Canva Sans"/>
              </a:rPr>
              <a:t>19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grpSp>
        <p:nvGrpSpPr>
          <p:cNvPr id="2" name="Group 2"/>
          <p:cNvGrpSpPr/>
          <p:nvPr/>
        </p:nvGrpSpPr>
        <p:grpSpPr>
          <a:xfrm>
            <a:off x="5019320" y="2901697"/>
            <a:ext cx="1400485" cy="7063992"/>
            <a:chOff x="0" y="0"/>
            <a:chExt cx="368852" cy="1860475"/>
          </a:xfrm>
        </p:grpSpPr>
        <p:sp>
          <p:nvSpPr>
            <p:cNvPr id="3" name="Freeform 3"/>
            <p:cNvSpPr/>
            <p:nvPr/>
          </p:nvSpPr>
          <p:spPr>
            <a:xfrm>
              <a:off x="0" y="0"/>
              <a:ext cx="368852" cy="1860475"/>
            </a:xfrm>
            <a:custGeom>
              <a:avLst/>
              <a:gdLst/>
              <a:ahLst/>
              <a:cxnLst/>
              <a:rect l="l" t="t" r="r" b="b"/>
              <a:pathLst>
                <a:path w="368852" h="1860475">
                  <a:moveTo>
                    <a:pt x="0" y="0"/>
                  </a:moveTo>
                  <a:lnTo>
                    <a:pt x="368852" y="0"/>
                  </a:lnTo>
                  <a:lnTo>
                    <a:pt x="368852" y="1860475"/>
                  </a:lnTo>
                  <a:lnTo>
                    <a:pt x="0" y="1860475"/>
                  </a:lnTo>
                  <a:close/>
                </a:path>
              </a:pathLst>
            </a:custGeom>
            <a:solidFill>
              <a:srgbClr val="CCCCCC"/>
            </a:solidFill>
          </p:spPr>
        </p:sp>
        <p:sp>
          <p:nvSpPr>
            <p:cNvPr id="4" name="TextBox 4"/>
            <p:cNvSpPr txBox="1"/>
            <p:nvPr/>
          </p:nvSpPr>
          <p:spPr>
            <a:xfrm>
              <a:off x="0" y="-19050"/>
              <a:ext cx="368852" cy="1879525"/>
            </a:xfrm>
            <a:prstGeom prst="rect">
              <a:avLst/>
            </a:prstGeom>
          </p:spPr>
          <p:txBody>
            <a:bodyPr lIns="50800" tIns="50800" rIns="50800" bIns="50800" rtlCol="0" anchor="ctr"/>
            <a:lstStyle/>
            <a:p>
              <a:pPr algn="ctr">
                <a:lnSpc>
                  <a:spcPts val="2859"/>
                </a:lnSpc>
              </a:pPr>
              <a:endParaRPr/>
            </a:p>
          </p:txBody>
        </p:sp>
      </p:grpSp>
      <p:sp>
        <p:nvSpPr>
          <p:cNvPr id="5" name="TextBox 5"/>
          <p:cNvSpPr txBox="1"/>
          <p:nvPr/>
        </p:nvSpPr>
        <p:spPr>
          <a:xfrm>
            <a:off x="4980992" y="1036994"/>
            <a:ext cx="7416941" cy="1683727"/>
          </a:xfrm>
          <a:prstGeom prst="rect">
            <a:avLst/>
          </a:prstGeom>
        </p:spPr>
        <p:txBody>
          <a:bodyPr lIns="0" tIns="0" rIns="0" bIns="0" rtlCol="0" anchor="t">
            <a:spAutoFit/>
          </a:bodyPr>
          <a:lstStyle/>
          <a:p>
            <a:pPr algn="ctr">
              <a:lnSpc>
                <a:spcPts val="13774"/>
              </a:lnSpc>
            </a:pPr>
            <a:r>
              <a:rPr lang="en-US" sz="9981" b="1" spc="978">
                <a:solidFill>
                  <a:srgbClr val="231F20"/>
                </a:solidFill>
                <a:latin typeface="Oswald Bold"/>
                <a:ea typeface="Oswald Bold"/>
                <a:cs typeface="Oswald Bold"/>
                <a:sym typeface="Oswald Bold"/>
              </a:rPr>
              <a:t>CONTENT</a:t>
            </a:r>
          </a:p>
        </p:txBody>
      </p:sp>
      <p:sp>
        <p:nvSpPr>
          <p:cNvPr id="6" name="TextBox 6"/>
          <p:cNvSpPr txBox="1"/>
          <p:nvPr/>
        </p:nvSpPr>
        <p:spPr>
          <a:xfrm>
            <a:off x="5231353" y="2907879"/>
            <a:ext cx="937219" cy="657225"/>
          </a:xfrm>
          <a:prstGeom prst="rect">
            <a:avLst/>
          </a:prstGeom>
        </p:spPr>
        <p:txBody>
          <a:bodyPr lIns="0" tIns="0" rIns="0" bIns="0" rtlCol="0" anchor="t">
            <a:spAutoFit/>
          </a:bodyPr>
          <a:lstStyle/>
          <a:p>
            <a:pPr algn="ctr">
              <a:lnSpc>
                <a:spcPts val="5126"/>
              </a:lnSpc>
            </a:pPr>
            <a:r>
              <a:rPr lang="en-US" sz="4271" b="1" i="1">
                <a:solidFill>
                  <a:srgbClr val="363636"/>
                </a:solidFill>
                <a:latin typeface="Oswald Bold"/>
                <a:ea typeface="Oswald Bold"/>
                <a:cs typeface="Oswald Bold"/>
                <a:sym typeface="Oswald Bold"/>
              </a:rPr>
              <a:t>01</a:t>
            </a:r>
          </a:p>
        </p:txBody>
      </p:sp>
      <p:sp>
        <p:nvSpPr>
          <p:cNvPr id="7" name="TextBox 7"/>
          <p:cNvSpPr txBox="1"/>
          <p:nvPr/>
        </p:nvSpPr>
        <p:spPr>
          <a:xfrm>
            <a:off x="5260479" y="3500992"/>
            <a:ext cx="937219" cy="657225"/>
          </a:xfrm>
          <a:prstGeom prst="rect">
            <a:avLst/>
          </a:prstGeom>
        </p:spPr>
        <p:txBody>
          <a:bodyPr lIns="0" tIns="0" rIns="0" bIns="0" rtlCol="0" anchor="t">
            <a:spAutoFit/>
          </a:bodyPr>
          <a:lstStyle/>
          <a:p>
            <a:pPr algn="ctr">
              <a:lnSpc>
                <a:spcPts val="5126"/>
              </a:lnSpc>
            </a:pPr>
            <a:r>
              <a:rPr lang="en-US" sz="4271" b="1" i="1">
                <a:solidFill>
                  <a:srgbClr val="363636"/>
                </a:solidFill>
                <a:latin typeface="Oswald Bold"/>
                <a:ea typeface="Oswald Bold"/>
                <a:cs typeface="Oswald Bold"/>
                <a:sym typeface="Oswald Bold"/>
              </a:rPr>
              <a:t>02</a:t>
            </a:r>
          </a:p>
        </p:txBody>
      </p:sp>
      <p:sp>
        <p:nvSpPr>
          <p:cNvPr id="8" name="TextBox 8"/>
          <p:cNvSpPr txBox="1"/>
          <p:nvPr/>
        </p:nvSpPr>
        <p:spPr>
          <a:xfrm>
            <a:off x="5260479" y="4224986"/>
            <a:ext cx="937219" cy="657225"/>
          </a:xfrm>
          <a:prstGeom prst="rect">
            <a:avLst/>
          </a:prstGeom>
        </p:spPr>
        <p:txBody>
          <a:bodyPr lIns="0" tIns="0" rIns="0" bIns="0" rtlCol="0" anchor="t">
            <a:spAutoFit/>
          </a:bodyPr>
          <a:lstStyle/>
          <a:p>
            <a:pPr algn="ctr">
              <a:lnSpc>
                <a:spcPts val="5126"/>
              </a:lnSpc>
            </a:pPr>
            <a:r>
              <a:rPr lang="en-US" sz="4271" b="1" i="1">
                <a:solidFill>
                  <a:srgbClr val="363636"/>
                </a:solidFill>
                <a:latin typeface="Oswald Bold"/>
                <a:ea typeface="Oswald Bold"/>
                <a:cs typeface="Oswald Bold"/>
                <a:sym typeface="Oswald Bold"/>
              </a:rPr>
              <a:t>03</a:t>
            </a:r>
          </a:p>
        </p:txBody>
      </p:sp>
      <p:sp>
        <p:nvSpPr>
          <p:cNvPr id="9" name="TextBox 9"/>
          <p:cNvSpPr txBox="1"/>
          <p:nvPr/>
        </p:nvSpPr>
        <p:spPr>
          <a:xfrm>
            <a:off x="5231353" y="4948886"/>
            <a:ext cx="937219" cy="657225"/>
          </a:xfrm>
          <a:prstGeom prst="rect">
            <a:avLst/>
          </a:prstGeom>
        </p:spPr>
        <p:txBody>
          <a:bodyPr lIns="0" tIns="0" rIns="0" bIns="0" rtlCol="0" anchor="t">
            <a:spAutoFit/>
          </a:bodyPr>
          <a:lstStyle/>
          <a:p>
            <a:pPr algn="ctr">
              <a:lnSpc>
                <a:spcPts val="5126"/>
              </a:lnSpc>
            </a:pPr>
            <a:r>
              <a:rPr lang="en-US" sz="4271" b="1" i="1">
                <a:solidFill>
                  <a:srgbClr val="363636"/>
                </a:solidFill>
                <a:latin typeface="Oswald Bold"/>
                <a:ea typeface="Oswald Bold"/>
                <a:cs typeface="Oswald Bold"/>
                <a:sym typeface="Oswald Bold"/>
              </a:rPr>
              <a:t>04</a:t>
            </a:r>
          </a:p>
        </p:txBody>
      </p:sp>
      <p:sp>
        <p:nvSpPr>
          <p:cNvPr id="10" name="TextBox 10"/>
          <p:cNvSpPr txBox="1"/>
          <p:nvPr/>
        </p:nvSpPr>
        <p:spPr>
          <a:xfrm>
            <a:off x="5240133" y="5575132"/>
            <a:ext cx="937219" cy="657225"/>
          </a:xfrm>
          <a:prstGeom prst="rect">
            <a:avLst/>
          </a:prstGeom>
        </p:spPr>
        <p:txBody>
          <a:bodyPr lIns="0" tIns="0" rIns="0" bIns="0" rtlCol="0" anchor="t">
            <a:spAutoFit/>
          </a:bodyPr>
          <a:lstStyle/>
          <a:p>
            <a:pPr algn="ctr">
              <a:lnSpc>
                <a:spcPts val="5126"/>
              </a:lnSpc>
            </a:pPr>
            <a:r>
              <a:rPr lang="en-US" sz="4271" b="1" i="1">
                <a:solidFill>
                  <a:srgbClr val="363636"/>
                </a:solidFill>
                <a:latin typeface="Oswald Bold"/>
                <a:ea typeface="Oswald Bold"/>
                <a:cs typeface="Oswald Bold"/>
                <a:sym typeface="Oswald Bold"/>
              </a:rPr>
              <a:t>05</a:t>
            </a:r>
          </a:p>
        </p:txBody>
      </p:sp>
      <p:sp>
        <p:nvSpPr>
          <p:cNvPr id="11" name="TextBox 11"/>
          <p:cNvSpPr txBox="1"/>
          <p:nvPr/>
        </p:nvSpPr>
        <p:spPr>
          <a:xfrm>
            <a:off x="5231353" y="6299032"/>
            <a:ext cx="937219" cy="657225"/>
          </a:xfrm>
          <a:prstGeom prst="rect">
            <a:avLst/>
          </a:prstGeom>
        </p:spPr>
        <p:txBody>
          <a:bodyPr lIns="0" tIns="0" rIns="0" bIns="0" rtlCol="0" anchor="t">
            <a:spAutoFit/>
          </a:bodyPr>
          <a:lstStyle/>
          <a:p>
            <a:pPr algn="ctr">
              <a:lnSpc>
                <a:spcPts val="5126"/>
              </a:lnSpc>
            </a:pPr>
            <a:r>
              <a:rPr lang="en-US" sz="4271" b="1" i="1">
                <a:solidFill>
                  <a:srgbClr val="363636"/>
                </a:solidFill>
                <a:latin typeface="Oswald Bold"/>
                <a:ea typeface="Oswald Bold"/>
                <a:cs typeface="Oswald Bold"/>
                <a:sym typeface="Oswald Bold"/>
              </a:rPr>
              <a:t>06</a:t>
            </a:r>
          </a:p>
        </p:txBody>
      </p:sp>
      <p:sp>
        <p:nvSpPr>
          <p:cNvPr id="12" name="TextBox 12"/>
          <p:cNvSpPr txBox="1"/>
          <p:nvPr/>
        </p:nvSpPr>
        <p:spPr>
          <a:xfrm>
            <a:off x="5231353" y="7022932"/>
            <a:ext cx="937219" cy="657225"/>
          </a:xfrm>
          <a:prstGeom prst="rect">
            <a:avLst/>
          </a:prstGeom>
        </p:spPr>
        <p:txBody>
          <a:bodyPr lIns="0" tIns="0" rIns="0" bIns="0" rtlCol="0" anchor="t">
            <a:spAutoFit/>
          </a:bodyPr>
          <a:lstStyle/>
          <a:p>
            <a:pPr algn="ctr">
              <a:lnSpc>
                <a:spcPts val="5126"/>
              </a:lnSpc>
            </a:pPr>
            <a:r>
              <a:rPr lang="en-US" sz="4271" b="1" i="1">
                <a:solidFill>
                  <a:srgbClr val="363636"/>
                </a:solidFill>
                <a:latin typeface="Oswald Bold"/>
                <a:ea typeface="Oswald Bold"/>
                <a:cs typeface="Oswald Bold"/>
                <a:sym typeface="Oswald Bold"/>
              </a:rPr>
              <a:t>07</a:t>
            </a:r>
          </a:p>
        </p:txBody>
      </p:sp>
      <p:sp>
        <p:nvSpPr>
          <p:cNvPr id="13" name="TextBox 13"/>
          <p:cNvSpPr txBox="1"/>
          <p:nvPr/>
        </p:nvSpPr>
        <p:spPr>
          <a:xfrm>
            <a:off x="6607430" y="3015832"/>
            <a:ext cx="5790503" cy="418489"/>
          </a:xfrm>
          <a:prstGeom prst="rect">
            <a:avLst/>
          </a:prstGeom>
        </p:spPr>
        <p:txBody>
          <a:bodyPr lIns="0" tIns="0" rIns="0" bIns="0" rtlCol="0" anchor="t">
            <a:spAutoFit/>
          </a:bodyPr>
          <a:lstStyle/>
          <a:p>
            <a:pPr algn="l">
              <a:lnSpc>
                <a:spcPts val="3483"/>
              </a:lnSpc>
            </a:pPr>
            <a:r>
              <a:rPr lang="en-US" sz="2524" spc="247">
                <a:solidFill>
                  <a:srgbClr val="231F20"/>
                </a:solidFill>
                <a:latin typeface="DM Sans"/>
                <a:ea typeface="DM Sans"/>
                <a:cs typeface="DM Sans"/>
                <a:sym typeface="DM Sans"/>
              </a:rPr>
              <a:t>REVIEW &amp; REINFORCE</a:t>
            </a:r>
          </a:p>
        </p:txBody>
      </p:sp>
      <p:sp>
        <p:nvSpPr>
          <p:cNvPr id="14" name="TextBox 14"/>
          <p:cNvSpPr txBox="1"/>
          <p:nvPr/>
        </p:nvSpPr>
        <p:spPr>
          <a:xfrm>
            <a:off x="6616955" y="4330066"/>
            <a:ext cx="7937979" cy="418489"/>
          </a:xfrm>
          <a:prstGeom prst="rect">
            <a:avLst/>
          </a:prstGeom>
        </p:spPr>
        <p:txBody>
          <a:bodyPr lIns="0" tIns="0" rIns="0" bIns="0" rtlCol="0" anchor="t">
            <a:spAutoFit/>
          </a:bodyPr>
          <a:lstStyle/>
          <a:p>
            <a:pPr algn="l">
              <a:lnSpc>
                <a:spcPts val="3483"/>
              </a:lnSpc>
            </a:pPr>
            <a:r>
              <a:rPr lang="en-US" sz="2524" spc="247">
                <a:solidFill>
                  <a:srgbClr val="231F20"/>
                </a:solidFill>
                <a:latin typeface="DM Sans"/>
                <a:ea typeface="DM Sans"/>
                <a:cs typeface="DM Sans"/>
                <a:sym typeface="DM Sans"/>
              </a:rPr>
              <a:t>DATA LOADING AND INSPECTING</a:t>
            </a:r>
          </a:p>
        </p:txBody>
      </p:sp>
      <p:sp>
        <p:nvSpPr>
          <p:cNvPr id="15" name="TextBox 15"/>
          <p:cNvSpPr txBox="1"/>
          <p:nvPr/>
        </p:nvSpPr>
        <p:spPr>
          <a:xfrm>
            <a:off x="6607430" y="5089968"/>
            <a:ext cx="6076629" cy="418489"/>
          </a:xfrm>
          <a:prstGeom prst="rect">
            <a:avLst/>
          </a:prstGeom>
        </p:spPr>
        <p:txBody>
          <a:bodyPr lIns="0" tIns="0" rIns="0" bIns="0" rtlCol="0" anchor="t">
            <a:spAutoFit/>
          </a:bodyPr>
          <a:lstStyle/>
          <a:p>
            <a:pPr algn="l">
              <a:lnSpc>
                <a:spcPts val="3483"/>
              </a:lnSpc>
              <a:spcBef>
                <a:spcPct val="0"/>
              </a:spcBef>
            </a:pPr>
            <a:r>
              <a:rPr lang="en-US" sz="2524" spc="247">
                <a:solidFill>
                  <a:srgbClr val="231F20"/>
                </a:solidFill>
                <a:latin typeface="DM Sans"/>
                <a:ea typeface="DM Sans"/>
                <a:cs typeface="DM Sans"/>
                <a:sym typeface="DM Sans"/>
              </a:rPr>
              <a:t>DATA PREPROCESSING</a:t>
            </a:r>
          </a:p>
        </p:txBody>
      </p:sp>
      <p:sp>
        <p:nvSpPr>
          <p:cNvPr id="16" name="TextBox 16"/>
          <p:cNvSpPr txBox="1"/>
          <p:nvPr/>
        </p:nvSpPr>
        <p:spPr>
          <a:xfrm>
            <a:off x="6596610" y="5724682"/>
            <a:ext cx="7168621" cy="418489"/>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ea typeface="DM Sans"/>
                <a:cs typeface="DM Sans"/>
                <a:sym typeface="DM Sans"/>
              </a:rPr>
              <a:t>MODEL DEFINITIONS AND SETUP:</a:t>
            </a:r>
          </a:p>
        </p:txBody>
      </p:sp>
      <p:sp>
        <p:nvSpPr>
          <p:cNvPr id="17" name="TextBox 17"/>
          <p:cNvSpPr txBox="1"/>
          <p:nvPr/>
        </p:nvSpPr>
        <p:spPr>
          <a:xfrm>
            <a:off x="6587829" y="6409995"/>
            <a:ext cx="8272304" cy="418489"/>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ea typeface="DM Sans"/>
                <a:cs typeface="DM Sans"/>
                <a:sym typeface="DM Sans"/>
              </a:rPr>
              <a:t>MODELS TRAINING</a:t>
            </a:r>
          </a:p>
        </p:txBody>
      </p:sp>
      <p:sp>
        <p:nvSpPr>
          <p:cNvPr id="18" name="TextBox 18"/>
          <p:cNvSpPr txBox="1"/>
          <p:nvPr/>
        </p:nvSpPr>
        <p:spPr>
          <a:xfrm>
            <a:off x="6587829" y="7127983"/>
            <a:ext cx="7795558" cy="418489"/>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ea typeface="DM Sans"/>
                <a:cs typeface="DM Sans"/>
                <a:sym typeface="DM Sans"/>
              </a:rPr>
              <a:t>MUSIC GENERATION WITH TOP-K SAMPLING</a:t>
            </a:r>
          </a:p>
        </p:txBody>
      </p:sp>
      <p:sp>
        <p:nvSpPr>
          <p:cNvPr id="19" name="TextBox 19"/>
          <p:cNvSpPr txBox="1"/>
          <p:nvPr/>
        </p:nvSpPr>
        <p:spPr>
          <a:xfrm>
            <a:off x="5231353" y="7746832"/>
            <a:ext cx="937219" cy="657285"/>
          </a:xfrm>
          <a:prstGeom prst="rect">
            <a:avLst/>
          </a:prstGeom>
        </p:spPr>
        <p:txBody>
          <a:bodyPr lIns="0" tIns="0" rIns="0" bIns="0" rtlCol="0" anchor="t">
            <a:spAutoFit/>
          </a:bodyPr>
          <a:lstStyle/>
          <a:p>
            <a:pPr algn="ctr">
              <a:lnSpc>
                <a:spcPts val="5126"/>
              </a:lnSpc>
            </a:pPr>
            <a:r>
              <a:rPr lang="en-US" sz="4271" b="1" i="1">
                <a:solidFill>
                  <a:srgbClr val="363636"/>
                </a:solidFill>
                <a:latin typeface="Oswald Bold"/>
                <a:ea typeface="Oswald Bold"/>
                <a:cs typeface="Oswald Bold"/>
                <a:sym typeface="Oswald Bold"/>
              </a:rPr>
              <a:t>08</a:t>
            </a:r>
          </a:p>
        </p:txBody>
      </p:sp>
      <p:sp>
        <p:nvSpPr>
          <p:cNvPr id="20" name="TextBox 20"/>
          <p:cNvSpPr txBox="1"/>
          <p:nvPr/>
        </p:nvSpPr>
        <p:spPr>
          <a:xfrm>
            <a:off x="6587829" y="7851883"/>
            <a:ext cx="6076629" cy="418489"/>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ea typeface="DM Sans"/>
                <a:cs typeface="DM Sans"/>
                <a:sym typeface="DM Sans"/>
              </a:rPr>
              <a:t>ABC GENERATION RESULTS</a:t>
            </a:r>
          </a:p>
        </p:txBody>
      </p:sp>
      <p:sp>
        <p:nvSpPr>
          <p:cNvPr id="21" name="TextBox 21"/>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2</a:t>
            </a:r>
          </a:p>
        </p:txBody>
      </p:sp>
      <p:sp>
        <p:nvSpPr>
          <p:cNvPr id="22" name="TextBox 22"/>
          <p:cNvSpPr txBox="1"/>
          <p:nvPr/>
        </p:nvSpPr>
        <p:spPr>
          <a:xfrm>
            <a:off x="6636556" y="3662983"/>
            <a:ext cx="5790503" cy="418489"/>
          </a:xfrm>
          <a:prstGeom prst="rect">
            <a:avLst/>
          </a:prstGeom>
        </p:spPr>
        <p:txBody>
          <a:bodyPr lIns="0" tIns="0" rIns="0" bIns="0" rtlCol="0" anchor="t">
            <a:spAutoFit/>
          </a:bodyPr>
          <a:lstStyle/>
          <a:p>
            <a:pPr algn="l">
              <a:lnSpc>
                <a:spcPts val="3483"/>
              </a:lnSpc>
            </a:pPr>
            <a:r>
              <a:rPr lang="en-US" sz="2524" spc="247">
                <a:solidFill>
                  <a:srgbClr val="231F20"/>
                </a:solidFill>
                <a:latin typeface="DM Sans"/>
                <a:ea typeface="DM Sans"/>
                <a:cs typeface="DM Sans"/>
                <a:sym typeface="DM Sans"/>
              </a:rPr>
              <a:t>PROJECT OVERVIEW</a:t>
            </a:r>
          </a:p>
        </p:txBody>
      </p:sp>
      <p:sp>
        <p:nvSpPr>
          <p:cNvPr id="23" name="TextBox 23"/>
          <p:cNvSpPr txBox="1"/>
          <p:nvPr/>
        </p:nvSpPr>
        <p:spPr>
          <a:xfrm>
            <a:off x="5231353" y="8470792"/>
            <a:ext cx="937219" cy="657285"/>
          </a:xfrm>
          <a:prstGeom prst="rect">
            <a:avLst/>
          </a:prstGeom>
        </p:spPr>
        <p:txBody>
          <a:bodyPr lIns="0" tIns="0" rIns="0" bIns="0" rtlCol="0" anchor="t">
            <a:spAutoFit/>
          </a:bodyPr>
          <a:lstStyle/>
          <a:p>
            <a:pPr algn="ctr">
              <a:lnSpc>
                <a:spcPts val="5126"/>
              </a:lnSpc>
            </a:pPr>
            <a:r>
              <a:rPr lang="en-US" sz="4271" b="1" i="1">
                <a:solidFill>
                  <a:srgbClr val="363636"/>
                </a:solidFill>
                <a:latin typeface="Oswald Bold"/>
                <a:ea typeface="Oswald Bold"/>
                <a:cs typeface="Oswald Bold"/>
                <a:sym typeface="Oswald Bold"/>
              </a:rPr>
              <a:t>09</a:t>
            </a:r>
          </a:p>
        </p:txBody>
      </p:sp>
      <p:sp>
        <p:nvSpPr>
          <p:cNvPr id="24" name="TextBox 24"/>
          <p:cNvSpPr txBox="1"/>
          <p:nvPr/>
        </p:nvSpPr>
        <p:spPr>
          <a:xfrm>
            <a:off x="6587829" y="8575843"/>
            <a:ext cx="9355816" cy="418489"/>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ea typeface="DM Sans"/>
                <a:cs typeface="DM Sans"/>
                <a:sym typeface="DM Sans"/>
              </a:rPr>
              <a:t>GENERATING MIDI FILES FROM ABC NOTATION</a:t>
            </a:r>
          </a:p>
        </p:txBody>
      </p:sp>
      <p:sp>
        <p:nvSpPr>
          <p:cNvPr id="25" name="TextBox 25"/>
          <p:cNvSpPr txBox="1"/>
          <p:nvPr/>
        </p:nvSpPr>
        <p:spPr>
          <a:xfrm>
            <a:off x="5231353" y="9194692"/>
            <a:ext cx="937219" cy="657285"/>
          </a:xfrm>
          <a:prstGeom prst="rect">
            <a:avLst/>
          </a:prstGeom>
        </p:spPr>
        <p:txBody>
          <a:bodyPr lIns="0" tIns="0" rIns="0" bIns="0" rtlCol="0" anchor="t">
            <a:spAutoFit/>
          </a:bodyPr>
          <a:lstStyle/>
          <a:p>
            <a:pPr algn="ctr">
              <a:lnSpc>
                <a:spcPts val="5126"/>
              </a:lnSpc>
            </a:pPr>
            <a:r>
              <a:rPr lang="en-US" sz="4271" b="1" i="1">
                <a:solidFill>
                  <a:srgbClr val="363636"/>
                </a:solidFill>
                <a:latin typeface="Oswald Bold"/>
                <a:ea typeface="Oswald Bold"/>
                <a:cs typeface="Oswald Bold"/>
                <a:sym typeface="Oswald Bold"/>
              </a:rPr>
              <a:t>10</a:t>
            </a:r>
          </a:p>
        </p:txBody>
      </p:sp>
      <p:sp>
        <p:nvSpPr>
          <p:cNvPr id="26" name="TextBox 26"/>
          <p:cNvSpPr txBox="1"/>
          <p:nvPr/>
        </p:nvSpPr>
        <p:spPr>
          <a:xfrm>
            <a:off x="6587829" y="9299743"/>
            <a:ext cx="6076629" cy="418489"/>
          </a:xfrm>
          <a:prstGeom prst="rect">
            <a:avLst/>
          </a:prstGeom>
        </p:spPr>
        <p:txBody>
          <a:bodyPr lIns="0" tIns="0" rIns="0" bIns="0" rtlCol="0" anchor="t">
            <a:spAutoFit/>
          </a:bodyPr>
          <a:lstStyle/>
          <a:p>
            <a:pPr marL="0" lvl="0" indent="0" algn="l">
              <a:lnSpc>
                <a:spcPts val="3483"/>
              </a:lnSpc>
              <a:spcBef>
                <a:spcPct val="0"/>
              </a:spcBef>
            </a:pPr>
            <a:r>
              <a:rPr lang="en-US" sz="2524" spc="247">
                <a:solidFill>
                  <a:srgbClr val="231F20"/>
                </a:solidFill>
                <a:latin typeface="DM Sans"/>
                <a:ea typeface="DM Sans"/>
                <a:cs typeface="DM Sans"/>
                <a:sym typeface="DM Sans"/>
              </a:rPr>
              <a:t>MIDI FILES CONVERSION RESULTS</a:t>
            </a:r>
          </a:p>
        </p:txBody>
      </p:sp>
      <p:sp>
        <p:nvSpPr>
          <p:cNvPr id="27" name="Freeform 27"/>
          <p:cNvSpPr/>
          <p:nvPr/>
        </p:nvSpPr>
        <p:spPr>
          <a:xfrm>
            <a:off x="-2798157" y="1818859"/>
            <a:ext cx="8874171" cy="2549307"/>
          </a:xfrm>
          <a:custGeom>
            <a:avLst/>
            <a:gdLst/>
            <a:ahLst/>
            <a:cxnLst/>
            <a:rect l="l" t="t" r="r" b="b"/>
            <a:pathLst>
              <a:path w="8874171" h="2549307">
                <a:moveTo>
                  <a:pt x="0" y="0"/>
                </a:moveTo>
                <a:lnTo>
                  <a:pt x="8874170" y="0"/>
                </a:lnTo>
                <a:lnTo>
                  <a:pt x="8874170" y="2549307"/>
                </a:lnTo>
                <a:lnTo>
                  <a:pt x="0" y="25493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8" name="Freeform 28"/>
          <p:cNvSpPr/>
          <p:nvPr/>
        </p:nvSpPr>
        <p:spPr>
          <a:xfrm>
            <a:off x="11265738" y="-347285"/>
            <a:ext cx="11364424" cy="3264689"/>
          </a:xfrm>
          <a:custGeom>
            <a:avLst/>
            <a:gdLst/>
            <a:ahLst/>
            <a:cxnLst/>
            <a:rect l="l" t="t" r="r" b="b"/>
            <a:pathLst>
              <a:path w="11364424" h="3264689">
                <a:moveTo>
                  <a:pt x="0" y="0"/>
                </a:moveTo>
                <a:lnTo>
                  <a:pt x="11364424" y="0"/>
                </a:lnTo>
                <a:lnTo>
                  <a:pt x="11364424" y="3264689"/>
                </a:lnTo>
                <a:lnTo>
                  <a:pt x="0" y="32646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8"/>
            <a:stretch>
              <a:fillRect t="-38888" b="-38888"/>
            </a:stretch>
          </a:blipFill>
        </p:spPr>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4" name="Freeform 4"/>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5" name="Freeform 5"/>
          <p:cNvSpPr/>
          <p:nvPr/>
        </p:nvSpPr>
        <p:spPr>
          <a:xfrm>
            <a:off x="4072519" y="3053770"/>
            <a:ext cx="8318421" cy="1826282"/>
          </a:xfrm>
          <a:custGeom>
            <a:avLst/>
            <a:gdLst/>
            <a:ahLst/>
            <a:cxnLst/>
            <a:rect l="l" t="t" r="r" b="b"/>
            <a:pathLst>
              <a:path w="8318421" h="1826282">
                <a:moveTo>
                  <a:pt x="0" y="0"/>
                </a:moveTo>
                <a:lnTo>
                  <a:pt x="8318420" y="0"/>
                </a:lnTo>
                <a:lnTo>
                  <a:pt x="8318420" y="1826282"/>
                </a:lnTo>
                <a:lnTo>
                  <a:pt x="0" y="1826282"/>
                </a:lnTo>
                <a:lnTo>
                  <a:pt x="0" y="0"/>
                </a:lnTo>
                <a:close/>
              </a:path>
            </a:pathLst>
          </a:custGeom>
          <a:blipFill>
            <a:blip r:embed="rId11"/>
            <a:stretch>
              <a:fillRect/>
            </a:stretch>
          </a:blipFill>
        </p:spPr>
      </p:sp>
      <p:sp>
        <p:nvSpPr>
          <p:cNvPr id="6" name="Freeform 6"/>
          <p:cNvSpPr/>
          <p:nvPr/>
        </p:nvSpPr>
        <p:spPr>
          <a:xfrm>
            <a:off x="10667855" y="9149991"/>
            <a:ext cx="7315200" cy="2101457"/>
          </a:xfrm>
          <a:custGeom>
            <a:avLst/>
            <a:gdLst/>
            <a:ahLst/>
            <a:cxnLst/>
            <a:rect l="l" t="t" r="r" b="b"/>
            <a:pathLst>
              <a:path w="7315200" h="2101457">
                <a:moveTo>
                  <a:pt x="0" y="0"/>
                </a:moveTo>
                <a:lnTo>
                  <a:pt x="7315200" y="0"/>
                </a:lnTo>
                <a:lnTo>
                  <a:pt x="7315200" y="2101458"/>
                </a:lnTo>
                <a:lnTo>
                  <a:pt x="0" y="210145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7" name="Freeform 7"/>
          <p:cNvSpPr/>
          <p:nvPr/>
        </p:nvSpPr>
        <p:spPr>
          <a:xfrm>
            <a:off x="3198535" y="6235739"/>
            <a:ext cx="1747967" cy="1747967"/>
          </a:xfrm>
          <a:custGeom>
            <a:avLst/>
            <a:gdLst/>
            <a:ahLst/>
            <a:cxnLst/>
            <a:rect l="l" t="t" r="r" b="b"/>
            <a:pathLst>
              <a:path w="1747967" h="1747967">
                <a:moveTo>
                  <a:pt x="0" y="0"/>
                </a:moveTo>
                <a:lnTo>
                  <a:pt x="1747967" y="0"/>
                </a:lnTo>
                <a:lnTo>
                  <a:pt x="1747967" y="1747967"/>
                </a:lnTo>
                <a:lnTo>
                  <a:pt x="0" y="1747967"/>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8" name="TextBox 8"/>
          <p:cNvSpPr txBox="1"/>
          <p:nvPr/>
        </p:nvSpPr>
        <p:spPr>
          <a:xfrm>
            <a:off x="1028700" y="1095375"/>
            <a:ext cx="14406058" cy="695266"/>
          </a:xfrm>
          <a:prstGeom prst="rect">
            <a:avLst/>
          </a:prstGeom>
        </p:spPr>
        <p:txBody>
          <a:bodyPr lIns="0" tIns="0" rIns="0" bIns="0" rtlCol="0" anchor="t">
            <a:spAutoFit/>
          </a:bodyPr>
          <a:lstStyle/>
          <a:p>
            <a:pPr algn="l">
              <a:lnSpc>
                <a:spcPts val="5250"/>
              </a:lnSpc>
            </a:pPr>
            <a:r>
              <a:rPr lang="en-US" sz="5000" b="1" spc="490">
                <a:solidFill>
                  <a:srgbClr val="231F20"/>
                </a:solidFill>
                <a:latin typeface="Oswald Bold"/>
                <a:ea typeface="Oswald Bold"/>
                <a:cs typeface="Oswald Bold"/>
                <a:sym typeface="Oswald Bold"/>
              </a:rPr>
              <a:t>MIDI FILES CONVERSION RESULTS</a:t>
            </a:r>
          </a:p>
        </p:txBody>
      </p:sp>
      <p:sp>
        <p:nvSpPr>
          <p:cNvPr id="9" name="TextBox 9"/>
          <p:cNvSpPr txBox="1"/>
          <p:nvPr/>
        </p:nvSpPr>
        <p:spPr>
          <a:xfrm>
            <a:off x="3316061" y="5633507"/>
            <a:ext cx="1869924" cy="335280"/>
          </a:xfrm>
          <a:prstGeom prst="rect">
            <a:avLst/>
          </a:prstGeom>
        </p:spPr>
        <p:txBody>
          <a:bodyPr lIns="0" tIns="0" rIns="0" bIns="0" rtlCol="0" anchor="t">
            <a:spAutoFit/>
          </a:bodyPr>
          <a:lstStyle/>
          <a:p>
            <a:pPr algn="l">
              <a:lnSpc>
                <a:spcPts val="2760"/>
              </a:lnSpc>
            </a:pPr>
            <a:r>
              <a:rPr lang="en-US" sz="2000" b="1" spc="196">
                <a:solidFill>
                  <a:srgbClr val="8C52FF"/>
                </a:solidFill>
                <a:latin typeface="DM Sans Bold"/>
                <a:ea typeface="DM Sans Bold"/>
                <a:cs typeface="DM Sans Bold"/>
                <a:sym typeface="DM Sans Bold"/>
              </a:rPr>
              <a:t>RNN Music</a:t>
            </a:r>
          </a:p>
        </p:txBody>
      </p:sp>
      <p:sp>
        <p:nvSpPr>
          <p:cNvPr id="10" name="TextBox 10"/>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231F20"/>
                </a:solidFill>
                <a:latin typeface="Canva Sans"/>
                <a:ea typeface="Canva Sans"/>
                <a:cs typeface="Canva Sans"/>
                <a:sym typeface="Canva Sans"/>
              </a:rPr>
              <a:t>20</a:t>
            </a:r>
          </a:p>
        </p:txBody>
      </p:sp>
      <p:sp>
        <p:nvSpPr>
          <p:cNvPr id="11" name="TextBox 11"/>
          <p:cNvSpPr txBox="1"/>
          <p:nvPr/>
        </p:nvSpPr>
        <p:spPr>
          <a:xfrm>
            <a:off x="8731028" y="5633507"/>
            <a:ext cx="2055040" cy="335280"/>
          </a:xfrm>
          <a:prstGeom prst="rect">
            <a:avLst/>
          </a:prstGeom>
        </p:spPr>
        <p:txBody>
          <a:bodyPr lIns="0" tIns="0" rIns="0" bIns="0" rtlCol="0" anchor="t">
            <a:spAutoFit/>
          </a:bodyPr>
          <a:lstStyle/>
          <a:p>
            <a:pPr algn="l">
              <a:lnSpc>
                <a:spcPts val="2760"/>
              </a:lnSpc>
            </a:pPr>
            <a:r>
              <a:rPr lang="en-US" sz="2000" b="1" spc="196">
                <a:solidFill>
                  <a:srgbClr val="8C52FF"/>
                </a:solidFill>
                <a:latin typeface="DM Sans Bold"/>
                <a:ea typeface="DM Sans Bold"/>
                <a:cs typeface="DM Sans Bold"/>
                <a:sym typeface="DM Sans Bold"/>
              </a:rPr>
              <a:t>LSTM Music</a:t>
            </a:r>
          </a:p>
        </p:txBody>
      </p:sp>
      <p:sp>
        <p:nvSpPr>
          <p:cNvPr id="12" name="TextBox 12"/>
          <p:cNvSpPr txBox="1"/>
          <p:nvPr/>
        </p:nvSpPr>
        <p:spPr>
          <a:xfrm>
            <a:off x="13451471" y="5633507"/>
            <a:ext cx="1803812" cy="335280"/>
          </a:xfrm>
          <a:prstGeom prst="rect">
            <a:avLst/>
          </a:prstGeom>
        </p:spPr>
        <p:txBody>
          <a:bodyPr lIns="0" tIns="0" rIns="0" bIns="0" rtlCol="0" anchor="t">
            <a:spAutoFit/>
          </a:bodyPr>
          <a:lstStyle/>
          <a:p>
            <a:pPr algn="l">
              <a:lnSpc>
                <a:spcPts val="2760"/>
              </a:lnSpc>
            </a:pPr>
            <a:r>
              <a:rPr lang="en-US" sz="2000" b="1" spc="196">
                <a:solidFill>
                  <a:srgbClr val="8C52FF"/>
                </a:solidFill>
                <a:latin typeface="DM Sans Bold"/>
                <a:ea typeface="DM Sans Bold"/>
                <a:cs typeface="DM Sans Bold"/>
                <a:sym typeface="DM Sans Bold"/>
              </a:rPr>
              <a:t>GRU Music</a:t>
            </a:r>
          </a:p>
        </p:txBody>
      </p:sp>
      <p:sp>
        <p:nvSpPr>
          <p:cNvPr id="13" name="Freeform 13"/>
          <p:cNvSpPr/>
          <p:nvPr/>
        </p:nvSpPr>
        <p:spPr>
          <a:xfrm>
            <a:off x="8731028" y="6235739"/>
            <a:ext cx="1747967" cy="1747967"/>
          </a:xfrm>
          <a:custGeom>
            <a:avLst/>
            <a:gdLst/>
            <a:ahLst/>
            <a:cxnLst/>
            <a:rect l="l" t="t" r="r" b="b"/>
            <a:pathLst>
              <a:path w="1747967" h="1747967">
                <a:moveTo>
                  <a:pt x="0" y="0"/>
                </a:moveTo>
                <a:lnTo>
                  <a:pt x="1747967" y="0"/>
                </a:lnTo>
                <a:lnTo>
                  <a:pt x="1747967" y="1747967"/>
                </a:lnTo>
                <a:lnTo>
                  <a:pt x="0" y="1747967"/>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4" name="Freeform 14"/>
          <p:cNvSpPr/>
          <p:nvPr/>
        </p:nvSpPr>
        <p:spPr>
          <a:xfrm>
            <a:off x="13451471" y="6235739"/>
            <a:ext cx="1747967" cy="1747967"/>
          </a:xfrm>
          <a:custGeom>
            <a:avLst/>
            <a:gdLst/>
            <a:ahLst/>
            <a:cxnLst/>
            <a:rect l="l" t="t" r="r" b="b"/>
            <a:pathLst>
              <a:path w="1747967" h="1747967">
                <a:moveTo>
                  <a:pt x="0" y="0"/>
                </a:moveTo>
                <a:lnTo>
                  <a:pt x="1747967" y="0"/>
                </a:lnTo>
                <a:lnTo>
                  <a:pt x="1747967" y="1747967"/>
                </a:lnTo>
                <a:lnTo>
                  <a:pt x="0" y="1747967"/>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5" name="Freeform 15"/>
          <p:cNvSpPr/>
          <p:nvPr/>
        </p:nvSpPr>
        <p:spPr>
          <a:xfrm>
            <a:off x="-1222233" y="-390936"/>
            <a:ext cx="5522242" cy="1586389"/>
          </a:xfrm>
          <a:custGeom>
            <a:avLst/>
            <a:gdLst/>
            <a:ahLst/>
            <a:cxnLst/>
            <a:rect l="l" t="t" r="r" b="b"/>
            <a:pathLst>
              <a:path w="5522242" h="1586389">
                <a:moveTo>
                  <a:pt x="0" y="0"/>
                </a:moveTo>
                <a:lnTo>
                  <a:pt x="5522242" y="0"/>
                </a:lnTo>
                <a:lnTo>
                  <a:pt x="5522242" y="1586389"/>
                </a:lnTo>
                <a:lnTo>
                  <a:pt x="0" y="1586389"/>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pic>
        <p:nvPicPr>
          <p:cNvPr id="16" name="generated_music_rnn">
            <a:hlinkClick r:id="" action="ppaction://media"/>
            <a:extLst>
              <a:ext uri="{FF2B5EF4-FFF2-40B4-BE49-F238E27FC236}">
                <a16:creationId xmlns:a16="http://schemas.microsoft.com/office/drawing/2014/main" id="{06181204-E050-4CD7-B588-B5EFE91D831B}"/>
              </a:ext>
            </a:extLst>
          </p:cNvPr>
          <p:cNvPicPr>
            <a:picLocks noChangeAspect="1"/>
          </p:cNvPicPr>
          <p:nvPr>
            <a:audioFile r:link="rId2"/>
            <p:extLst>
              <p:ext uri="{DAA4B4D4-6D71-4841-9C94-3DE7FCFB9230}">
                <p14:media xmlns:p14="http://schemas.microsoft.com/office/powerpoint/2010/main" r:embed="rId1"/>
              </p:ext>
            </p:extLst>
          </p:nvPr>
        </p:nvPicPr>
        <p:blipFill>
          <a:blip r:embed="rId16"/>
          <a:stretch>
            <a:fillRect/>
          </a:stretch>
        </p:blipFill>
        <p:spPr>
          <a:xfrm>
            <a:off x="3828836" y="6772838"/>
            <a:ext cx="487363" cy="487363"/>
          </a:xfrm>
          <a:prstGeom prst="rect">
            <a:avLst/>
          </a:prstGeom>
        </p:spPr>
      </p:pic>
      <p:pic>
        <p:nvPicPr>
          <p:cNvPr id="17" name="generated_music_lstm">
            <a:hlinkClick r:id="" action="ppaction://media"/>
            <a:extLst>
              <a:ext uri="{FF2B5EF4-FFF2-40B4-BE49-F238E27FC236}">
                <a16:creationId xmlns:a16="http://schemas.microsoft.com/office/drawing/2014/main" id="{A44950FC-9E92-4A88-9A21-EEC438778E74}"/>
              </a:ext>
            </a:extLst>
          </p:cNvPr>
          <p:cNvPicPr>
            <a:picLocks noChangeAspect="1"/>
          </p:cNvPicPr>
          <p:nvPr>
            <a:audioFile r:link="rId4"/>
            <p:extLst>
              <p:ext uri="{DAA4B4D4-6D71-4841-9C94-3DE7FCFB9230}">
                <p14:media xmlns:p14="http://schemas.microsoft.com/office/powerpoint/2010/main" r:embed="rId3"/>
              </p:ext>
            </p:extLst>
          </p:nvPr>
        </p:nvPicPr>
        <p:blipFill>
          <a:blip r:embed="rId16"/>
          <a:stretch>
            <a:fillRect/>
          </a:stretch>
        </p:blipFill>
        <p:spPr>
          <a:xfrm>
            <a:off x="9361330" y="6799827"/>
            <a:ext cx="487362" cy="433387"/>
          </a:xfrm>
          <a:prstGeom prst="rect">
            <a:avLst/>
          </a:prstGeom>
        </p:spPr>
      </p:pic>
      <p:pic>
        <p:nvPicPr>
          <p:cNvPr id="18" name="generated_music_gru">
            <a:hlinkClick r:id="" action="ppaction://media"/>
            <a:extLst>
              <a:ext uri="{FF2B5EF4-FFF2-40B4-BE49-F238E27FC236}">
                <a16:creationId xmlns:a16="http://schemas.microsoft.com/office/drawing/2014/main" id="{52B5C405-7C0A-4FD2-A61B-8ABF42810A1F}"/>
              </a:ext>
            </a:extLst>
          </p:cNvPr>
          <p:cNvPicPr>
            <a:picLocks noChangeAspect="1"/>
          </p:cNvPicPr>
          <p:nvPr>
            <a:audioFile r:link="rId6"/>
            <p:extLst>
              <p:ext uri="{DAA4B4D4-6D71-4841-9C94-3DE7FCFB9230}">
                <p14:media xmlns:p14="http://schemas.microsoft.com/office/powerpoint/2010/main" r:embed="rId5"/>
              </p:ext>
            </p:extLst>
          </p:nvPr>
        </p:nvPicPr>
        <p:blipFill>
          <a:blip r:embed="rId16"/>
          <a:stretch>
            <a:fillRect/>
          </a:stretch>
        </p:blipFill>
        <p:spPr>
          <a:xfrm>
            <a:off x="14109695" y="6799827"/>
            <a:ext cx="487363" cy="4873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1000" fill="hold"/>
                                        <p:tgtEl>
                                          <p:spTgt spid="16"/>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56000" fill="hold"/>
                                        <p:tgtEl>
                                          <p:spTgt spid="17"/>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65000" fill="hold"/>
                                        <p:tgtEl>
                                          <p:spTgt spid="1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5" fill="hold" display="0">
                  <p:stCondLst>
                    <p:cond delay="indefinite"/>
                  </p:stCondLst>
                  <p:endCondLst>
                    <p:cond evt="onStopAudio" delay="0">
                      <p:tgtEl>
                        <p:sldTgt/>
                      </p:tgtEl>
                    </p:cond>
                  </p:endCondLst>
                </p:cTn>
                <p:tgtEl>
                  <p:spTgt spid="16"/>
                </p:tgtEl>
              </p:cMediaNode>
            </p:audio>
            <p:audio>
              <p:cMediaNode vol="80000">
                <p:cTn id="16" fill="hold" display="0">
                  <p:stCondLst>
                    <p:cond delay="indefinite"/>
                  </p:stCondLst>
                  <p:endCondLst>
                    <p:cond evt="onStopAudio" delay="0">
                      <p:tgtEl>
                        <p:sldTgt/>
                      </p:tgtEl>
                    </p:cond>
                  </p:endCondLst>
                </p:cTn>
                <p:tgtEl>
                  <p:spTgt spid="17"/>
                </p:tgtEl>
              </p:cMediaNode>
            </p:audio>
            <p:audio>
              <p:cMediaNode vol="80000">
                <p:cTn id="17" fill="hold" display="0">
                  <p:stCondLst>
                    <p:cond delay="indefinite"/>
                  </p:stCondLst>
                  <p:endCondLst>
                    <p:cond evt="onStopAudio" delay="0">
                      <p:tgtEl>
                        <p:sldTgt/>
                      </p:tgtEl>
                    </p:cond>
                  </p:endCondLst>
                </p:cTn>
                <p:tgtEl>
                  <p:spTgt spid="18"/>
                </p:tgtEl>
              </p:cMediaNode>
            </p:audi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10580377">
            <a:off x="9407140" y="-9309963"/>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561733" y="2105045"/>
            <a:ext cx="8097687" cy="3242082"/>
          </a:xfrm>
          <a:prstGeom prst="rect">
            <a:avLst/>
          </a:prstGeom>
        </p:spPr>
        <p:txBody>
          <a:bodyPr lIns="0" tIns="0" rIns="0" bIns="0" rtlCol="0" anchor="t">
            <a:spAutoFit/>
          </a:bodyPr>
          <a:lstStyle/>
          <a:p>
            <a:pPr marL="0" lvl="0" indent="0" algn="l">
              <a:lnSpc>
                <a:spcPts val="13015"/>
              </a:lnSpc>
              <a:spcBef>
                <a:spcPct val="0"/>
              </a:spcBef>
            </a:pPr>
            <a:r>
              <a:rPr lang="en-US" sz="9431" b="1" spc="924">
                <a:solidFill>
                  <a:srgbClr val="231F20"/>
                </a:solidFill>
                <a:latin typeface="Oswald Bold"/>
                <a:ea typeface="Oswald Bold"/>
                <a:cs typeface="Oswald Bold"/>
                <a:sym typeface="Oswald Bold"/>
              </a:rPr>
              <a:t>THANK'S FOR WATCHING</a:t>
            </a:r>
          </a:p>
        </p:txBody>
      </p:sp>
      <p:sp>
        <p:nvSpPr>
          <p:cNvPr id="5" name="Freeform 5"/>
          <p:cNvSpPr/>
          <p:nvPr/>
        </p:nvSpPr>
        <p:spPr>
          <a:xfrm flipH="1">
            <a:off x="-4254153" y="74760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231F20"/>
                </a:solidFill>
                <a:latin typeface="Canva Sans"/>
                <a:ea typeface="Canva Sans"/>
                <a:cs typeface="Canva Sans"/>
                <a:sym typeface="Canva Sans"/>
              </a:rPr>
              <a:t>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7821687" y="5803223"/>
            <a:ext cx="1681569" cy="1675455"/>
          </a:xfrm>
          <a:custGeom>
            <a:avLst/>
            <a:gdLst/>
            <a:ahLst/>
            <a:cxnLst/>
            <a:rect l="l" t="t" r="r" b="b"/>
            <a:pathLst>
              <a:path w="1681569" h="1675455">
                <a:moveTo>
                  <a:pt x="0" y="0"/>
                </a:moveTo>
                <a:lnTo>
                  <a:pt x="1681569" y="0"/>
                </a:lnTo>
                <a:lnTo>
                  <a:pt x="1681569" y="1675454"/>
                </a:lnTo>
                <a:lnTo>
                  <a:pt x="0" y="167545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1028700" y="1095375"/>
            <a:ext cx="10604477" cy="695266"/>
          </a:xfrm>
          <a:prstGeom prst="rect">
            <a:avLst/>
          </a:prstGeom>
        </p:spPr>
        <p:txBody>
          <a:bodyPr lIns="0" tIns="0" rIns="0" bIns="0" rtlCol="0" anchor="t">
            <a:spAutoFit/>
          </a:bodyPr>
          <a:lstStyle/>
          <a:p>
            <a:pPr algn="l">
              <a:lnSpc>
                <a:spcPts val="5250"/>
              </a:lnSpc>
            </a:pPr>
            <a:r>
              <a:rPr lang="en-US" sz="5000" b="1" spc="490">
                <a:solidFill>
                  <a:srgbClr val="231F20"/>
                </a:solidFill>
                <a:latin typeface="Oswald Bold"/>
                <a:ea typeface="Oswald Bold"/>
                <a:cs typeface="Oswald Bold"/>
                <a:sym typeface="Oswald Bold"/>
              </a:rPr>
              <a:t>REVIEW &amp; REINFORCE</a:t>
            </a:r>
          </a:p>
        </p:txBody>
      </p:sp>
      <p:sp>
        <p:nvSpPr>
          <p:cNvPr id="7" name="TextBox 7"/>
          <p:cNvSpPr txBox="1"/>
          <p:nvPr/>
        </p:nvSpPr>
        <p:spPr>
          <a:xfrm>
            <a:off x="1335106" y="2790663"/>
            <a:ext cx="14365216" cy="678180"/>
          </a:xfrm>
          <a:prstGeom prst="rect">
            <a:avLst/>
          </a:prstGeom>
        </p:spPr>
        <p:txBody>
          <a:bodyPr lIns="0" tIns="0" rIns="0" bIns="0" rtlCol="0" anchor="t">
            <a:spAutoFit/>
          </a:bodyPr>
          <a:lstStyle/>
          <a:p>
            <a:pPr algn="ctr">
              <a:lnSpc>
                <a:spcPts val="2760"/>
              </a:lnSpc>
            </a:pPr>
            <a:r>
              <a:rPr lang="en-US" sz="2000" b="1" spc="196">
                <a:solidFill>
                  <a:srgbClr val="231F20"/>
                </a:solidFill>
                <a:latin typeface="DM Sans Bold"/>
                <a:ea typeface="DM Sans Bold"/>
                <a:cs typeface="DM Sans Bold"/>
                <a:sym typeface="DM Sans Bold"/>
              </a:rPr>
              <a:t>Given an image of a ball </a:t>
            </a:r>
          </a:p>
          <a:p>
            <a:pPr algn="ctr">
              <a:lnSpc>
                <a:spcPts val="2760"/>
              </a:lnSpc>
            </a:pPr>
            <a:r>
              <a:rPr lang="en-US" sz="2000" b="1" spc="196">
                <a:solidFill>
                  <a:srgbClr val="231F20"/>
                </a:solidFill>
                <a:latin typeface="DM Sans Bold"/>
                <a:ea typeface="DM Sans Bold"/>
                <a:cs typeface="DM Sans Bold"/>
                <a:sym typeface="DM Sans Bold"/>
              </a:rPr>
              <a:t>Can you predict where it will go next ?</a:t>
            </a:r>
          </a:p>
        </p:txBody>
      </p:sp>
      <p:sp>
        <p:nvSpPr>
          <p:cNvPr id="8" name="TextBox 8"/>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231F20"/>
                </a:solidFill>
                <a:latin typeface="Canva Sans"/>
                <a:ea typeface="Canva Sans"/>
                <a:cs typeface="Canva Sans"/>
                <a:sym typeface="Canva Sans"/>
              </a:rPr>
              <a:t>3</a:t>
            </a:r>
          </a:p>
        </p:txBody>
      </p:sp>
      <p:sp>
        <p:nvSpPr>
          <p:cNvPr id="9" name="AutoShape 9"/>
          <p:cNvSpPr/>
          <p:nvPr/>
        </p:nvSpPr>
        <p:spPr>
          <a:xfrm>
            <a:off x="9503501" y="6602856"/>
            <a:ext cx="1479003" cy="19046"/>
          </a:xfrm>
          <a:prstGeom prst="line">
            <a:avLst/>
          </a:prstGeom>
          <a:ln w="38100" cap="flat">
            <a:solidFill>
              <a:srgbClr val="000000"/>
            </a:solidFill>
            <a:prstDash val="solid"/>
            <a:headEnd type="none" w="sm" len="sm"/>
            <a:tailEnd type="arrow" w="med" len="sm"/>
          </a:ln>
        </p:spPr>
      </p:sp>
      <p:sp>
        <p:nvSpPr>
          <p:cNvPr id="10" name="AutoShape 10"/>
          <p:cNvSpPr/>
          <p:nvPr/>
        </p:nvSpPr>
        <p:spPr>
          <a:xfrm>
            <a:off x="8990036" y="7494967"/>
            <a:ext cx="1063668" cy="883002"/>
          </a:xfrm>
          <a:prstGeom prst="line">
            <a:avLst/>
          </a:prstGeom>
          <a:ln w="38100" cap="flat">
            <a:solidFill>
              <a:srgbClr val="000000"/>
            </a:solidFill>
            <a:prstDash val="solid"/>
            <a:headEnd type="none" w="sm" len="sm"/>
            <a:tailEnd type="arrow" w="med" len="sm"/>
          </a:ln>
        </p:spPr>
      </p:sp>
      <p:sp>
        <p:nvSpPr>
          <p:cNvPr id="11" name="AutoShape 11"/>
          <p:cNvSpPr/>
          <p:nvPr/>
        </p:nvSpPr>
        <p:spPr>
          <a:xfrm flipV="1">
            <a:off x="8511073" y="4426930"/>
            <a:ext cx="6641" cy="1376293"/>
          </a:xfrm>
          <a:prstGeom prst="line">
            <a:avLst/>
          </a:prstGeom>
          <a:ln w="38100" cap="flat">
            <a:solidFill>
              <a:srgbClr val="000000"/>
            </a:solidFill>
            <a:prstDash val="solid"/>
            <a:headEnd type="none" w="sm" len="sm"/>
            <a:tailEnd type="arrow" w="med" len="sm"/>
          </a:ln>
        </p:spPr>
      </p:sp>
      <p:sp>
        <p:nvSpPr>
          <p:cNvPr id="12" name="AutoShape 12"/>
          <p:cNvSpPr/>
          <p:nvPr/>
        </p:nvSpPr>
        <p:spPr>
          <a:xfrm flipH="1">
            <a:off x="6468664" y="6973604"/>
            <a:ext cx="1472507" cy="523140"/>
          </a:xfrm>
          <a:prstGeom prst="line">
            <a:avLst/>
          </a:prstGeom>
          <a:ln w="38100" cap="flat">
            <a:solidFill>
              <a:srgbClr val="000000"/>
            </a:solidFill>
            <a:prstDash val="solid"/>
            <a:headEnd type="none" w="sm" len="sm"/>
            <a:tailEnd type="arrow" w="med" len="sm"/>
          </a:ln>
        </p:spPr>
      </p:sp>
      <p:sp>
        <p:nvSpPr>
          <p:cNvPr id="13" name="TextBox 13"/>
          <p:cNvSpPr txBox="1"/>
          <p:nvPr/>
        </p:nvSpPr>
        <p:spPr>
          <a:xfrm>
            <a:off x="8389305" y="3569986"/>
            <a:ext cx="256818" cy="679510"/>
          </a:xfrm>
          <a:prstGeom prst="rect">
            <a:avLst/>
          </a:prstGeom>
        </p:spPr>
        <p:txBody>
          <a:bodyPr lIns="0" tIns="0" rIns="0" bIns="0" rtlCol="0" anchor="t">
            <a:spAutoFit/>
          </a:bodyPr>
          <a:lstStyle/>
          <a:p>
            <a:pPr algn="ctr">
              <a:lnSpc>
                <a:spcPts val="5599"/>
              </a:lnSpc>
              <a:spcBef>
                <a:spcPct val="0"/>
              </a:spcBef>
            </a:pPr>
            <a:r>
              <a:rPr lang="en-US" sz="3999" b="1">
                <a:solidFill>
                  <a:srgbClr val="231F20"/>
                </a:solidFill>
                <a:latin typeface="Canva Sans Bold"/>
                <a:ea typeface="Canva Sans Bold"/>
                <a:cs typeface="Canva Sans Bold"/>
                <a:sym typeface="Canva Sans Bold"/>
              </a:rPr>
              <a:t>?</a:t>
            </a:r>
          </a:p>
        </p:txBody>
      </p:sp>
      <p:sp>
        <p:nvSpPr>
          <p:cNvPr id="14" name="TextBox 14"/>
          <p:cNvSpPr txBox="1"/>
          <p:nvPr/>
        </p:nvSpPr>
        <p:spPr>
          <a:xfrm>
            <a:off x="11284094" y="6225001"/>
            <a:ext cx="256818" cy="679510"/>
          </a:xfrm>
          <a:prstGeom prst="rect">
            <a:avLst/>
          </a:prstGeom>
        </p:spPr>
        <p:txBody>
          <a:bodyPr lIns="0" tIns="0" rIns="0" bIns="0" rtlCol="0" anchor="t">
            <a:spAutoFit/>
          </a:bodyPr>
          <a:lstStyle/>
          <a:p>
            <a:pPr algn="ctr">
              <a:lnSpc>
                <a:spcPts val="5599"/>
              </a:lnSpc>
              <a:spcBef>
                <a:spcPct val="0"/>
              </a:spcBef>
            </a:pPr>
            <a:r>
              <a:rPr lang="en-US" sz="3999" b="1">
                <a:solidFill>
                  <a:srgbClr val="231F20"/>
                </a:solidFill>
                <a:latin typeface="Canva Sans Bold"/>
                <a:ea typeface="Canva Sans Bold"/>
                <a:cs typeface="Canva Sans Bold"/>
                <a:sym typeface="Canva Sans Bold"/>
              </a:rPr>
              <a:t>?</a:t>
            </a:r>
          </a:p>
        </p:txBody>
      </p:sp>
      <p:sp>
        <p:nvSpPr>
          <p:cNvPr id="15" name="TextBox 15"/>
          <p:cNvSpPr txBox="1"/>
          <p:nvPr/>
        </p:nvSpPr>
        <p:spPr>
          <a:xfrm>
            <a:off x="10353419" y="8000114"/>
            <a:ext cx="256818" cy="679510"/>
          </a:xfrm>
          <a:prstGeom prst="rect">
            <a:avLst/>
          </a:prstGeom>
        </p:spPr>
        <p:txBody>
          <a:bodyPr lIns="0" tIns="0" rIns="0" bIns="0" rtlCol="0" anchor="t">
            <a:spAutoFit/>
          </a:bodyPr>
          <a:lstStyle/>
          <a:p>
            <a:pPr algn="ctr">
              <a:lnSpc>
                <a:spcPts val="5599"/>
              </a:lnSpc>
              <a:spcBef>
                <a:spcPct val="0"/>
              </a:spcBef>
            </a:pPr>
            <a:r>
              <a:rPr lang="en-US" sz="3999" b="1">
                <a:solidFill>
                  <a:srgbClr val="231F20"/>
                </a:solidFill>
                <a:latin typeface="Canva Sans Bold"/>
                <a:ea typeface="Canva Sans Bold"/>
                <a:cs typeface="Canva Sans Bold"/>
                <a:sym typeface="Canva Sans Bold"/>
              </a:rPr>
              <a:t>?</a:t>
            </a:r>
          </a:p>
        </p:txBody>
      </p:sp>
      <p:sp>
        <p:nvSpPr>
          <p:cNvPr id="16" name="TextBox 16"/>
          <p:cNvSpPr txBox="1"/>
          <p:nvPr/>
        </p:nvSpPr>
        <p:spPr>
          <a:xfrm>
            <a:off x="5997860" y="7196906"/>
            <a:ext cx="256818" cy="679510"/>
          </a:xfrm>
          <a:prstGeom prst="rect">
            <a:avLst/>
          </a:prstGeom>
        </p:spPr>
        <p:txBody>
          <a:bodyPr lIns="0" tIns="0" rIns="0" bIns="0" rtlCol="0" anchor="t">
            <a:spAutoFit/>
          </a:bodyPr>
          <a:lstStyle/>
          <a:p>
            <a:pPr algn="ctr">
              <a:lnSpc>
                <a:spcPts val="5599"/>
              </a:lnSpc>
              <a:spcBef>
                <a:spcPct val="0"/>
              </a:spcBef>
            </a:pPr>
            <a:r>
              <a:rPr lang="en-US" sz="3999" b="1">
                <a:solidFill>
                  <a:srgbClr val="231F20"/>
                </a:solidFill>
                <a:latin typeface="Canva Sans Bold"/>
                <a:ea typeface="Canva Sans Bold"/>
                <a:cs typeface="Canva Sans Bold"/>
                <a:sym typeface="Canva Sans Bold"/>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7821687" y="5803223"/>
            <a:ext cx="1681569" cy="1675455"/>
          </a:xfrm>
          <a:custGeom>
            <a:avLst/>
            <a:gdLst/>
            <a:ahLst/>
            <a:cxnLst/>
            <a:rect l="l" t="t" r="r" b="b"/>
            <a:pathLst>
              <a:path w="1681569" h="1675455">
                <a:moveTo>
                  <a:pt x="0" y="0"/>
                </a:moveTo>
                <a:lnTo>
                  <a:pt x="1681569" y="0"/>
                </a:lnTo>
                <a:lnTo>
                  <a:pt x="1681569" y="1675454"/>
                </a:lnTo>
                <a:lnTo>
                  <a:pt x="0" y="167545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1028700" y="1095375"/>
            <a:ext cx="10604477" cy="695266"/>
          </a:xfrm>
          <a:prstGeom prst="rect">
            <a:avLst/>
          </a:prstGeom>
        </p:spPr>
        <p:txBody>
          <a:bodyPr lIns="0" tIns="0" rIns="0" bIns="0" rtlCol="0" anchor="t">
            <a:spAutoFit/>
          </a:bodyPr>
          <a:lstStyle/>
          <a:p>
            <a:pPr algn="l">
              <a:lnSpc>
                <a:spcPts val="5250"/>
              </a:lnSpc>
            </a:pPr>
            <a:r>
              <a:rPr lang="en-US" sz="5000" b="1" spc="490">
                <a:solidFill>
                  <a:srgbClr val="231F20"/>
                </a:solidFill>
                <a:latin typeface="Oswald Bold"/>
                <a:ea typeface="Oswald Bold"/>
                <a:cs typeface="Oswald Bold"/>
                <a:sym typeface="Oswald Bold"/>
              </a:rPr>
              <a:t>REVIEW &amp; REINFORCE</a:t>
            </a:r>
          </a:p>
        </p:txBody>
      </p:sp>
      <p:sp>
        <p:nvSpPr>
          <p:cNvPr id="7" name="TextBox 7"/>
          <p:cNvSpPr txBox="1"/>
          <p:nvPr/>
        </p:nvSpPr>
        <p:spPr>
          <a:xfrm>
            <a:off x="1335106" y="2790663"/>
            <a:ext cx="14365216" cy="678180"/>
          </a:xfrm>
          <a:prstGeom prst="rect">
            <a:avLst/>
          </a:prstGeom>
        </p:spPr>
        <p:txBody>
          <a:bodyPr lIns="0" tIns="0" rIns="0" bIns="0" rtlCol="0" anchor="t">
            <a:spAutoFit/>
          </a:bodyPr>
          <a:lstStyle/>
          <a:p>
            <a:pPr algn="ctr">
              <a:lnSpc>
                <a:spcPts val="2760"/>
              </a:lnSpc>
            </a:pPr>
            <a:r>
              <a:rPr lang="en-US" sz="2000" b="1" spc="196">
                <a:solidFill>
                  <a:srgbClr val="231F20"/>
                </a:solidFill>
                <a:latin typeface="DM Sans Bold"/>
                <a:ea typeface="DM Sans Bold"/>
                <a:cs typeface="DM Sans Bold"/>
                <a:sym typeface="DM Sans Bold"/>
              </a:rPr>
              <a:t>Given an image of a ball </a:t>
            </a:r>
          </a:p>
          <a:p>
            <a:pPr algn="ctr">
              <a:lnSpc>
                <a:spcPts val="2760"/>
              </a:lnSpc>
            </a:pPr>
            <a:r>
              <a:rPr lang="en-US" sz="2000" b="1" spc="196">
                <a:solidFill>
                  <a:srgbClr val="231F20"/>
                </a:solidFill>
                <a:latin typeface="DM Sans Bold"/>
                <a:ea typeface="DM Sans Bold"/>
                <a:cs typeface="DM Sans Bold"/>
                <a:sym typeface="DM Sans Bold"/>
              </a:rPr>
              <a:t>Can you predict where it will go next ?</a:t>
            </a:r>
          </a:p>
        </p:txBody>
      </p:sp>
      <p:sp>
        <p:nvSpPr>
          <p:cNvPr id="8" name="TextBox 8"/>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231F20"/>
                </a:solidFill>
                <a:latin typeface="Canva Sans"/>
                <a:ea typeface="Canva Sans"/>
                <a:cs typeface="Canva Sans"/>
                <a:sym typeface="Canva Sans"/>
              </a:rPr>
              <a:t>4</a:t>
            </a:r>
          </a:p>
        </p:txBody>
      </p:sp>
      <p:sp>
        <p:nvSpPr>
          <p:cNvPr id="9" name="Freeform 9"/>
          <p:cNvSpPr/>
          <p:nvPr/>
        </p:nvSpPr>
        <p:spPr>
          <a:xfrm>
            <a:off x="5728057" y="5803223"/>
            <a:ext cx="1681569" cy="1675455"/>
          </a:xfrm>
          <a:custGeom>
            <a:avLst/>
            <a:gdLst/>
            <a:ahLst/>
            <a:cxnLst/>
            <a:rect l="l" t="t" r="r" b="b"/>
            <a:pathLst>
              <a:path w="1681569" h="1675455">
                <a:moveTo>
                  <a:pt x="0" y="0"/>
                </a:moveTo>
                <a:lnTo>
                  <a:pt x="1681570" y="0"/>
                </a:lnTo>
                <a:lnTo>
                  <a:pt x="1681570" y="1675454"/>
                </a:lnTo>
                <a:lnTo>
                  <a:pt x="0" y="1675454"/>
                </a:lnTo>
                <a:lnTo>
                  <a:pt x="0" y="0"/>
                </a:lnTo>
                <a:close/>
              </a:path>
            </a:pathLst>
          </a:custGeom>
          <a:blipFill>
            <a:blip r:embed="rId5">
              <a:alphaModFix amt="38000"/>
              <a:extLst>
                <a:ext uri="{96DAC541-7B7A-43D3-8B79-37D633B846F1}">
                  <asvg:svgBlip xmlns:asvg="http://schemas.microsoft.com/office/drawing/2016/SVG/main" r:embed="rId6"/>
                </a:ext>
              </a:extLst>
            </a:blip>
            <a:stretch>
              <a:fillRect/>
            </a:stretch>
          </a:blipFill>
        </p:spPr>
      </p:sp>
      <p:sp>
        <p:nvSpPr>
          <p:cNvPr id="10" name="Freeform 10"/>
          <p:cNvSpPr/>
          <p:nvPr/>
        </p:nvSpPr>
        <p:spPr>
          <a:xfrm>
            <a:off x="3636913" y="5803223"/>
            <a:ext cx="1681569" cy="1675455"/>
          </a:xfrm>
          <a:custGeom>
            <a:avLst/>
            <a:gdLst/>
            <a:ahLst/>
            <a:cxnLst/>
            <a:rect l="l" t="t" r="r" b="b"/>
            <a:pathLst>
              <a:path w="1681569" h="1675455">
                <a:moveTo>
                  <a:pt x="0" y="0"/>
                </a:moveTo>
                <a:lnTo>
                  <a:pt x="1681569" y="0"/>
                </a:lnTo>
                <a:lnTo>
                  <a:pt x="1681569" y="1675454"/>
                </a:lnTo>
                <a:lnTo>
                  <a:pt x="0" y="1675454"/>
                </a:lnTo>
                <a:lnTo>
                  <a:pt x="0" y="0"/>
                </a:lnTo>
                <a:close/>
              </a:path>
            </a:pathLst>
          </a:custGeom>
          <a:blipFill>
            <a:blip r:embed="rId5">
              <a:alphaModFix amt="38000"/>
              <a:extLst>
                <a:ext uri="{96DAC541-7B7A-43D3-8B79-37D633B846F1}">
                  <asvg:svgBlip xmlns:asvg="http://schemas.microsoft.com/office/drawing/2016/SVG/main" r:embed="rId6"/>
                </a:ext>
              </a:extLst>
            </a:blip>
            <a:stretch>
              <a:fillRect/>
            </a:stretch>
          </a:blipFill>
        </p:spPr>
      </p:sp>
      <p:sp>
        <p:nvSpPr>
          <p:cNvPr id="11" name="Freeform 11"/>
          <p:cNvSpPr/>
          <p:nvPr/>
        </p:nvSpPr>
        <p:spPr>
          <a:xfrm>
            <a:off x="1545769" y="5803223"/>
            <a:ext cx="1681569" cy="1675455"/>
          </a:xfrm>
          <a:custGeom>
            <a:avLst/>
            <a:gdLst/>
            <a:ahLst/>
            <a:cxnLst/>
            <a:rect l="l" t="t" r="r" b="b"/>
            <a:pathLst>
              <a:path w="1681569" h="1675455">
                <a:moveTo>
                  <a:pt x="0" y="0"/>
                </a:moveTo>
                <a:lnTo>
                  <a:pt x="1681569" y="0"/>
                </a:lnTo>
                <a:lnTo>
                  <a:pt x="1681569" y="1675454"/>
                </a:lnTo>
                <a:lnTo>
                  <a:pt x="0" y="1675454"/>
                </a:lnTo>
                <a:lnTo>
                  <a:pt x="0" y="0"/>
                </a:lnTo>
                <a:close/>
              </a:path>
            </a:pathLst>
          </a:custGeom>
          <a:blipFill>
            <a:blip r:embed="rId5">
              <a:alphaModFix amt="38000"/>
              <a:extLst>
                <a:ext uri="{96DAC541-7B7A-43D3-8B79-37D633B846F1}">
                  <asvg:svgBlip xmlns:asvg="http://schemas.microsoft.com/office/drawing/2016/SVG/main" r:embed="rId6"/>
                </a:ext>
              </a:extLst>
            </a:blip>
            <a:stretch>
              <a:fillRect/>
            </a:stretch>
          </a:blipFill>
        </p:spPr>
      </p:sp>
      <p:sp>
        <p:nvSpPr>
          <p:cNvPr id="12" name="TextBox 12"/>
          <p:cNvSpPr txBox="1"/>
          <p:nvPr/>
        </p:nvSpPr>
        <p:spPr>
          <a:xfrm>
            <a:off x="5362120" y="4128793"/>
            <a:ext cx="6311187" cy="678180"/>
          </a:xfrm>
          <a:prstGeom prst="rect">
            <a:avLst/>
          </a:prstGeom>
        </p:spPr>
        <p:txBody>
          <a:bodyPr lIns="0" tIns="0" rIns="0" bIns="0" rtlCol="0" anchor="t">
            <a:spAutoFit/>
          </a:bodyPr>
          <a:lstStyle/>
          <a:p>
            <a:pPr marL="0" lvl="0" indent="0" algn="ctr">
              <a:lnSpc>
                <a:spcPts val="2760"/>
              </a:lnSpc>
              <a:spcBef>
                <a:spcPct val="0"/>
              </a:spcBef>
            </a:pPr>
            <a:r>
              <a:rPr lang="en-US" sz="2000" b="1" u="none" strike="noStrike" spc="196">
                <a:solidFill>
                  <a:srgbClr val="231F20"/>
                </a:solidFill>
                <a:latin typeface="DM Sans Bold"/>
                <a:ea typeface="DM Sans Bold"/>
                <a:cs typeface="DM Sans Bold"/>
                <a:sym typeface="DM Sans Bold"/>
              </a:rPr>
              <a:t>Given Current location + </a:t>
            </a:r>
            <a:r>
              <a:rPr lang="en-US" sz="2000" b="1" u="none" strike="noStrike" spc="196">
                <a:solidFill>
                  <a:srgbClr val="FF5757"/>
                </a:solidFill>
                <a:latin typeface="DM Sans Bold"/>
                <a:ea typeface="DM Sans Bold"/>
                <a:cs typeface="DM Sans Bold"/>
                <a:sym typeface="DM Sans Bold"/>
              </a:rPr>
              <a:t>Prior moves</a:t>
            </a:r>
          </a:p>
          <a:p>
            <a:pPr marL="0" lvl="0" indent="0" algn="ctr">
              <a:lnSpc>
                <a:spcPts val="2760"/>
              </a:lnSpc>
              <a:spcBef>
                <a:spcPct val="0"/>
              </a:spcBef>
            </a:pPr>
            <a:r>
              <a:rPr lang="en-US" sz="2000" b="1" u="none" strike="noStrike" spc="196">
                <a:solidFill>
                  <a:srgbClr val="231F20"/>
                </a:solidFill>
                <a:latin typeface="DM Sans Bold"/>
                <a:ea typeface="DM Sans Bold"/>
                <a:cs typeface="DM Sans Bold"/>
                <a:sym typeface="DM Sans Bold"/>
              </a:rPr>
              <a:t>Can you predict where it will go next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7821687" y="5803223"/>
            <a:ext cx="1681569" cy="1675455"/>
          </a:xfrm>
          <a:custGeom>
            <a:avLst/>
            <a:gdLst/>
            <a:ahLst/>
            <a:cxnLst/>
            <a:rect l="l" t="t" r="r" b="b"/>
            <a:pathLst>
              <a:path w="1681569" h="1675455">
                <a:moveTo>
                  <a:pt x="0" y="0"/>
                </a:moveTo>
                <a:lnTo>
                  <a:pt x="1681569" y="0"/>
                </a:lnTo>
                <a:lnTo>
                  <a:pt x="1681569" y="1675454"/>
                </a:lnTo>
                <a:lnTo>
                  <a:pt x="0" y="167545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1028700" y="1095375"/>
            <a:ext cx="10604477" cy="695266"/>
          </a:xfrm>
          <a:prstGeom prst="rect">
            <a:avLst/>
          </a:prstGeom>
        </p:spPr>
        <p:txBody>
          <a:bodyPr lIns="0" tIns="0" rIns="0" bIns="0" rtlCol="0" anchor="t">
            <a:spAutoFit/>
          </a:bodyPr>
          <a:lstStyle/>
          <a:p>
            <a:pPr algn="l">
              <a:lnSpc>
                <a:spcPts val="5250"/>
              </a:lnSpc>
            </a:pPr>
            <a:r>
              <a:rPr lang="en-US" sz="5000" b="1" spc="490">
                <a:solidFill>
                  <a:srgbClr val="231F20"/>
                </a:solidFill>
                <a:latin typeface="Oswald Bold"/>
                <a:ea typeface="Oswald Bold"/>
                <a:cs typeface="Oswald Bold"/>
                <a:sym typeface="Oswald Bold"/>
              </a:rPr>
              <a:t>REVIEW &amp; REINFORCE</a:t>
            </a:r>
          </a:p>
        </p:txBody>
      </p:sp>
      <p:sp>
        <p:nvSpPr>
          <p:cNvPr id="7" name="TextBox 7"/>
          <p:cNvSpPr txBox="1"/>
          <p:nvPr/>
        </p:nvSpPr>
        <p:spPr>
          <a:xfrm>
            <a:off x="1335106" y="2790663"/>
            <a:ext cx="14365216" cy="678180"/>
          </a:xfrm>
          <a:prstGeom prst="rect">
            <a:avLst/>
          </a:prstGeom>
        </p:spPr>
        <p:txBody>
          <a:bodyPr lIns="0" tIns="0" rIns="0" bIns="0" rtlCol="0" anchor="t">
            <a:spAutoFit/>
          </a:bodyPr>
          <a:lstStyle/>
          <a:p>
            <a:pPr algn="ctr">
              <a:lnSpc>
                <a:spcPts val="2760"/>
              </a:lnSpc>
            </a:pPr>
            <a:r>
              <a:rPr lang="en-US" sz="2000" b="1" spc="196">
                <a:solidFill>
                  <a:srgbClr val="231F20"/>
                </a:solidFill>
                <a:latin typeface="DM Sans Bold"/>
                <a:ea typeface="DM Sans Bold"/>
                <a:cs typeface="DM Sans Bold"/>
                <a:sym typeface="DM Sans Bold"/>
              </a:rPr>
              <a:t>Given an image of a ball </a:t>
            </a:r>
          </a:p>
          <a:p>
            <a:pPr algn="ctr">
              <a:lnSpc>
                <a:spcPts val="2760"/>
              </a:lnSpc>
            </a:pPr>
            <a:r>
              <a:rPr lang="en-US" sz="2000" b="1" spc="196">
                <a:solidFill>
                  <a:srgbClr val="231F20"/>
                </a:solidFill>
                <a:latin typeface="DM Sans Bold"/>
                <a:ea typeface="DM Sans Bold"/>
                <a:cs typeface="DM Sans Bold"/>
                <a:sym typeface="DM Sans Bold"/>
              </a:rPr>
              <a:t>Can you predict where it will go next ?</a:t>
            </a:r>
          </a:p>
        </p:txBody>
      </p:sp>
      <p:sp>
        <p:nvSpPr>
          <p:cNvPr id="8" name="TextBox 8"/>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231F20"/>
                </a:solidFill>
                <a:latin typeface="Canva Sans"/>
                <a:ea typeface="Canva Sans"/>
                <a:cs typeface="Canva Sans"/>
                <a:sym typeface="Canva Sans"/>
              </a:rPr>
              <a:t>5</a:t>
            </a:r>
          </a:p>
        </p:txBody>
      </p:sp>
      <p:sp>
        <p:nvSpPr>
          <p:cNvPr id="9" name="AutoShape 9"/>
          <p:cNvSpPr/>
          <p:nvPr/>
        </p:nvSpPr>
        <p:spPr>
          <a:xfrm>
            <a:off x="9503501" y="6602856"/>
            <a:ext cx="1479003" cy="19046"/>
          </a:xfrm>
          <a:prstGeom prst="line">
            <a:avLst/>
          </a:prstGeom>
          <a:ln w="38100" cap="flat">
            <a:solidFill>
              <a:srgbClr val="000000"/>
            </a:solidFill>
            <a:prstDash val="solid"/>
            <a:headEnd type="none" w="sm" len="sm"/>
            <a:tailEnd type="arrow" w="med" len="sm"/>
          </a:ln>
        </p:spPr>
      </p:sp>
      <p:sp>
        <p:nvSpPr>
          <p:cNvPr id="10" name="Freeform 10"/>
          <p:cNvSpPr/>
          <p:nvPr/>
        </p:nvSpPr>
        <p:spPr>
          <a:xfrm>
            <a:off x="5728057" y="5803223"/>
            <a:ext cx="1681569" cy="1675455"/>
          </a:xfrm>
          <a:custGeom>
            <a:avLst/>
            <a:gdLst/>
            <a:ahLst/>
            <a:cxnLst/>
            <a:rect l="l" t="t" r="r" b="b"/>
            <a:pathLst>
              <a:path w="1681569" h="1675455">
                <a:moveTo>
                  <a:pt x="0" y="0"/>
                </a:moveTo>
                <a:lnTo>
                  <a:pt x="1681570" y="0"/>
                </a:lnTo>
                <a:lnTo>
                  <a:pt x="1681570" y="1675454"/>
                </a:lnTo>
                <a:lnTo>
                  <a:pt x="0" y="1675454"/>
                </a:lnTo>
                <a:lnTo>
                  <a:pt x="0" y="0"/>
                </a:lnTo>
                <a:close/>
              </a:path>
            </a:pathLst>
          </a:custGeom>
          <a:blipFill>
            <a:blip r:embed="rId5">
              <a:alphaModFix amt="38000"/>
              <a:extLst>
                <a:ext uri="{96DAC541-7B7A-43D3-8B79-37D633B846F1}">
                  <asvg:svgBlip xmlns:asvg="http://schemas.microsoft.com/office/drawing/2016/SVG/main" r:embed="rId6"/>
                </a:ext>
              </a:extLst>
            </a:blip>
            <a:stretch>
              <a:fillRect/>
            </a:stretch>
          </a:blipFill>
        </p:spPr>
      </p:sp>
      <p:sp>
        <p:nvSpPr>
          <p:cNvPr id="11" name="Freeform 11"/>
          <p:cNvSpPr/>
          <p:nvPr/>
        </p:nvSpPr>
        <p:spPr>
          <a:xfrm>
            <a:off x="3636913" y="5803223"/>
            <a:ext cx="1681569" cy="1675455"/>
          </a:xfrm>
          <a:custGeom>
            <a:avLst/>
            <a:gdLst/>
            <a:ahLst/>
            <a:cxnLst/>
            <a:rect l="l" t="t" r="r" b="b"/>
            <a:pathLst>
              <a:path w="1681569" h="1675455">
                <a:moveTo>
                  <a:pt x="0" y="0"/>
                </a:moveTo>
                <a:lnTo>
                  <a:pt x="1681569" y="0"/>
                </a:lnTo>
                <a:lnTo>
                  <a:pt x="1681569" y="1675454"/>
                </a:lnTo>
                <a:lnTo>
                  <a:pt x="0" y="1675454"/>
                </a:lnTo>
                <a:lnTo>
                  <a:pt x="0" y="0"/>
                </a:lnTo>
                <a:close/>
              </a:path>
            </a:pathLst>
          </a:custGeom>
          <a:blipFill>
            <a:blip r:embed="rId5">
              <a:alphaModFix amt="38000"/>
              <a:extLst>
                <a:ext uri="{96DAC541-7B7A-43D3-8B79-37D633B846F1}">
                  <asvg:svgBlip xmlns:asvg="http://schemas.microsoft.com/office/drawing/2016/SVG/main" r:embed="rId6"/>
                </a:ext>
              </a:extLst>
            </a:blip>
            <a:stretch>
              <a:fillRect/>
            </a:stretch>
          </a:blipFill>
        </p:spPr>
      </p:sp>
      <p:sp>
        <p:nvSpPr>
          <p:cNvPr id="12" name="Freeform 12"/>
          <p:cNvSpPr/>
          <p:nvPr/>
        </p:nvSpPr>
        <p:spPr>
          <a:xfrm>
            <a:off x="1545769" y="5803223"/>
            <a:ext cx="1681569" cy="1675455"/>
          </a:xfrm>
          <a:custGeom>
            <a:avLst/>
            <a:gdLst/>
            <a:ahLst/>
            <a:cxnLst/>
            <a:rect l="l" t="t" r="r" b="b"/>
            <a:pathLst>
              <a:path w="1681569" h="1675455">
                <a:moveTo>
                  <a:pt x="0" y="0"/>
                </a:moveTo>
                <a:lnTo>
                  <a:pt x="1681569" y="0"/>
                </a:lnTo>
                <a:lnTo>
                  <a:pt x="1681569" y="1675454"/>
                </a:lnTo>
                <a:lnTo>
                  <a:pt x="0" y="1675454"/>
                </a:lnTo>
                <a:lnTo>
                  <a:pt x="0" y="0"/>
                </a:lnTo>
                <a:close/>
              </a:path>
            </a:pathLst>
          </a:custGeom>
          <a:blipFill>
            <a:blip r:embed="rId5">
              <a:alphaModFix amt="38000"/>
              <a:extLst>
                <a:ext uri="{96DAC541-7B7A-43D3-8B79-37D633B846F1}">
                  <asvg:svgBlip xmlns:asvg="http://schemas.microsoft.com/office/drawing/2016/SVG/main" r:embed="rId6"/>
                </a:ext>
              </a:extLst>
            </a:blip>
            <a:stretch>
              <a:fillRect/>
            </a:stretch>
          </a:blipFill>
        </p:spPr>
      </p:sp>
      <p:sp>
        <p:nvSpPr>
          <p:cNvPr id="13" name="TextBox 13"/>
          <p:cNvSpPr txBox="1"/>
          <p:nvPr/>
        </p:nvSpPr>
        <p:spPr>
          <a:xfrm>
            <a:off x="5362120" y="4128793"/>
            <a:ext cx="6311187" cy="678180"/>
          </a:xfrm>
          <a:prstGeom prst="rect">
            <a:avLst/>
          </a:prstGeom>
        </p:spPr>
        <p:txBody>
          <a:bodyPr lIns="0" tIns="0" rIns="0" bIns="0" rtlCol="0" anchor="t">
            <a:spAutoFit/>
          </a:bodyPr>
          <a:lstStyle/>
          <a:p>
            <a:pPr marL="0" lvl="0" indent="0" algn="ctr">
              <a:lnSpc>
                <a:spcPts val="2760"/>
              </a:lnSpc>
              <a:spcBef>
                <a:spcPct val="0"/>
              </a:spcBef>
            </a:pPr>
            <a:r>
              <a:rPr lang="en-US" sz="2000" b="1" u="none" strike="noStrike" spc="196">
                <a:solidFill>
                  <a:srgbClr val="231F20"/>
                </a:solidFill>
                <a:latin typeface="DM Sans Bold"/>
                <a:ea typeface="DM Sans Bold"/>
                <a:cs typeface="DM Sans Bold"/>
                <a:sym typeface="DM Sans Bold"/>
              </a:rPr>
              <a:t>Given Current location + </a:t>
            </a:r>
            <a:r>
              <a:rPr lang="en-US" sz="2000" b="1" u="none" strike="noStrike" spc="196">
                <a:solidFill>
                  <a:srgbClr val="FF5757"/>
                </a:solidFill>
                <a:latin typeface="DM Sans Bold"/>
                <a:ea typeface="DM Sans Bold"/>
                <a:cs typeface="DM Sans Bold"/>
                <a:sym typeface="DM Sans Bold"/>
              </a:rPr>
              <a:t>Prior moves</a:t>
            </a:r>
          </a:p>
          <a:p>
            <a:pPr marL="0" lvl="0" indent="0" algn="ctr">
              <a:lnSpc>
                <a:spcPts val="2760"/>
              </a:lnSpc>
              <a:spcBef>
                <a:spcPct val="0"/>
              </a:spcBef>
            </a:pPr>
            <a:r>
              <a:rPr lang="en-US" sz="2000" b="1" u="none" strike="noStrike" spc="196">
                <a:solidFill>
                  <a:srgbClr val="231F20"/>
                </a:solidFill>
                <a:latin typeface="DM Sans Bold"/>
                <a:ea typeface="DM Sans Bold"/>
                <a:cs typeface="DM Sans Bold"/>
                <a:sym typeface="DM Sans Bold"/>
              </a:rPr>
              <a:t>Can you predict where it will go next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7821687" y="5803223"/>
            <a:ext cx="1681569" cy="1675455"/>
          </a:xfrm>
          <a:custGeom>
            <a:avLst/>
            <a:gdLst/>
            <a:ahLst/>
            <a:cxnLst/>
            <a:rect l="l" t="t" r="r" b="b"/>
            <a:pathLst>
              <a:path w="1681569" h="1675455">
                <a:moveTo>
                  <a:pt x="0" y="0"/>
                </a:moveTo>
                <a:lnTo>
                  <a:pt x="1681569" y="0"/>
                </a:lnTo>
                <a:lnTo>
                  <a:pt x="1681569" y="1675454"/>
                </a:lnTo>
                <a:lnTo>
                  <a:pt x="0" y="167545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1028700" y="1095375"/>
            <a:ext cx="10604477" cy="695266"/>
          </a:xfrm>
          <a:prstGeom prst="rect">
            <a:avLst/>
          </a:prstGeom>
        </p:spPr>
        <p:txBody>
          <a:bodyPr lIns="0" tIns="0" rIns="0" bIns="0" rtlCol="0" anchor="t">
            <a:spAutoFit/>
          </a:bodyPr>
          <a:lstStyle/>
          <a:p>
            <a:pPr algn="l">
              <a:lnSpc>
                <a:spcPts val="5250"/>
              </a:lnSpc>
            </a:pPr>
            <a:r>
              <a:rPr lang="en-US" sz="5000" b="1" spc="490">
                <a:solidFill>
                  <a:srgbClr val="231F20"/>
                </a:solidFill>
                <a:latin typeface="Oswald Bold"/>
                <a:ea typeface="Oswald Bold"/>
                <a:cs typeface="Oswald Bold"/>
                <a:sym typeface="Oswald Bold"/>
              </a:rPr>
              <a:t>REVIEW &amp; REINFORCE</a:t>
            </a:r>
          </a:p>
        </p:txBody>
      </p:sp>
      <p:sp>
        <p:nvSpPr>
          <p:cNvPr id="7" name="TextBox 7"/>
          <p:cNvSpPr txBox="1"/>
          <p:nvPr/>
        </p:nvSpPr>
        <p:spPr>
          <a:xfrm>
            <a:off x="1335106" y="2790663"/>
            <a:ext cx="14365216" cy="678180"/>
          </a:xfrm>
          <a:prstGeom prst="rect">
            <a:avLst/>
          </a:prstGeom>
        </p:spPr>
        <p:txBody>
          <a:bodyPr lIns="0" tIns="0" rIns="0" bIns="0" rtlCol="0" anchor="t">
            <a:spAutoFit/>
          </a:bodyPr>
          <a:lstStyle/>
          <a:p>
            <a:pPr algn="ctr">
              <a:lnSpc>
                <a:spcPts val="2760"/>
              </a:lnSpc>
            </a:pPr>
            <a:r>
              <a:rPr lang="en-US" sz="2000" b="1" spc="196">
                <a:solidFill>
                  <a:srgbClr val="231F20"/>
                </a:solidFill>
                <a:latin typeface="DM Sans Bold"/>
                <a:ea typeface="DM Sans Bold"/>
                <a:cs typeface="DM Sans Bold"/>
                <a:sym typeface="DM Sans Bold"/>
              </a:rPr>
              <a:t>Given an image of a ball </a:t>
            </a:r>
          </a:p>
          <a:p>
            <a:pPr algn="ctr">
              <a:lnSpc>
                <a:spcPts val="2760"/>
              </a:lnSpc>
            </a:pPr>
            <a:r>
              <a:rPr lang="en-US" sz="2000" b="1" spc="196">
                <a:solidFill>
                  <a:srgbClr val="231F20"/>
                </a:solidFill>
                <a:latin typeface="DM Sans Bold"/>
                <a:ea typeface="DM Sans Bold"/>
                <a:cs typeface="DM Sans Bold"/>
                <a:sym typeface="DM Sans Bold"/>
              </a:rPr>
              <a:t>Can you predict where it will go next ?</a:t>
            </a:r>
          </a:p>
        </p:txBody>
      </p:sp>
      <p:sp>
        <p:nvSpPr>
          <p:cNvPr id="8" name="TextBox 8"/>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231F20"/>
                </a:solidFill>
                <a:latin typeface="Canva Sans"/>
                <a:ea typeface="Canva Sans"/>
                <a:cs typeface="Canva Sans"/>
                <a:sym typeface="Canva Sans"/>
              </a:rPr>
              <a:t>6</a:t>
            </a:r>
          </a:p>
        </p:txBody>
      </p:sp>
      <p:sp>
        <p:nvSpPr>
          <p:cNvPr id="9" name="AutoShape 9"/>
          <p:cNvSpPr/>
          <p:nvPr/>
        </p:nvSpPr>
        <p:spPr>
          <a:xfrm>
            <a:off x="9503501" y="6602856"/>
            <a:ext cx="1479003" cy="19046"/>
          </a:xfrm>
          <a:prstGeom prst="line">
            <a:avLst/>
          </a:prstGeom>
          <a:ln w="38100" cap="flat">
            <a:solidFill>
              <a:srgbClr val="000000"/>
            </a:solidFill>
            <a:prstDash val="solid"/>
            <a:headEnd type="none" w="sm" len="sm"/>
            <a:tailEnd type="arrow" w="med" len="sm"/>
          </a:ln>
        </p:spPr>
      </p:sp>
      <p:sp>
        <p:nvSpPr>
          <p:cNvPr id="10" name="Freeform 10"/>
          <p:cNvSpPr/>
          <p:nvPr/>
        </p:nvSpPr>
        <p:spPr>
          <a:xfrm>
            <a:off x="5728057" y="5803223"/>
            <a:ext cx="1681569" cy="1675455"/>
          </a:xfrm>
          <a:custGeom>
            <a:avLst/>
            <a:gdLst/>
            <a:ahLst/>
            <a:cxnLst/>
            <a:rect l="l" t="t" r="r" b="b"/>
            <a:pathLst>
              <a:path w="1681569" h="1675455">
                <a:moveTo>
                  <a:pt x="0" y="0"/>
                </a:moveTo>
                <a:lnTo>
                  <a:pt x="1681570" y="0"/>
                </a:lnTo>
                <a:lnTo>
                  <a:pt x="1681570" y="1675454"/>
                </a:lnTo>
                <a:lnTo>
                  <a:pt x="0" y="1675454"/>
                </a:lnTo>
                <a:lnTo>
                  <a:pt x="0" y="0"/>
                </a:lnTo>
                <a:close/>
              </a:path>
            </a:pathLst>
          </a:custGeom>
          <a:blipFill>
            <a:blip r:embed="rId5">
              <a:alphaModFix amt="38000"/>
              <a:extLst>
                <a:ext uri="{96DAC541-7B7A-43D3-8B79-37D633B846F1}">
                  <asvg:svgBlip xmlns:asvg="http://schemas.microsoft.com/office/drawing/2016/SVG/main" r:embed="rId6"/>
                </a:ext>
              </a:extLst>
            </a:blip>
            <a:stretch>
              <a:fillRect/>
            </a:stretch>
          </a:blipFill>
        </p:spPr>
      </p:sp>
      <p:sp>
        <p:nvSpPr>
          <p:cNvPr id="11" name="Freeform 11"/>
          <p:cNvSpPr/>
          <p:nvPr/>
        </p:nvSpPr>
        <p:spPr>
          <a:xfrm>
            <a:off x="3636913" y="5803223"/>
            <a:ext cx="1681569" cy="1675455"/>
          </a:xfrm>
          <a:custGeom>
            <a:avLst/>
            <a:gdLst/>
            <a:ahLst/>
            <a:cxnLst/>
            <a:rect l="l" t="t" r="r" b="b"/>
            <a:pathLst>
              <a:path w="1681569" h="1675455">
                <a:moveTo>
                  <a:pt x="0" y="0"/>
                </a:moveTo>
                <a:lnTo>
                  <a:pt x="1681569" y="0"/>
                </a:lnTo>
                <a:lnTo>
                  <a:pt x="1681569" y="1675454"/>
                </a:lnTo>
                <a:lnTo>
                  <a:pt x="0" y="1675454"/>
                </a:lnTo>
                <a:lnTo>
                  <a:pt x="0" y="0"/>
                </a:lnTo>
                <a:close/>
              </a:path>
            </a:pathLst>
          </a:custGeom>
          <a:blipFill>
            <a:blip r:embed="rId5">
              <a:alphaModFix amt="38000"/>
              <a:extLst>
                <a:ext uri="{96DAC541-7B7A-43D3-8B79-37D633B846F1}">
                  <asvg:svgBlip xmlns:asvg="http://schemas.microsoft.com/office/drawing/2016/SVG/main" r:embed="rId6"/>
                </a:ext>
              </a:extLst>
            </a:blip>
            <a:stretch>
              <a:fillRect/>
            </a:stretch>
          </a:blipFill>
        </p:spPr>
      </p:sp>
      <p:sp>
        <p:nvSpPr>
          <p:cNvPr id="12" name="Freeform 12"/>
          <p:cNvSpPr/>
          <p:nvPr/>
        </p:nvSpPr>
        <p:spPr>
          <a:xfrm>
            <a:off x="1545769" y="5803223"/>
            <a:ext cx="1681569" cy="1675455"/>
          </a:xfrm>
          <a:custGeom>
            <a:avLst/>
            <a:gdLst/>
            <a:ahLst/>
            <a:cxnLst/>
            <a:rect l="l" t="t" r="r" b="b"/>
            <a:pathLst>
              <a:path w="1681569" h="1675455">
                <a:moveTo>
                  <a:pt x="0" y="0"/>
                </a:moveTo>
                <a:lnTo>
                  <a:pt x="1681569" y="0"/>
                </a:lnTo>
                <a:lnTo>
                  <a:pt x="1681569" y="1675454"/>
                </a:lnTo>
                <a:lnTo>
                  <a:pt x="0" y="1675454"/>
                </a:lnTo>
                <a:lnTo>
                  <a:pt x="0" y="0"/>
                </a:lnTo>
                <a:close/>
              </a:path>
            </a:pathLst>
          </a:custGeom>
          <a:blipFill>
            <a:blip r:embed="rId5">
              <a:alphaModFix amt="38000"/>
              <a:extLst>
                <a:ext uri="{96DAC541-7B7A-43D3-8B79-37D633B846F1}">
                  <asvg:svgBlip xmlns:asvg="http://schemas.microsoft.com/office/drawing/2016/SVG/main" r:embed="rId6"/>
                </a:ext>
              </a:extLst>
            </a:blip>
            <a:stretch>
              <a:fillRect/>
            </a:stretch>
          </a:blipFill>
        </p:spPr>
      </p:sp>
      <p:sp>
        <p:nvSpPr>
          <p:cNvPr id="13" name="TextBox 13"/>
          <p:cNvSpPr txBox="1"/>
          <p:nvPr/>
        </p:nvSpPr>
        <p:spPr>
          <a:xfrm>
            <a:off x="3938631" y="4104220"/>
            <a:ext cx="9447680" cy="678180"/>
          </a:xfrm>
          <a:prstGeom prst="rect">
            <a:avLst/>
          </a:prstGeom>
        </p:spPr>
        <p:txBody>
          <a:bodyPr lIns="0" tIns="0" rIns="0" bIns="0" rtlCol="0" anchor="t">
            <a:spAutoFit/>
          </a:bodyPr>
          <a:lstStyle/>
          <a:p>
            <a:pPr marL="0" lvl="0" indent="0" algn="just">
              <a:lnSpc>
                <a:spcPts val="2760"/>
              </a:lnSpc>
              <a:spcBef>
                <a:spcPct val="0"/>
              </a:spcBef>
            </a:pPr>
            <a:r>
              <a:rPr lang="en-US" sz="2000" b="1" u="none" strike="noStrike" spc="196">
                <a:solidFill>
                  <a:srgbClr val="FF5757"/>
                </a:solidFill>
                <a:latin typeface="DM Sans Bold"/>
                <a:ea typeface="DM Sans Bold"/>
                <a:cs typeface="DM Sans Bold"/>
                <a:sym typeface="DM Sans Bold"/>
              </a:rPr>
              <a:t>This type of problem, where the next step (or move) in a sequence depends on previous steps, is a sequential problem.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1095375"/>
            <a:ext cx="10604477" cy="695266"/>
          </a:xfrm>
          <a:prstGeom prst="rect">
            <a:avLst/>
          </a:prstGeom>
        </p:spPr>
        <p:txBody>
          <a:bodyPr lIns="0" tIns="0" rIns="0" bIns="0" rtlCol="0" anchor="t">
            <a:spAutoFit/>
          </a:bodyPr>
          <a:lstStyle/>
          <a:p>
            <a:pPr algn="l">
              <a:lnSpc>
                <a:spcPts val="5250"/>
              </a:lnSpc>
            </a:pPr>
            <a:r>
              <a:rPr lang="en-US" sz="5000" b="1" spc="490">
                <a:solidFill>
                  <a:srgbClr val="231F20"/>
                </a:solidFill>
                <a:latin typeface="Oswald Bold"/>
                <a:ea typeface="Oswald Bold"/>
                <a:cs typeface="Oswald Bold"/>
                <a:sym typeface="Oswald Bold"/>
              </a:rPr>
              <a:t>REVIEW &amp; REINFORCE</a:t>
            </a:r>
          </a:p>
        </p:txBody>
      </p:sp>
      <p:grpSp>
        <p:nvGrpSpPr>
          <p:cNvPr id="6" name="Group 6"/>
          <p:cNvGrpSpPr/>
          <p:nvPr/>
        </p:nvGrpSpPr>
        <p:grpSpPr>
          <a:xfrm>
            <a:off x="5435579" y="6335082"/>
            <a:ext cx="7416842" cy="563179"/>
            <a:chOff x="0" y="0"/>
            <a:chExt cx="9889122" cy="750905"/>
          </a:xfrm>
        </p:grpSpPr>
        <p:grpSp>
          <p:nvGrpSpPr>
            <p:cNvPr id="7" name="Group 7"/>
            <p:cNvGrpSpPr/>
            <p:nvPr/>
          </p:nvGrpSpPr>
          <p:grpSpPr>
            <a:xfrm>
              <a:off x="0" y="0"/>
              <a:ext cx="9889122" cy="750905"/>
              <a:chOff x="0" y="0"/>
              <a:chExt cx="1953407" cy="148327"/>
            </a:xfrm>
          </p:grpSpPr>
          <p:sp>
            <p:nvSpPr>
              <p:cNvPr id="8" name="Freeform 8"/>
              <p:cNvSpPr/>
              <p:nvPr/>
            </p:nvSpPr>
            <p:spPr>
              <a:xfrm>
                <a:off x="0" y="0"/>
                <a:ext cx="1953407" cy="148327"/>
              </a:xfrm>
              <a:custGeom>
                <a:avLst/>
                <a:gdLst/>
                <a:ahLst/>
                <a:cxnLst/>
                <a:rect l="l" t="t" r="r" b="b"/>
                <a:pathLst>
                  <a:path w="1953407" h="148327">
                    <a:moveTo>
                      <a:pt x="2088" y="0"/>
                    </a:moveTo>
                    <a:lnTo>
                      <a:pt x="1951319" y="0"/>
                    </a:lnTo>
                    <a:cubicBezTo>
                      <a:pt x="1952472" y="0"/>
                      <a:pt x="1953407" y="935"/>
                      <a:pt x="1953407" y="2088"/>
                    </a:cubicBezTo>
                    <a:lnTo>
                      <a:pt x="1953407" y="146239"/>
                    </a:lnTo>
                    <a:cubicBezTo>
                      <a:pt x="1953407" y="147392"/>
                      <a:pt x="1952472" y="148327"/>
                      <a:pt x="1951319" y="148327"/>
                    </a:cubicBezTo>
                    <a:lnTo>
                      <a:pt x="2088" y="148327"/>
                    </a:lnTo>
                    <a:cubicBezTo>
                      <a:pt x="935" y="148327"/>
                      <a:pt x="0" y="147392"/>
                      <a:pt x="0" y="146239"/>
                    </a:cubicBezTo>
                    <a:lnTo>
                      <a:pt x="0" y="2088"/>
                    </a:lnTo>
                    <a:cubicBezTo>
                      <a:pt x="0" y="935"/>
                      <a:pt x="935" y="0"/>
                      <a:pt x="2088" y="0"/>
                    </a:cubicBezTo>
                    <a:close/>
                  </a:path>
                </a:pathLst>
              </a:custGeom>
              <a:solidFill>
                <a:srgbClr val="000000">
                  <a:alpha val="0"/>
                </a:srgbClr>
              </a:solidFill>
              <a:ln w="38100" cap="sq">
                <a:solidFill>
                  <a:srgbClr val="000000"/>
                </a:solidFill>
                <a:prstDash val="solid"/>
                <a:miter/>
              </a:ln>
            </p:spPr>
          </p:sp>
          <p:sp>
            <p:nvSpPr>
              <p:cNvPr id="9" name="TextBox 9"/>
              <p:cNvSpPr txBox="1"/>
              <p:nvPr/>
            </p:nvSpPr>
            <p:spPr>
              <a:xfrm>
                <a:off x="0" y="-47625"/>
                <a:ext cx="1953407" cy="195952"/>
              </a:xfrm>
              <a:prstGeom prst="rect">
                <a:avLst/>
              </a:prstGeom>
            </p:spPr>
            <p:txBody>
              <a:bodyPr lIns="50800" tIns="50800" rIns="50800" bIns="50800" rtlCol="0" anchor="ctr"/>
              <a:lstStyle/>
              <a:p>
                <a:pPr algn="ctr">
                  <a:lnSpc>
                    <a:spcPts val="2800"/>
                  </a:lnSpc>
                </a:pPr>
                <a:endParaRPr/>
              </a:p>
            </p:txBody>
          </p:sp>
        </p:grpSp>
        <p:sp>
          <p:nvSpPr>
            <p:cNvPr id="10" name="TextBox 10"/>
            <p:cNvSpPr txBox="1"/>
            <p:nvPr/>
          </p:nvSpPr>
          <p:spPr>
            <a:xfrm>
              <a:off x="587804" y="-66675"/>
              <a:ext cx="8713515" cy="817580"/>
            </a:xfrm>
            <a:prstGeom prst="rect">
              <a:avLst/>
            </a:prstGeom>
          </p:spPr>
          <p:txBody>
            <a:bodyPr lIns="0" tIns="0" rIns="0" bIns="0" rtlCol="0" anchor="t">
              <a:spAutoFit/>
            </a:bodyPr>
            <a:lstStyle/>
            <a:p>
              <a:pPr algn="ctr">
                <a:lnSpc>
                  <a:spcPts val="5105"/>
                </a:lnSpc>
              </a:pPr>
              <a:r>
                <a:rPr lang="en-US" sz="3699" b="1" spc="362">
                  <a:solidFill>
                    <a:srgbClr val="231F20"/>
                  </a:solidFill>
                  <a:latin typeface="DM Sans Bold"/>
                  <a:ea typeface="DM Sans Bold"/>
                  <a:cs typeface="DM Sans Bold"/>
                  <a:sym typeface="DM Sans Bold"/>
                </a:rPr>
                <a:t>Sequential Modeling</a:t>
              </a:r>
            </a:p>
          </p:txBody>
        </p:sp>
      </p:grpSp>
      <p:sp>
        <p:nvSpPr>
          <p:cNvPr id="11" name="TextBox 11"/>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231F20"/>
                </a:solidFill>
                <a:latin typeface="Canva Sans"/>
                <a:ea typeface="Canva Sans"/>
                <a:cs typeface="Canva Sans"/>
                <a:sym typeface="Canva Sans"/>
              </a:rPr>
              <a:t>7</a:t>
            </a:r>
          </a:p>
        </p:txBody>
      </p:sp>
      <p:sp>
        <p:nvSpPr>
          <p:cNvPr id="12" name="TextBox 12"/>
          <p:cNvSpPr txBox="1"/>
          <p:nvPr/>
        </p:nvSpPr>
        <p:spPr>
          <a:xfrm>
            <a:off x="1985440" y="3347136"/>
            <a:ext cx="14317119" cy="1021080"/>
          </a:xfrm>
          <a:prstGeom prst="rect">
            <a:avLst/>
          </a:prstGeom>
        </p:spPr>
        <p:txBody>
          <a:bodyPr lIns="0" tIns="0" rIns="0" bIns="0" rtlCol="0" anchor="t">
            <a:spAutoFit/>
          </a:bodyPr>
          <a:lstStyle/>
          <a:p>
            <a:pPr marL="0" lvl="0" indent="0" algn="just">
              <a:lnSpc>
                <a:spcPts val="2760"/>
              </a:lnSpc>
              <a:spcBef>
                <a:spcPct val="0"/>
              </a:spcBef>
            </a:pPr>
            <a:r>
              <a:rPr lang="en-US" sz="2000" b="1" spc="196">
                <a:solidFill>
                  <a:srgbClr val="231F20"/>
                </a:solidFill>
                <a:latin typeface="DM Sans Bold"/>
                <a:ea typeface="DM Sans Bold"/>
                <a:cs typeface="DM Sans Bold"/>
                <a:sym typeface="DM Sans Bold"/>
              </a:rPr>
              <a:t>Sequential modeling involves techniques that are specifically designed to learn patterns in data that follow a sequence over time. These models focus on understanding the temporal dependencies between data points.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5435579" y="6335082"/>
            <a:ext cx="7416842" cy="563179"/>
            <a:chOff x="0" y="0"/>
            <a:chExt cx="1953407" cy="148327"/>
          </a:xfrm>
        </p:grpSpPr>
        <p:sp>
          <p:nvSpPr>
            <p:cNvPr id="6" name="Freeform 6"/>
            <p:cNvSpPr/>
            <p:nvPr/>
          </p:nvSpPr>
          <p:spPr>
            <a:xfrm>
              <a:off x="0" y="0"/>
              <a:ext cx="1953407" cy="148327"/>
            </a:xfrm>
            <a:custGeom>
              <a:avLst/>
              <a:gdLst/>
              <a:ahLst/>
              <a:cxnLst/>
              <a:rect l="l" t="t" r="r" b="b"/>
              <a:pathLst>
                <a:path w="1953407" h="148327">
                  <a:moveTo>
                    <a:pt x="2088" y="0"/>
                  </a:moveTo>
                  <a:lnTo>
                    <a:pt x="1951319" y="0"/>
                  </a:lnTo>
                  <a:cubicBezTo>
                    <a:pt x="1952472" y="0"/>
                    <a:pt x="1953407" y="935"/>
                    <a:pt x="1953407" y="2088"/>
                  </a:cubicBezTo>
                  <a:lnTo>
                    <a:pt x="1953407" y="146239"/>
                  </a:lnTo>
                  <a:cubicBezTo>
                    <a:pt x="1953407" y="147392"/>
                    <a:pt x="1952472" y="148327"/>
                    <a:pt x="1951319" y="148327"/>
                  </a:cubicBezTo>
                  <a:lnTo>
                    <a:pt x="2088" y="148327"/>
                  </a:lnTo>
                  <a:cubicBezTo>
                    <a:pt x="935" y="148327"/>
                    <a:pt x="0" y="147392"/>
                    <a:pt x="0" y="146239"/>
                  </a:cubicBezTo>
                  <a:lnTo>
                    <a:pt x="0" y="2088"/>
                  </a:lnTo>
                  <a:cubicBezTo>
                    <a:pt x="0" y="935"/>
                    <a:pt x="935" y="0"/>
                    <a:pt x="2088" y="0"/>
                  </a:cubicBez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47625"/>
              <a:ext cx="1953407" cy="195952"/>
            </a:xfrm>
            <a:prstGeom prst="rect">
              <a:avLst/>
            </a:prstGeom>
          </p:spPr>
          <p:txBody>
            <a:bodyPr lIns="50800" tIns="50800" rIns="50800" bIns="50800" rtlCol="0" anchor="ctr"/>
            <a:lstStyle/>
            <a:p>
              <a:pPr algn="ctr">
                <a:lnSpc>
                  <a:spcPts val="2800"/>
                </a:lnSpc>
              </a:pPr>
              <a:endParaRPr/>
            </a:p>
          </p:txBody>
        </p:sp>
      </p:grpSp>
      <p:sp>
        <p:nvSpPr>
          <p:cNvPr id="8" name="TextBox 8"/>
          <p:cNvSpPr txBox="1"/>
          <p:nvPr/>
        </p:nvSpPr>
        <p:spPr>
          <a:xfrm>
            <a:off x="1028700" y="1095375"/>
            <a:ext cx="10604477" cy="695266"/>
          </a:xfrm>
          <a:prstGeom prst="rect">
            <a:avLst/>
          </a:prstGeom>
        </p:spPr>
        <p:txBody>
          <a:bodyPr lIns="0" tIns="0" rIns="0" bIns="0" rtlCol="0" anchor="t">
            <a:spAutoFit/>
          </a:bodyPr>
          <a:lstStyle/>
          <a:p>
            <a:pPr algn="l">
              <a:lnSpc>
                <a:spcPts val="5250"/>
              </a:lnSpc>
            </a:pPr>
            <a:r>
              <a:rPr lang="en-US" sz="5000" b="1" spc="490">
                <a:solidFill>
                  <a:srgbClr val="231F20"/>
                </a:solidFill>
                <a:latin typeface="Oswald Bold"/>
                <a:ea typeface="Oswald Bold"/>
                <a:cs typeface="Oswald Bold"/>
                <a:sym typeface="Oswald Bold"/>
              </a:rPr>
              <a:t>REVIEW &amp; REINFORCE</a:t>
            </a:r>
          </a:p>
        </p:txBody>
      </p:sp>
      <p:sp>
        <p:nvSpPr>
          <p:cNvPr id="9" name="TextBox 9"/>
          <p:cNvSpPr txBox="1"/>
          <p:nvPr/>
        </p:nvSpPr>
        <p:spPr>
          <a:xfrm>
            <a:off x="5876432" y="6268407"/>
            <a:ext cx="6535136" cy="629854"/>
          </a:xfrm>
          <a:prstGeom prst="rect">
            <a:avLst/>
          </a:prstGeom>
        </p:spPr>
        <p:txBody>
          <a:bodyPr lIns="0" tIns="0" rIns="0" bIns="0" rtlCol="0" anchor="t">
            <a:spAutoFit/>
          </a:bodyPr>
          <a:lstStyle/>
          <a:p>
            <a:pPr algn="ctr">
              <a:lnSpc>
                <a:spcPts val="5105"/>
              </a:lnSpc>
            </a:pPr>
            <a:r>
              <a:rPr lang="en-US" sz="3699" b="1" spc="362">
                <a:solidFill>
                  <a:srgbClr val="231F20"/>
                </a:solidFill>
                <a:latin typeface="DM Sans Bold"/>
                <a:ea typeface="DM Sans Bold"/>
                <a:cs typeface="DM Sans Bold"/>
                <a:sym typeface="DM Sans Bold"/>
              </a:rPr>
              <a:t>Sequential Modeling</a:t>
            </a:r>
          </a:p>
        </p:txBody>
      </p:sp>
      <p:sp>
        <p:nvSpPr>
          <p:cNvPr id="10" name="TextBox 10"/>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231F20"/>
                </a:solidFill>
                <a:latin typeface="Canva Sans"/>
                <a:ea typeface="Canva Sans"/>
                <a:cs typeface="Canva Sans"/>
                <a:sym typeface="Canva Sans"/>
              </a:rPr>
              <a:t>8</a:t>
            </a:r>
          </a:p>
        </p:txBody>
      </p:sp>
      <p:grpSp>
        <p:nvGrpSpPr>
          <p:cNvPr id="11" name="Group 11"/>
          <p:cNvGrpSpPr/>
          <p:nvPr/>
        </p:nvGrpSpPr>
        <p:grpSpPr>
          <a:xfrm>
            <a:off x="5435579" y="5638897"/>
            <a:ext cx="2431291" cy="563179"/>
            <a:chOff x="0" y="0"/>
            <a:chExt cx="640340" cy="148327"/>
          </a:xfrm>
        </p:grpSpPr>
        <p:sp>
          <p:nvSpPr>
            <p:cNvPr id="12" name="Freeform 12"/>
            <p:cNvSpPr/>
            <p:nvPr/>
          </p:nvSpPr>
          <p:spPr>
            <a:xfrm>
              <a:off x="0" y="0"/>
              <a:ext cx="640340" cy="148327"/>
            </a:xfrm>
            <a:custGeom>
              <a:avLst/>
              <a:gdLst/>
              <a:ahLst/>
              <a:cxnLst/>
              <a:rect l="l" t="t" r="r" b="b"/>
              <a:pathLst>
                <a:path w="640340" h="148327">
                  <a:moveTo>
                    <a:pt x="6369" y="0"/>
                  </a:moveTo>
                  <a:lnTo>
                    <a:pt x="633972" y="0"/>
                  </a:lnTo>
                  <a:cubicBezTo>
                    <a:pt x="635661" y="0"/>
                    <a:pt x="637280" y="671"/>
                    <a:pt x="638475" y="1865"/>
                  </a:cubicBezTo>
                  <a:cubicBezTo>
                    <a:pt x="639669" y="3060"/>
                    <a:pt x="640340" y="4680"/>
                    <a:pt x="640340" y="6369"/>
                  </a:cubicBezTo>
                  <a:lnTo>
                    <a:pt x="640340" y="141958"/>
                  </a:lnTo>
                  <a:cubicBezTo>
                    <a:pt x="640340" y="145476"/>
                    <a:pt x="637489" y="148327"/>
                    <a:pt x="633972" y="148327"/>
                  </a:cubicBezTo>
                  <a:lnTo>
                    <a:pt x="6369" y="148327"/>
                  </a:lnTo>
                  <a:cubicBezTo>
                    <a:pt x="2851" y="148327"/>
                    <a:pt x="0" y="145476"/>
                    <a:pt x="0" y="141958"/>
                  </a:cubicBezTo>
                  <a:lnTo>
                    <a:pt x="0" y="6369"/>
                  </a:lnTo>
                  <a:cubicBezTo>
                    <a:pt x="0" y="2851"/>
                    <a:pt x="2851" y="0"/>
                    <a:pt x="6369" y="0"/>
                  </a:cubicBezTo>
                  <a:close/>
                </a:path>
              </a:pathLst>
            </a:custGeom>
            <a:solidFill>
              <a:srgbClr val="000000">
                <a:alpha val="0"/>
              </a:srgbClr>
            </a:solidFill>
            <a:ln w="38100" cap="sq">
              <a:solidFill>
                <a:srgbClr val="FF5757"/>
              </a:solidFill>
              <a:prstDash val="solid"/>
              <a:miter/>
            </a:ln>
          </p:spPr>
        </p:sp>
        <p:sp>
          <p:nvSpPr>
            <p:cNvPr id="13" name="TextBox 13"/>
            <p:cNvSpPr txBox="1"/>
            <p:nvPr/>
          </p:nvSpPr>
          <p:spPr>
            <a:xfrm>
              <a:off x="0" y="-47625"/>
              <a:ext cx="640340" cy="195952"/>
            </a:xfrm>
            <a:prstGeom prst="rect">
              <a:avLst/>
            </a:prstGeom>
          </p:spPr>
          <p:txBody>
            <a:bodyPr lIns="50800" tIns="50800" rIns="50800" bIns="50800" rtlCol="0" anchor="ctr"/>
            <a:lstStyle/>
            <a:p>
              <a:pPr algn="ctr">
                <a:lnSpc>
                  <a:spcPts val="2800"/>
                </a:lnSpc>
              </a:pPr>
              <a:endParaRPr/>
            </a:p>
          </p:txBody>
        </p:sp>
      </p:grpSp>
      <p:grpSp>
        <p:nvGrpSpPr>
          <p:cNvPr id="14" name="Group 14"/>
          <p:cNvGrpSpPr/>
          <p:nvPr/>
        </p:nvGrpSpPr>
        <p:grpSpPr>
          <a:xfrm>
            <a:off x="8020144" y="5638897"/>
            <a:ext cx="2316742" cy="563179"/>
            <a:chOff x="0" y="0"/>
            <a:chExt cx="610171" cy="148327"/>
          </a:xfrm>
        </p:grpSpPr>
        <p:sp>
          <p:nvSpPr>
            <p:cNvPr id="15" name="Freeform 15"/>
            <p:cNvSpPr/>
            <p:nvPr/>
          </p:nvSpPr>
          <p:spPr>
            <a:xfrm>
              <a:off x="0" y="0"/>
              <a:ext cx="610171" cy="148327"/>
            </a:xfrm>
            <a:custGeom>
              <a:avLst/>
              <a:gdLst/>
              <a:ahLst/>
              <a:cxnLst/>
              <a:rect l="l" t="t" r="r" b="b"/>
              <a:pathLst>
                <a:path w="610171" h="148327">
                  <a:moveTo>
                    <a:pt x="6683" y="0"/>
                  </a:moveTo>
                  <a:lnTo>
                    <a:pt x="603487" y="0"/>
                  </a:lnTo>
                  <a:cubicBezTo>
                    <a:pt x="607178" y="0"/>
                    <a:pt x="610171" y="2992"/>
                    <a:pt x="610171" y="6683"/>
                  </a:cubicBezTo>
                  <a:lnTo>
                    <a:pt x="610171" y="141643"/>
                  </a:lnTo>
                  <a:cubicBezTo>
                    <a:pt x="610171" y="145335"/>
                    <a:pt x="607178" y="148327"/>
                    <a:pt x="603487" y="148327"/>
                  </a:cubicBezTo>
                  <a:lnTo>
                    <a:pt x="6683" y="148327"/>
                  </a:lnTo>
                  <a:cubicBezTo>
                    <a:pt x="2992" y="148327"/>
                    <a:pt x="0" y="145335"/>
                    <a:pt x="0" y="141643"/>
                  </a:cubicBezTo>
                  <a:lnTo>
                    <a:pt x="0" y="6683"/>
                  </a:lnTo>
                  <a:cubicBezTo>
                    <a:pt x="0" y="2992"/>
                    <a:pt x="2992" y="0"/>
                    <a:pt x="6683" y="0"/>
                  </a:cubicBezTo>
                  <a:close/>
                </a:path>
              </a:pathLst>
            </a:custGeom>
            <a:solidFill>
              <a:srgbClr val="000000">
                <a:alpha val="0"/>
              </a:srgbClr>
            </a:solidFill>
            <a:ln w="38100" cap="sq">
              <a:solidFill>
                <a:srgbClr val="FF5757"/>
              </a:solidFill>
              <a:prstDash val="solid"/>
              <a:miter/>
            </a:ln>
          </p:spPr>
        </p:sp>
        <p:sp>
          <p:nvSpPr>
            <p:cNvPr id="16" name="TextBox 16"/>
            <p:cNvSpPr txBox="1"/>
            <p:nvPr/>
          </p:nvSpPr>
          <p:spPr>
            <a:xfrm>
              <a:off x="0" y="-47625"/>
              <a:ext cx="610171" cy="195952"/>
            </a:xfrm>
            <a:prstGeom prst="rect">
              <a:avLst/>
            </a:prstGeom>
          </p:spPr>
          <p:txBody>
            <a:bodyPr lIns="50800" tIns="50800" rIns="50800" bIns="50800" rtlCol="0" anchor="ctr"/>
            <a:lstStyle/>
            <a:p>
              <a:pPr algn="ctr">
                <a:lnSpc>
                  <a:spcPts val="2800"/>
                </a:lnSpc>
              </a:pPr>
              <a:endParaRPr/>
            </a:p>
          </p:txBody>
        </p:sp>
      </p:grpSp>
      <p:grpSp>
        <p:nvGrpSpPr>
          <p:cNvPr id="17" name="Group 17"/>
          <p:cNvGrpSpPr/>
          <p:nvPr/>
        </p:nvGrpSpPr>
        <p:grpSpPr>
          <a:xfrm>
            <a:off x="10523270" y="5638897"/>
            <a:ext cx="2329151" cy="563179"/>
            <a:chOff x="0" y="0"/>
            <a:chExt cx="613439" cy="148327"/>
          </a:xfrm>
        </p:grpSpPr>
        <p:sp>
          <p:nvSpPr>
            <p:cNvPr id="18" name="Freeform 18"/>
            <p:cNvSpPr/>
            <p:nvPr/>
          </p:nvSpPr>
          <p:spPr>
            <a:xfrm>
              <a:off x="0" y="0"/>
              <a:ext cx="613439" cy="148327"/>
            </a:xfrm>
            <a:custGeom>
              <a:avLst/>
              <a:gdLst/>
              <a:ahLst/>
              <a:cxnLst/>
              <a:rect l="l" t="t" r="r" b="b"/>
              <a:pathLst>
                <a:path w="613439" h="148327">
                  <a:moveTo>
                    <a:pt x="6648" y="0"/>
                  </a:moveTo>
                  <a:lnTo>
                    <a:pt x="606791" y="0"/>
                  </a:lnTo>
                  <a:cubicBezTo>
                    <a:pt x="608554" y="0"/>
                    <a:pt x="610245" y="700"/>
                    <a:pt x="611492" y="1947"/>
                  </a:cubicBezTo>
                  <a:cubicBezTo>
                    <a:pt x="612739" y="3194"/>
                    <a:pt x="613439" y="4885"/>
                    <a:pt x="613439" y="6648"/>
                  </a:cubicBezTo>
                  <a:lnTo>
                    <a:pt x="613439" y="141679"/>
                  </a:lnTo>
                  <a:cubicBezTo>
                    <a:pt x="613439" y="143442"/>
                    <a:pt x="612739" y="145133"/>
                    <a:pt x="611492" y="146380"/>
                  </a:cubicBezTo>
                  <a:cubicBezTo>
                    <a:pt x="610245" y="147626"/>
                    <a:pt x="608554" y="148327"/>
                    <a:pt x="606791" y="148327"/>
                  </a:cubicBezTo>
                  <a:lnTo>
                    <a:pt x="6648" y="148327"/>
                  </a:lnTo>
                  <a:cubicBezTo>
                    <a:pt x="4885" y="148327"/>
                    <a:pt x="3194" y="147626"/>
                    <a:pt x="1947" y="146380"/>
                  </a:cubicBezTo>
                  <a:cubicBezTo>
                    <a:pt x="700" y="145133"/>
                    <a:pt x="0" y="143442"/>
                    <a:pt x="0" y="141679"/>
                  </a:cubicBezTo>
                  <a:lnTo>
                    <a:pt x="0" y="6648"/>
                  </a:lnTo>
                  <a:cubicBezTo>
                    <a:pt x="0" y="4885"/>
                    <a:pt x="700" y="3194"/>
                    <a:pt x="1947" y="1947"/>
                  </a:cubicBezTo>
                  <a:cubicBezTo>
                    <a:pt x="3194" y="700"/>
                    <a:pt x="4885" y="0"/>
                    <a:pt x="6648" y="0"/>
                  </a:cubicBezTo>
                  <a:close/>
                </a:path>
              </a:pathLst>
            </a:custGeom>
            <a:solidFill>
              <a:srgbClr val="000000">
                <a:alpha val="0"/>
              </a:srgbClr>
            </a:solidFill>
            <a:ln w="38100" cap="sq">
              <a:solidFill>
                <a:srgbClr val="FF5757"/>
              </a:solidFill>
              <a:prstDash val="solid"/>
              <a:miter/>
            </a:ln>
          </p:spPr>
        </p:sp>
        <p:sp>
          <p:nvSpPr>
            <p:cNvPr id="19" name="TextBox 19"/>
            <p:cNvSpPr txBox="1"/>
            <p:nvPr/>
          </p:nvSpPr>
          <p:spPr>
            <a:xfrm>
              <a:off x="0" y="-47625"/>
              <a:ext cx="613439" cy="195952"/>
            </a:xfrm>
            <a:prstGeom prst="rect">
              <a:avLst/>
            </a:prstGeom>
          </p:spPr>
          <p:txBody>
            <a:bodyPr lIns="50800" tIns="50800" rIns="50800" bIns="50800" rtlCol="0" anchor="ctr"/>
            <a:lstStyle/>
            <a:p>
              <a:pPr algn="ctr">
                <a:lnSpc>
                  <a:spcPts val="2800"/>
                </a:lnSpc>
              </a:pPr>
              <a:endParaRPr/>
            </a:p>
          </p:txBody>
        </p:sp>
      </p:grpSp>
      <p:sp>
        <p:nvSpPr>
          <p:cNvPr id="20" name="TextBox 20"/>
          <p:cNvSpPr txBox="1"/>
          <p:nvPr/>
        </p:nvSpPr>
        <p:spPr>
          <a:xfrm>
            <a:off x="5435579" y="5687123"/>
            <a:ext cx="2394064" cy="419100"/>
          </a:xfrm>
          <a:prstGeom prst="rect">
            <a:avLst/>
          </a:prstGeom>
        </p:spPr>
        <p:txBody>
          <a:bodyPr lIns="0" tIns="0" rIns="0" bIns="0" rtlCol="0" anchor="t">
            <a:spAutoFit/>
          </a:bodyPr>
          <a:lstStyle/>
          <a:p>
            <a:pPr algn="ctr">
              <a:lnSpc>
                <a:spcPts val="3449"/>
              </a:lnSpc>
            </a:pPr>
            <a:r>
              <a:rPr lang="en-US" sz="2499" spc="244">
                <a:solidFill>
                  <a:srgbClr val="FF5757"/>
                </a:solidFill>
                <a:latin typeface="DM Sans"/>
                <a:ea typeface="DM Sans"/>
                <a:cs typeface="DM Sans"/>
                <a:sym typeface="DM Sans"/>
              </a:rPr>
              <a:t>RNN</a:t>
            </a:r>
          </a:p>
        </p:txBody>
      </p:sp>
      <p:sp>
        <p:nvSpPr>
          <p:cNvPr id="21" name="TextBox 21"/>
          <p:cNvSpPr txBox="1"/>
          <p:nvPr/>
        </p:nvSpPr>
        <p:spPr>
          <a:xfrm>
            <a:off x="8020144" y="5687123"/>
            <a:ext cx="2394064" cy="419100"/>
          </a:xfrm>
          <a:prstGeom prst="rect">
            <a:avLst/>
          </a:prstGeom>
        </p:spPr>
        <p:txBody>
          <a:bodyPr lIns="0" tIns="0" rIns="0" bIns="0" rtlCol="0" anchor="t">
            <a:spAutoFit/>
          </a:bodyPr>
          <a:lstStyle/>
          <a:p>
            <a:pPr algn="ctr">
              <a:lnSpc>
                <a:spcPts val="3449"/>
              </a:lnSpc>
            </a:pPr>
            <a:r>
              <a:rPr lang="en-US" sz="2499" spc="244">
                <a:solidFill>
                  <a:srgbClr val="FF5757"/>
                </a:solidFill>
                <a:latin typeface="DM Sans"/>
                <a:ea typeface="DM Sans"/>
                <a:cs typeface="DM Sans"/>
                <a:sym typeface="DM Sans"/>
              </a:rPr>
              <a:t>LSTM</a:t>
            </a:r>
          </a:p>
        </p:txBody>
      </p:sp>
      <p:sp>
        <p:nvSpPr>
          <p:cNvPr id="22" name="TextBox 22"/>
          <p:cNvSpPr txBox="1"/>
          <p:nvPr/>
        </p:nvSpPr>
        <p:spPr>
          <a:xfrm>
            <a:off x="10490813" y="5687123"/>
            <a:ext cx="2394064" cy="419100"/>
          </a:xfrm>
          <a:prstGeom prst="rect">
            <a:avLst/>
          </a:prstGeom>
        </p:spPr>
        <p:txBody>
          <a:bodyPr lIns="0" tIns="0" rIns="0" bIns="0" rtlCol="0" anchor="t">
            <a:spAutoFit/>
          </a:bodyPr>
          <a:lstStyle/>
          <a:p>
            <a:pPr algn="ctr">
              <a:lnSpc>
                <a:spcPts val="3449"/>
              </a:lnSpc>
            </a:pPr>
            <a:r>
              <a:rPr lang="en-US" sz="2499" spc="244">
                <a:solidFill>
                  <a:srgbClr val="FF5757"/>
                </a:solidFill>
                <a:latin typeface="DM Sans"/>
                <a:ea typeface="DM Sans"/>
                <a:cs typeface="DM Sans"/>
                <a:sym typeface="DM Sans"/>
              </a:rPr>
              <a:t>GRU</a:t>
            </a:r>
          </a:p>
        </p:txBody>
      </p:sp>
      <p:sp>
        <p:nvSpPr>
          <p:cNvPr id="23" name="TextBox 23"/>
          <p:cNvSpPr txBox="1"/>
          <p:nvPr/>
        </p:nvSpPr>
        <p:spPr>
          <a:xfrm>
            <a:off x="1985440" y="3347136"/>
            <a:ext cx="14317119" cy="1021080"/>
          </a:xfrm>
          <a:prstGeom prst="rect">
            <a:avLst/>
          </a:prstGeom>
        </p:spPr>
        <p:txBody>
          <a:bodyPr lIns="0" tIns="0" rIns="0" bIns="0" rtlCol="0" anchor="t">
            <a:spAutoFit/>
          </a:bodyPr>
          <a:lstStyle/>
          <a:p>
            <a:pPr marL="0" lvl="0" indent="0" algn="just">
              <a:lnSpc>
                <a:spcPts val="2760"/>
              </a:lnSpc>
              <a:spcBef>
                <a:spcPct val="0"/>
              </a:spcBef>
            </a:pPr>
            <a:r>
              <a:rPr lang="en-US" sz="2000" b="1" spc="196">
                <a:solidFill>
                  <a:srgbClr val="231F20"/>
                </a:solidFill>
                <a:latin typeface="DM Sans Bold"/>
                <a:ea typeface="DM Sans Bold"/>
                <a:cs typeface="DM Sans Bold"/>
                <a:sym typeface="DM Sans Bold"/>
              </a:rPr>
              <a:t>Sequential modeling involves techniques that are specifically designed to learn patterns in data that follow a sequence over time. These models focus on understanding the temporal dependencies between data points.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13662994" y="337474"/>
            <a:ext cx="4296549" cy="9570246"/>
            <a:chOff x="0" y="0"/>
            <a:chExt cx="1131601" cy="2520559"/>
          </a:xfrm>
        </p:grpSpPr>
        <p:sp>
          <p:nvSpPr>
            <p:cNvPr id="4" name="Freeform 4"/>
            <p:cNvSpPr/>
            <p:nvPr/>
          </p:nvSpPr>
          <p:spPr>
            <a:xfrm>
              <a:off x="0" y="0"/>
              <a:ext cx="1131601" cy="2520559"/>
            </a:xfrm>
            <a:custGeom>
              <a:avLst/>
              <a:gdLst/>
              <a:ahLst/>
              <a:cxnLst/>
              <a:rect l="l" t="t" r="r" b="b"/>
              <a:pathLst>
                <a:path w="1131601" h="2520559">
                  <a:moveTo>
                    <a:pt x="0" y="0"/>
                  </a:moveTo>
                  <a:lnTo>
                    <a:pt x="1131601" y="0"/>
                  </a:lnTo>
                  <a:lnTo>
                    <a:pt x="1131601" y="2520559"/>
                  </a:lnTo>
                  <a:lnTo>
                    <a:pt x="0" y="2520559"/>
                  </a:lnTo>
                  <a:close/>
                </a:path>
              </a:pathLst>
            </a:custGeom>
            <a:solidFill>
              <a:srgbClr val="CCCCCC"/>
            </a:solidFill>
          </p:spPr>
        </p:sp>
        <p:sp>
          <p:nvSpPr>
            <p:cNvPr id="5" name="TextBox 5"/>
            <p:cNvSpPr txBox="1"/>
            <p:nvPr/>
          </p:nvSpPr>
          <p:spPr>
            <a:xfrm>
              <a:off x="0" y="-19050"/>
              <a:ext cx="1131601" cy="2539609"/>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9894617" y="3126300"/>
            <a:ext cx="7364683" cy="4900862"/>
          </a:xfrm>
          <a:custGeom>
            <a:avLst/>
            <a:gdLst/>
            <a:ahLst/>
            <a:cxnLst/>
            <a:rect l="l" t="t" r="r" b="b"/>
            <a:pathLst>
              <a:path w="7364683" h="4900862">
                <a:moveTo>
                  <a:pt x="0" y="0"/>
                </a:moveTo>
                <a:lnTo>
                  <a:pt x="7364683" y="0"/>
                </a:lnTo>
                <a:lnTo>
                  <a:pt x="7364683" y="4900861"/>
                </a:lnTo>
                <a:lnTo>
                  <a:pt x="0" y="4900861"/>
                </a:lnTo>
                <a:lnTo>
                  <a:pt x="0" y="0"/>
                </a:lnTo>
                <a:close/>
              </a:path>
            </a:pathLst>
          </a:custGeom>
          <a:blipFill>
            <a:blip r:embed="rId3"/>
            <a:stretch>
              <a:fillRect/>
            </a:stretch>
          </a:blipFill>
        </p:spPr>
      </p:sp>
      <p:sp>
        <p:nvSpPr>
          <p:cNvPr id="7" name="Freeform 7"/>
          <p:cNvSpPr/>
          <p:nvPr/>
        </p:nvSpPr>
        <p:spPr>
          <a:xfrm>
            <a:off x="2669136" y="7247909"/>
            <a:ext cx="9752965" cy="779253"/>
          </a:xfrm>
          <a:custGeom>
            <a:avLst/>
            <a:gdLst/>
            <a:ahLst/>
            <a:cxnLst/>
            <a:rect l="l" t="t" r="r" b="b"/>
            <a:pathLst>
              <a:path w="9752965" h="779253">
                <a:moveTo>
                  <a:pt x="0" y="0"/>
                </a:moveTo>
                <a:lnTo>
                  <a:pt x="9752965" y="0"/>
                </a:lnTo>
                <a:lnTo>
                  <a:pt x="9752965" y="779252"/>
                </a:lnTo>
                <a:lnTo>
                  <a:pt x="0" y="779252"/>
                </a:lnTo>
                <a:lnTo>
                  <a:pt x="0" y="0"/>
                </a:lnTo>
                <a:close/>
              </a:path>
            </a:pathLst>
          </a:custGeom>
          <a:blipFill>
            <a:blip r:embed="rId4"/>
            <a:stretch>
              <a:fillRect t="-130915" b="-16271"/>
            </a:stretch>
          </a:blipFill>
        </p:spPr>
      </p:sp>
      <p:sp>
        <p:nvSpPr>
          <p:cNvPr id="8" name="Freeform 8"/>
          <p:cNvSpPr/>
          <p:nvPr/>
        </p:nvSpPr>
        <p:spPr>
          <a:xfrm>
            <a:off x="2142191" y="4828880"/>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4"/>
            <a:stretch>
              <a:fillRect t="-86495"/>
            </a:stretch>
          </a:blipFill>
        </p:spPr>
      </p:sp>
      <p:grpSp>
        <p:nvGrpSpPr>
          <p:cNvPr id="9" name="Group 9"/>
          <p:cNvGrpSpPr/>
          <p:nvPr/>
        </p:nvGrpSpPr>
        <p:grpSpPr>
          <a:xfrm>
            <a:off x="2142191" y="3396305"/>
            <a:ext cx="9610044" cy="1948998"/>
            <a:chOff x="0" y="0"/>
            <a:chExt cx="3682024" cy="746746"/>
          </a:xfrm>
        </p:grpSpPr>
        <p:sp>
          <p:nvSpPr>
            <p:cNvPr id="10" name="Freeform 10"/>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sp>
        <p:sp>
          <p:nvSpPr>
            <p:cNvPr id="11" name="TextBox 11"/>
            <p:cNvSpPr txBox="1"/>
            <p:nvPr/>
          </p:nvSpPr>
          <p:spPr>
            <a:xfrm>
              <a:off x="0" y="-19050"/>
              <a:ext cx="3682024" cy="765796"/>
            </a:xfrm>
            <a:prstGeom prst="rect">
              <a:avLst/>
            </a:prstGeom>
          </p:spPr>
          <p:txBody>
            <a:bodyPr lIns="50800" tIns="50800" rIns="50800" bIns="50800" rtlCol="0" anchor="ctr"/>
            <a:lstStyle/>
            <a:p>
              <a:pPr algn="ctr">
                <a:lnSpc>
                  <a:spcPts val="2859"/>
                </a:lnSpc>
              </a:pPr>
              <a:endParaRPr/>
            </a:p>
          </p:txBody>
        </p:sp>
      </p:grpSp>
      <p:sp>
        <p:nvSpPr>
          <p:cNvPr id="12" name="Freeform 12"/>
          <p:cNvSpPr/>
          <p:nvPr/>
        </p:nvSpPr>
        <p:spPr>
          <a:xfrm>
            <a:off x="2474235" y="3673321"/>
            <a:ext cx="1156649" cy="1173721"/>
          </a:xfrm>
          <a:custGeom>
            <a:avLst/>
            <a:gdLst/>
            <a:ahLst/>
            <a:cxnLst/>
            <a:rect l="l" t="t" r="r" b="b"/>
            <a:pathLst>
              <a:path w="1156649" h="1173721">
                <a:moveTo>
                  <a:pt x="0" y="0"/>
                </a:moveTo>
                <a:lnTo>
                  <a:pt x="1156649" y="0"/>
                </a:lnTo>
                <a:lnTo>
                  <a:pt x="1156649" y="1173721"/>
                </a:lnTo>
                <a:lnTo>
                  <a:pt x="0" y="117372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Freeform 13"/>
          <p:cNvSpPr/>
          <p:nvPr/>
        </p:nvSpPr>
        <p:spPr>
          <a:xfrm>
            <a:off x="2142191" y="7210022"/>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4"/>
            <a:stretch>
              <a:fillRect t="-86495"/>
            </a:stretch>
          </a:blipFill>
        </p:spPr>
      </p:sp>
      <p:grpSp>
        <p:nvGrpSpPr>
          <p:cNvPr id="14" name="Group 14"/>
          <p:cNvGrpSpPr/>
          <p:nvPr/>
        </p:nvGrpSpPr>
        <p:grpSpPr>
          <a:xfrm>
            <a:off x="2142191" y="5777447"/>
            <a:ext cx="9610044" cy="1860088"/>
            <a:chOff x="0" y="0"/>
            <a:chExt cx="3682024" cy="712680"/>
          </a:xfrm>
        </p:grpSpPr>
        <p:sp>
          <p:nvSpPr>
            <p:cNvPr id="15" name="Freeform 15"/>
            <p:cNvSpPr/>
            <p:nvPr/>
          </p:nvSpPr>
          <p:spPr>
            <a:xfrm>
              <a:off x="0" y="0"/>
              <a:ext cx="3682024" cy="712680"/>
            </a:xfrm>
            <a:custGeom>
              <a:avLst/>
              <a:gdLst/>
              <a:ahLst/>
              <a:cxnLst/>
              <a:rect l="l" t="t" r="r" b="b"/>
              <a:pathLst>
                <a:path w="3682024" h="712680">
                  <a:moveTo>
                    <a:pt x="0" y="0"/>
                  </a:moveTo>
                  <a:lnTo>
                    <a:pt x="3682024" y="0"/>
                  </a:lnTo>
                  <a:lnTo>
                    <a:pt x="3682024" y="712680"/>
                  </a:lnTo>
                  <a:lnTo>
                    <a:pt x="0" y="712680"/>
                  </a:lnTo>
                  <a:close/>
                </a:path>
              </a:pathLst>
            </a:custGeom>
            <a:solidFill>
              <a:srgbClr val="EFEFEF"/>
            </a:solidFill>
          </p:spPr>
        </p:sp>
        <p:sp>
          <p:nvSpPr>
            <p:cNvPr id="16" name="TextBox 16"/>
            <p:cNvSpPr txBox="1"/>
            <p:nvPr/>
          </p:nvSpPr>
          <p:spPr>
            <a:xfrm>
              <a:off x="0" y="-19050"/>
              <a:ext cx="3682024" cy="731730"/>
            </a:xfrm>
            <a:prstGeom prst="rect">
              <a:avLst/>
            </a:prstGeom>
          </p:spPr>
          <p:txBody>
            <a:bodyPr lIns="50800" tIns="50800" rIns="50800" bIns="50800" rtlCol="0" anchor="ctr"/>
            <a:lstStyle/>
            <a:p>
              <a:pPr algn="ctr">
                <a:lnSpc>
                  <a:spcPts val="2859"/>
                </a:lnSpc>
              </a:pPr>
              <a:endParaRPr/>
            </a:p>
          </p:txBody>
        </p:sp>
      </p:grpSp>
      <p:sp>
        <p:nvSpPr>
          <p:cNvPr id="17" name="Freeform 17"/>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8" name="Freeform 18"/>
          <p:cNvSpPr/>
          <p:nvPr/>
        </p:nvSpPr>
        <p:spPr>
          <a:xfrm>
            <a:off x="2474235" y="6195280"/>
            <a:ext cx="1002719" cy="950522"/>
          </a:xfrm>
          <a:custGeom>
            <a:avLst/>
            <a:gdLst/>
            <a:ahLst/>
            <a:cxnLst/>
            <a:rect l="l" t="t" r="r" b="b"/>
            <a:pathLst>
              <a:path w="1002719" h="950522">
                <a:moveTo>
                  <a:pt x="0" y="0"/>
                </a:moveTo>
                <a:lnTo>
                  <a:pt x="1002719" y="0"/>
                </a:lnTo>
                <a:lnTo>
                  <a:pt x="1002719" y="950523"/>
                </a:lnTo>
                <a:lnTo>
                  <a:pt x="0" y="95052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9" name="TextBox 19"/>
          <p:cNvSpPr txBox="1"/>
          <p:nvPr/>
        </p:nvSpPr>
        <p:spPr>
          <a:xfrm>
            <a:off x="3908899" y="6005886"/>
            <a:ext cx="7132181" cy="1139916"/>
          </a:xfrm>
          <a:prstGeom prst="rect">
            <a:avLst/>
          </a:prstGeom>
        </p:spPr>
        <p:txBody>
          <a:bodyPr lIns="0" tIns="0" rIns="0" bIns="0" rtlCol="0" anchor="t">
            <a:spAutoFit/>
          </a:bodyPr>
          <a:lstStyle/>
          <a:p>
            <a:pPr algn="l">
              <a:lnSpc>
                <a:spcPts val="3050"/>
              </a:lnSpc>
            </a:pPr>
            <a:r>
              <a:rPr lang="en-US" sz="2210" b="1" spc="216">
                <a:solidFill>
                  <a:srgbClr val="231F20"/>
                </a:solidFill>
                <a:latin typeface="DM Sans Bold"/>
                <a:ea typeface="DM Sans Bold"/>
                <a:cs typeface="DM Sans Bold"/>
                <a:sym typeface="DM Sans Bold"/>
              </a:rPr>
              <a:t>Dataset:</a:t>
            </a:r>
          </a:p>
          <a:p>
            <a:pPr marL="477229" lvl="1" indent="-238614" algn="l">
              <a:lnSpc>
                <a:spcPts val="3050"/>
              </a:lnSpc>
              <a:spcBef>
                <a:spcPct val="0"/>
              </a:spcBef>
              <a:buFont typeface="Arial"/>
              <a:buChar char="•"/>
            </a:pPr>
            <a:r>
              <a:rPr lang="en-US" sz="2210" spc="216">
                <a:solidFill>
                  <a:srgbClr val="231F20"/>
                </a:solidFill>
                <a:latin typeface="DM Sans"/>
                <a:ea typeface="DM Sans"/>
                <a:cs typeface="DM Sans"/>
                <a:sym typeface="DM Sans"/>
              </a:rPr>
              <a:t>Irish Folk Song Dataset : 817 Irish folk songs represented in ABC notation</a:t>
            </a:r>
          </a:p>
        </p:txBody>
      </p:sp>
      <p:sp>
        <p:nvSpPr>
          <p:cNvPr id="20" name="TextBox 20"/>
          <p:cNvSpPr txBox="1"/>
          <p:nvPr/>
        </p:nvSpPr>
        <p:spPr>
          <a:xfrm>
            <a:off x="1028700" y="933450"/>
            <a:ext cx="7416941" cy="857310"/>
          </a:xfrm>
          <a:prstGeom prst="rect">
            <a:avLst/>
          </a:prstGeom>
        </p:spPr>
        <p:txBody>
          <a:bodyPr lIns="0" tIns="0" rIns="0" bIns="0" rtlCol="0" anchor="t">
            <a:spAutoFit/>
          </a:bodyPr>
          <a:lstStyle/>
          <a:p>
            <a:pPr algn="l">
              <a:lnSpc>
                <a:spcPts val="6900"/>
              </a:lnSpc>
            </a:pPr>
            <a:r>
              <a:rPr lang="en-US" sz="5000" b="1" spc="490">
                <a:solidFill>
                  <a:srgbClr val="231F20"/>
                </a:solidFill>
                <a:latin typeface="Oswald Bold"/>
                <a:ea typeface="Oswald Bold"/>
                <a:cs typeface="Oswald Bold"/>
                <a:sym typeface="Oswald Bold"/>
              </a:rPr>
              <a:t>PROJECT OVERVIEW</a:t>
            </a:r>
          </a:p>
        </p:txBody>
      </p:sp>
      <p:sp>
        <p:nvSpPr>
          <p:cNvPr id="21" name="TextBox 21"/>
          <p:cNvSpPr txBox="1"/>
          <p:nvPr/>
        </p:nvSpPr>
        <p:spPr>
          <a:xfrm>
            <a:off x="3908899" y="3624745"/>
            <a:ext cx="7504451" cy="1520857"/>
          </a:xfrm>
          <a:prstGeom prst="rect">
            <a:avLst/>
          </a:prstGeom>
        </p:spPr>
        <p:txBody>
          <a:bodyPr lIns="0" tIns="0" rIns="0" bIns="0" rtlCol="0" anchor="t">
            <a:spAutoFit/>
          </a:bodyPr>
          <a:lstStyle/>
          <a:p>
            <a:pPr algn="l">
              <a:lnSpc>
                <a:spcPts val="3050"/>
              </a:lnSpc>
            </a:pPr>
            <a:r>
              <a:rPr lang="en-US" sz="2210" b="1" spc="216">
                <a:solidFill>
                  <a:srgbClr val="231F20"/>
                </a:solidFill>
                <a:latin typeface="DM Sans Bold"/>
                <a:ea typeface="DM Sans Bold"/>
                <a:cs typeface="DM Sans Bold"/>
                <a:sym typeface="DM Sans Bold"/>
              </a:rPr>
              <a:t>Project Goal:</a:t>
            </a:r>
          </a:p>
          <a:p>
            <a:pPr marL="477229" lvl="1" indent="-238614" algn="l">
              <a:lnSpc>
                <a:spcPts val="3050"/>
              </a:lnSpc>
              <a:spcBef>
                <a:spcPct val="0"/>
              </a:spcBef>
              <a:buFont typeface="Arial"/>
              <a:buChar char="•"/>
            </a:pPr>
            <a:r>
              <a:rPr lang="en-US" sz="2210" spc="216">
                <a:solidFill>
                  <a:srgbClr val="231F20"/>
                </a:solidFill>
                <a:latin typeface="DM Sans"/>
                <a:ea typeface="DM Sans"/>
                <a:cs typeface="DM Sans"/>
                <a:sym typeface="DM Sans"/>
              </a:rPr>
              <a:t>The goal of this project is to generate authentic-sounding folk music using three deep learning models: RNN, LSTM, and GRU. </a:t>
            </a:r>
          </a:p>
        </p:txBody>
      </p:sp>
      <p:sp>
        <p:nvSpPr>
          <p:cNvPr id="22" name="TextBox 22"/>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231F20"/>
                </a:solidFill>
                <a:latin typeface="Canva Sans"/>
                <a:ea typeface="Canva Sans"/>
                <a:cs typeface="Canva Sans"/>
                <a:sym typeface="Canva Sans"/>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1022</Words>
  <Application>Microsoft Office PowerPoint</Application>
  <PresentationFormat>Custom</PresentationFormat>
  <Paragraphs>158</Paragraphs>
  <Slides>21</Slides>
  <Notes>0</Notes>
  <HiddenSlides>0</HiddenSlides>
  <MMClips>3</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DM Sans Bold</vt:lpstr>
      <vt:lpstr>Canva Sans</vt:lpstr>
      <vt:lpstr>Arial</vt:lpstr>
      <vt:lpstr>Calibri</vt:lpstr>
      <vt:lpstr>DM Sans</vt:lpstr>
      <vt:lpstr>Canva Sans Bold</vt:lpstr>
      <vt:lpstr>Open Sauce</vt:lpstr>
      <vt:lpstr>Oswald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CIFAR-10 Image Classification using CNNs</dc:title>
  <cp:lastModifiedBy>Wafa Jbeli</cp:lastModifiedBy>
  <cp:revision>2</cp:revision>
  <dcterms:created xsi:type="dcterms:W3CDTF">2006-08-16T00:00:00Z</dcterms:created>
  <dcterms:modified xsi:type="dcterms:W3CDTF">2025-01-20T10:27:29Z</dcterms:modified>
  <dc:identifier>DAGWMCA7UFA</dc:identifier>
</cp:coreProperties>
</file>