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5" r:id="rId10"/>
    <p:sldId id="266" r:id="rId11"/>
    <p:sldId id="267"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b="1" dirty="0">
                <a:effectLst>
                  <a:outerShdw blurRad="38100" dist="38100" dir="2700000" algn="tl">
                    <a:srgbClr val="000000">
                      <a:alpha val="43137"/>
                    </a:srgbClr>
                  </a:outerShdw>
                </a:effectLst>
                <a:latin typeface="Times New Roman" panose="02020603050405020304" charset="0"/>
                <a:cs typeface="Times New Roman" panose="02020603050405020304" charset="0"/>
              </a:rPr>
              <a:t>Capstone Project </a:t>
            </a:r>
            <a:endParaRPr lang="en-US" sz="11500"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554143" y="2975610"/>
            <a:ext cx="10949517" cy="1752600"/>
          </a:xfrm>
        </p:spPr>
        <p:txBody>
          <a:bodyPr/>
          <a:lstStyle/>
          <a:p>
            <a:r>
              <a:rPr lang="en-US" sz="4000" b="1" i="1">
                <a:effectLst>
                  <a:outerShdw blurRad="38100" dist="38100" dir="2700000" algn="tl">
                    <a:srgbClr val="000000">
                      <a:alpha val="43137"/>
                    </a:srgbClr>
                  </a:outerShdw>
                </a:effectLst>
                <a:latin typeface="Times New Roman" panose="02020603050405020304" charset="0"/>
                <a:cs typeface="Times New Roman" panose="02020603050405020304" charset="0"/>
              </a:rPr>
              <a:t>The Battle of the Neighborhoods</a:t>
            </a:r>
            <a:endParaRPr lang="en-US" sz="40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Cluster 5</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c5"/>
          <p:cNvPicPr>
            <a:picLocks noChangeAspect="1"/>
          </p:cNvPicPr>
          <p:nvPr>
            <p:ph idx="1"/>
          </p:nvPr>
        </p:nvPicPr>
        <p:blipFill>
          <a:blip r:embed="rId1"/>
          <a:srcRect l="15439" t="30269" r="17751" b="47192"/>
          <a:stretch>
            <a:fillRect/>
          </a:stretch>
        </p:blipFill>
        <p:spPr>
          <a:xfrm>
            <a:off x="609600" y="2635250"/>
            <a:ext cx="10129520" cy="2655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455420"/>
          </a:xfrm>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Results</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2123440"/>
            <a:ext cx="10972800" cy="4004310"/>
          </a:xfrm>
        </p:spPr>
        <p:txBody>
          <a:bodyPr/>
          <a:p>
            <a:pPr marL="0" indent="0">
              <a:buNone/>
            </a:pPr>
            <a:r>
              <a:rPr lang="en-US"/>
              <a:t>Our analysis shows that although there is a great number of restaurants in Toronto, there are pockets of low restaurant density fairly close to city center</a:t>
            </a:r>
            <a:r>
              <a:rPr lang="en-GB" altLang="en-US"/>
              <a:t>. </a:t>
            </a:r>
            <a:r>
              <a:rPr lang="en-US"/>
              <a:t>We have 4 boroughs and 74 neighborhoods inside geograpical coordinate of 43.653963, -79.387207</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pPr algn="ctr"/>
            <a:r>
              <a:rPr 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Conclusion</a:t>
            </a:r>
            <a:endParaRPr 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5915"/>
            <a:ext cx="10972800" cy="4953000"/>
          </a:xfrm>
        </p:spPr>
        <p:txBody>
          <a:bodyPr/>
          <a:p>
            <a:pPr marL="0" indent="0" algn="just">
              <a:buNone/>
            </a:pPr>
            <a:r>
              <a:rPr lang="en-GB" altLang="en-US"/>
              <a:t>The </a:t>
            </a:r>
            <a:r>
              <a:rPr lang="en-US"/>
              <a:t>decission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48105"/>
          </a:xfrm>
        </p:spPr>
        <p:txBody>
          <a:bodyPr/>
          <a:p>
            <a:pPr algn="ctr"/>
            <a:r>
              <a:rPr 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Introduction</a:t>
            </a:r>
            <a:r>
              <a:rPr lang="en-US" b="1" i="1">
                <a:effectLst>
                  <a:outerShdw blurRad="38100" dist="38100" dir="2700000" algn="tl">
                    <a:srgbClr val="000000">
                      <a:alpha val="43137"/>
                    </a:srgbClr>
                  </a:outerShdw>
                </a:effectLst>
                <a:latin typeface="Times New Roman" panose="02020603050405020304" charset="0"/>
                <a:cs typeface="Times New Roman" panose="02020603050405020304" charset="0"/>
              </a:rPr>
              <a:t>: Business Problem</a:t>
            </a:r>
            <a:endParaRPr lang="en-US"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6100" y="1802130"/>
            <a:ext cx="10972800" cy="4953000"/>
          </a:xfrm>
        </p:spPr>
        <p:txBody>
          <a:bodyPr/>
          <a:p>
            <a:r>
              <a:rPr lang="en-GB" altLang="en-US" sz="2800">
                <a:latin typeface="Times New Roman" panose="02020603050405020304" charset="0"/>
                <a:cs typeface="Times New Roman" panose="02020603050405020304" charset="0"/>
              </a:rPr>
              <a:t>T</a:t>
            </a:r>
            <a:r>
              <a:rPr lang="en-US" sz="2800">
                <a:latin typeface="Times New Roman" panose="02020603050405020304" charset="0"/>
                <a:cs typeface="Times New Roman" panose="02020603050405020304" charset="0"/>
              </a:rPr>
              <a:t>ry</a:t>
            </a:r>
            <a:r>
              <a:rPr lang="en-GB" altLang="en-US" sz="2800">
                <a:latin typeface="Times New Roman" panose="02020603050405020304" charset="0"/>
                <a:cs typeface="Times New Roman" panose="02020603050405020304" charset="0"/>
              </a:rPr>
              <a:t>ing</a:t>
            </a:r>
            <a:r>
              <a:rPr lang="en-US" sz="2800">
                <a:latin typeface="Times New Roman" panose="02020603050405020304" charset="0"/>
                <a:cs typeface="Times New Roman" panose="02020603050405020304" charset="0"/>
              </a:rPr>
              <a:t> to find an optimal location for a restaurant</a:t>
            </a:r>
            <a:endParaRPr lang="en-US" sz="2800">
              <a:latin typeface="Times New Roman" panose="02020603050405020304" charset="0"/>
              <a:cs typeface="Times New Roman" panose="02020603050405020304" charset="0"/>
            </a:endParaRPr>
          </a:p>
          <a:p>
            <a:r>
              <a:rPr lang="en-GB" altLang="en-US" sz="2800">
                <a:latin typeface="Times New Roman" panose="02020603050405020304" charset="0"/>
                <a:cs typeface="Times New Roman" panose="02020603050405020304" charset="0"/>
              </a:rPr>
              <a:t>R</a:t>
            </a:r>
            <a:r>
              <a:rPr lang="en-US" sz="2800">
                <a:latin typeface="Times New Roman" panose="02020603050405020304" charset="0"/>
                <a:cs typeface="Times New Roman" panose="02020603050405020304" charset="0"/>
              </a:rPr>
              <a:t>eport will be targeted to stakeholders interested in opening an restaurant in Toronto, Canada</a:t>
            </a:r>
            <a:endParaRPr lang="en-US" sz="2800">
              <a:latin typeface="Times New Roman" panose="02020603050405020304" charset="0"/>
              <a:cs typeface="Times New Roman" panose="02020603050405020304" charset="0"/>
            </a:endParaRPr>
          </a:p>
          <a:p>
            <a:r>
              <a:rPr lang="en-GB" altLang="en-US" sz="2800">
                <a:latin typeface="Times New Roman" panose="02020603050405020304" charset="0"/>
                <a:cs typeface="Times New Roman" panose="02020603050405020304" charset="0"/>
              </a:rPr>
              <a:t>Based on </a:t>
            </a:r>
            <a:endParaRPr lang="en-GB" altLang="en-US" sz="2800">
              <a:latin typeface="Times New Roman" panose="02020603050405020304" charset="0"/>
              <a:cs typeface="Times New Roman" panose="02020603050405020304" charset="0"/>
            </a:endParaRPr>
          </a:p>
          <a:p>
            <a:pPr lvl="1"/>
            <a:r>
              <a:rPr lang="en-GB" altLang="en-US" sz="2450">
                <a:latin typeface="Times New Roman" panose="02020603050405020304" charset="0"/>
                <a:cs typeface="Times New Roman" panose="02020603050405020304" charset="0"/>
              </a:rPr>
              <a:t>Population of the neighbourhood</a:t>
            </a:r>
            <a:endParaRPr lang="en-GB" altLang="en-US" sz="2450">
              <a:latin typeface="Times New Roman" panose="02020603050405020304" charset="0"/>
              <a:cs typeface="Times New Roman" panose="02020603050405020304" charset="0"/>
            </a:endParaRPr>
          </a:p>
          <a:p>
            <a:pPr lvl="1"/>
            <a:r>
              <a:rPr lang="en-GB" altLang="en-US" sz="2450">
                <a:latin typeface="Times New Roman" panose="02020603050405020304" charset="0"/>
                <a:cs typeface="Times New Roman" panose="02020603050405020304" charset="0"/>
              </a:rPr>
              <a:t>Locations that are not already crowded with restaurants</a:t>
            </a:r>
            <a:endParaRPr lang="en-GB" altLang="en-US" sz="2450">
              <a:latin typeface="Times New Roman" panose="02020603050405020304" charset="0"/>
              <a:cs typeface="Times New Roman" panose="02020603050405020304" charset="0"/>
            </a:endParaRPr>
          </a:p>
          <a:p>
            <a:pPr lvl="1"/>
            <a:r>
              <a:rPr lang="en-GB" altLang="en-US" sz="2450">
                <a:latin typeface="Times New Roman" panose="02020603050405020304" charset="0"/>
                <a:cs typeface="Times New Roman" panose="02020603050405020304" charset="0"/>
              </a:rPr>
              <a:t>As close to city center as possible</a:t>
            </a:r>
            <a:endParaRPr lang="en-GB" altLang="en-US" sz="245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Data</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GB" altLang="en-US"/>
              <a:t>The </a:t>
            </a:r>
            <a:r>
              <a:rPr lang="en-US"/>
              <a:t>data sources will be needed to extract/generate the required information</a:t>
            </a:r>
            <a:endParaRPr lang="en-US"/>
          </a:p>
          <a:p>
            <a:pPr lvl="1"/>
            <a:r>
              <a:rPr lang="en-GB" altLang="en-US"/>
              <a:t>c</a:t>
            </a:r>
            <a:r>
              <a:rPr lang="en-US"/>
              <a:t>enters of candidate areas will be generated algorithmically and approximate addresses of centers of those areas will be obtained using https://en.wikipedia.org/wiki/List_of_postal_codes_of_Canada:_M</a:t>
            </a:r>
            <a:endParaRPr lang="en-US"/>
          </a:p>
          <a:p>
            <a:pPr lvl="1"/>
            <a:r>
              <a:rPr lang="en-US"/>
              <a:t>number of restaurants and their type and location in every neighborhood will be obtained using Foursquare API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Methodology</a:t>
            </a:r>
            <a:endParaRPr 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Collected required data</a:t>
            </a:r>
            <a:r>
              <a:rPr lang="en-GB" altLang="en-US" sz="2800">
                <a:latin typeface="Times New Roman" panose="02020603050405020304" charset="0"/>
                <a:cs typeface="Times New Roman" panose="02020603050405020304" charset="0"/>
              </a:rPr>
              <a:t> like</a:t>
            </a:r>
            <a:r>
              <a:rPr lang="en-US" sz="2800">
                <a:latin typeface="Times New Roman" panose="02020603050405020304" charset="0"/>
                <a:cs typeface="Times New Roman" panose="02020603050405020304" charset="0"/>
              </a:rPr>
              <a:t> location and type of every restaurant within our lat</a:t>
            </a:r>
            <a:r>
              <a:rPr lang="en-GB" altLang="en-US" sz="2800">
                <a:latin typeface="Times New Roman" panose="02020603050405020304" charset="0"/>
                <a:cs typeface="Times New Roman" panose="02020603050405020304" charset="0"/>
              </a:rPr>
              <a:t>itude</a:t>
            </a:r>
            <a:r>
              <a:rPr lang="en-US" sz="2800">
                <a:latin typeface="Times New Roman" panose="02020603050405020304" charset="0"/>
                <a:cs typeface="Times New Roman" panose="02020603050405020304" charset="0"/>
              </a:rPr>
              <a:t> and l</a:t>
            </a:r>
            <a:r>
              <a:rPr lang="en-GB" altLang="en-US" sz="2800">
                <a:latin typeface="Times New Roman" panose="02020603050405020304" charset="0"/>
                <a:cs typeface="Times New Roman" panose="02020603050405020304" charset="0"/>
              </a:rPr>
              <a:t>o</a:t>
            </a:r>
            <a:r>
              <a:rPr lang="en-US" sz="2800">
                <a:latin typeface="Times New Roman" panose="02020603050405020304" charset="0"/>
                <a:cs typeface="Times New Roman" panose="02020603050405020304" charset="0"/>
              </a:rPr>
              <a:t>ng</a:t>
            </a:r>
            <a:r>
              <a:rPr lang="en-GB" altLang="en-US" sz="2800">
                <a:latin typeface="Times New Roman" panose="02020603050405020304" charset="0"/>
                <a:cs typeface="Times New Roman" panose="02020603050405020304" charset="0"/>
              </a:rPr>
              <a:t>itude</a:t>
            </a:r>
            <a:r>
              <a:rPr lang="en-US" sz="2800">
                <a:latin typeface="Times New Roman" panose="02020603050405020304" charset="0"/>
                <a:cs typeface="Times New Roman" panose="02020603050405020304" charset="0"/>
              </a:rPr>
              <a: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Explrored the 'restaurant density' across different areas of Toronto - we will use K- mean to identify a few promising areas close to center with low number of restaurants and their type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Explored the most promising areas and within those create clusters of locations that meet some basic requirements established in discussion with stakeholders: we will take into consideration locations with less restaurants in radius of 500 meters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40155"/>
          </a:xfrm>
        </p:spPr>
        <p:txBody>
          <a:bodyPr/>
          <a:p>
            <a:pPr algn="ctr"/>
            <a:r>
              <a:rPr lang="en-US" sz="4800" b="1" i="1">
                <a:effectLst>
                  <a:outerShdw blurRad="38100" dist="38100" dir="2700000" algn="tl">
                    <a:srgbClr val="000000">
                      <a:alpha val="43137"/>
                    </a:srgbClr>
                  </a:outerShdw>
                </a:effectLst>
              </a:rPr>
              <a:t>Analysis </a:t>
            </a:r>
            <a:endParaRPr lang="en-US" sz="4800" b="1" i="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2263775"/>
            <a:ext cx="10972800" cy="4953000"/>
          </a:xfrm>
        </p:spPr>
        <p:txBody>
          <a:bodyPr/>
          <a:p>
            <a:r>
              <a:rPr lang="en-US">
                <a:latin typeface="Times New Roman" panose="02020603050405020304" charset="0"/>
                <a:cs typeface="Times New Roman" panose="02020603050405020304" charset="0"/>
              </a:rPr>
              <a:t>Data identifiaction, capturing and cleaning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Combining different data source and sorting neighborhood based on Longitude and latitude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the Toronto's neighborhoods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Clustering</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35685"/>
          </a:xfrm>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Cluster 1</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c1"/>
          <p:cNvPicPr>
            <a:picLocks noChangeAspect="1"/>
          </p:cNvPicPr>
          <p:nvPr>
            <p:ph idx="1"/>
          </p:nvPr>
        </p:nvPicPr>
        <p:blipFill>
          <a:blip r:embed="rId1"/>
          <a:srcRect l="12183" t="8582" r="-11559" b="-37445"/>
          <a:stretch>
            <a:fillRect/>
          </a:stretch>
        </p:blipFill>
        <p:spPr>
          <a:xfrm>
            <a:off x="499110" y="2017395"/>
            <a:ext cx="11193145" cy="7851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Cluster 2</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c2"/>
          <p:cNvPicPr>
            <a:picLocks noChangeAspect="1"/>
          </p:cNvPicPr>
          <p:nvPr>
            <p:ph idx="1"/>
          </p:nvPr>
        </p:nvPicPr>
        <p:blipFill>
          <a:blip r:embed="rId1"/>
          <a:srcRect l="13360" t="9808" r="18135" b="30782"/>
          <a:stretch>
            <a:fillRect/>
          </a:stretch>
        </p:blipFill>
        <p:spPr>
          <a:xfrm>
            <a:off x="818515" y="1002030"/>
            <a:ext cx="9245600" cy="5855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75715"/>
          </a:xfrm>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Cluster 3</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c3"/>
          <p:cNvPicPr>
            <a:picLocks noChangeAspect="1"/>
          </p:cNvPicPr>
          <p:nvPr>
            <p:ph idx="1"/>
          </p:nvPr>
        </p:nvPicPr>
        <p:blipFill>
          <a:blip r:embed="rId1"/>
          <a:srcRect l="10336" t="24603" r="15120" b="60167"/>
          <a:stretch>
            <a:fillRect/>
          </a:stretch>
        </p:blipFill>
        <p:spPr>
          <a:xfrm>
            <a:off x="1131570" y="2221865"/>
            <a:ext cx="10528300" cy="2413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rPr>
              <a:t>Cluster 4</a:t>
            </a:r>
            <a:endParaRPr lang="en-GB" altLang="en-US" sz="4800" b="1" i="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descr="c4"/>
          <p:cNvPicPr>
            <a:picLocks noChangeAspect="1"/>
          </p:cNvPicPr>
          <p:nvPr>
            <p:ph idx="1"/>
          </p:nvPr>
        </p:nvPicPr>
        <p:blipFill>
          <a:blip r:embed="rId1"/>
          <a:srcRect l="19549" t="10654" r="21580" b="28936"/>
          <a:stretch>
            <a:fillRect/>
          </a:stretch>
        </p:blipFill>
        <p:spPr>
          <a:xfrm>
            <a:off x="1577340" y="1552575"/>
            <a:ext cx="8378825" cy="470027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2194</Words>
  <Application>WPS Presentation</Application>
  <PresentationFormat>Widescreen</PresentationFormat>
  <Paragraphs>50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Sylfaen</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jebalin</dc:creator>
  <cp:lastModifiedBy>jebalin</cp:lastModifiedBy>
  <cp:revision>1</cp:revision>
  <dcterms:created xsi:type="dcterms:W3CDTF">2021-07-05T19:30:19Z</dcterms:created>
  <dcterms:modified xsi:type="dcterms:W3CDTF">2021-07-05T19:30:19Z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