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Arimo" panose="020B0604020202020204" charset="0"/>
      <p:regular r:id="rId12"/>
    </p:embeddedFont>
    <p:embeddedFont>
      <p:font typeface="Trebuchet MS" panose="020B0603020202020204" pitchFamily="34" charset="0"/>
      <p:regular r:id="rId13"/>
      <p:bold r:id="rId14"/>
      <p:italic r:id="rId15"/>
      <p:boldItalic r:id="rId16"/>
    </p:embeddedFont>
    <p:embeddedFont>
      <p:font typeface="Trebuchet MS Bold" panose="020B0703020202020204" pitchFamily="34" charset="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87" d="100"/>
          <a:sy n="87" d="100"/>
        </p:scale>
        <p:origin x="49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34.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9.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23.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9.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3" Type="http://schemas.openxmlformats.org/officeDocument/2006/relationships/image" Target="../media/image28.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29.jpe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30.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1.png"/><Relationship Id="rId9" Type="http://schemas.openxmlformats.org/officeDocument/2006/relationships/image" Target="../media/image10.png"/><Relationship Id="rId14" Type="http://schemas.openxmlformats.org/officeDocument/2006/relationships/image" Target="../media/image32.jpe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208214"/>
            <a:ext cx="444503" cy="2832097"/>
          </a:xfrm>
          <a:custGeom>
            <a:avLst/>
            <a:gdLst/>
            <a:ahLst/>
            <a:cxnLst/>
            <a:rect l="l" t="t" r="r" b="b"/>
            <a:pathLst>
              <a:path w="444503" h="2832097">
                <a:moveTo>
                  <a:pt x="0" y="0"/>
                </a:moveTo>
                <a:lnTo>
                  <a:pt x="444503" y="0"/>
                </a:lnTo>
                <a:lnTo>
                  <a:pt x="444503" y="2832096"/>
                </a:lnTo>
                <a:lnTo>
                  <a:pt x="0" y="2832096"/>
                </a:lnTo>
                <a:lnTo>
                  <a:pt x="0" y="0"/>
                </a:lnTo>
                <a:close/>
              </a:path>
            </a:pathLst>
          </a:custGeom>
          <a:blipFill>
            <a:blip r:embed="rId2"/>
            <a:stretch>
              <a:fillRect/>
            </a:stretch>
          </a:blipFill>
        </p:spPr>
      </p:sp>
      <p:sp>
        <p:nvSpPr>
          <p:cNvPr id="3" name="Freeform 3"/>
          <p:cNvSpPr/>
          <p:nvPr/>
        </p:nvSpPr>
        <p:spPr>
          <a:xfrm>
            <a:off x="393697" y="3090617"/>
            <a:ext cx="1244603" cy="1079497"/>
          </a:xfrm>
          <a:custGeom>
            <a:avLst/>
            <a:gdLst/>
            <a:ahLst/>
            <a:cxnLst/>
            <a:rect l="l" t="t" r="r" b="b"/>
            <a:pathLst>
              <a:path w="1244603" h="1079497">
                <a:moveTo>
                  <a:pt x="0" y="0"/>
                </a:moveTo>
                <a:lnTo>
                  <a:pt x="1244603" y="0"/>
                </a:lnTo>
                <a:lnTo>
                  <a:pt x="1244603" y="1079497"/>
                </a:lnTo>
                <a:lnTo>
                  <a:pt x="0" y="1079497"/>
                </a:lnTo>
                <a:lnTo>
                  <a:pt x="0" y="0"/>
                </a:lnTo>
                <a:close/>
              </a:path>
            </a:pathLst>
          </a:custGeom>
          <a:blipFill>
            <a:blip r:embed="rId3"/>
            <a:stretch>
              <a:fillRect/>
            </a:stretch>
          </a:blipFill>
        </p:spPr>
      </p:sp>
      <p:sp>
        <p:nvSpPr>
          <p:cNvPr id="4" name="Freeform 4"/>
          <p:cNvSpPr/>
          <p:nvPr/>
        </p:nvSpPr>
        <p:spPr>
          <a:xfrm>
            <a:off x="1485900" y="2823917"/>
            <a:ext cx="660397" cy="584197"/>
          </a:xfrm>
          <a:custGeom>
            <a:avLst/>
            <a:gdLst/>
            <a:ahLst/>
            <a:cxnLst/>
            <a:rect l="l" t="t" r="r" b="b"/>
            <a:pathLst>
              <a:path w="660397" h="584197">
                <a:moveTo>
                  <a:pt x="0" y="0"/>
                </a:moveTo>
                <a:lnTo>
                  <a:pt x="660397" y="0"/>
                </a:lnTo>
                <a:lnTo>
                  <a:pt x="660397" y="584197"/>
                </a:lnTo>
                <a:lnTo>
                  <a:pt x="0" y="584197"/>
                </a:lnTo>
                <a:lnTo>
                  <a:pt x="0" y="0"/>
                </a:lnTo>
                <a:close/>
              </a:path>
            </a:pathLst>
          </a:custGeom>
          <a:blipFill>
            <a:blip r:embed="rId4"/>
            <a:stretch>
              <a:fillRect/>
            </a:stretch>
          </a:blipFill>
        </p:spPr>
      </p:sp>
      <p:sp>
        <p:nvSpPr>
          <p:cNvPr id="5" name="Freeform 5"/>
          <p:cNvSpPr/>
          <p:nvPr/>
        </p:nvSpPr>
        <p:spPr>
          <a:xfrm>
            <a:off x="2819400" y="1223717"/>
            <a:ext cx="1663703" cy="1409700"/>
          </a:xfrm>
          <a:custGeom>
            <a:avLst/>
            <a:gdLst/>
            <a:ahLst/>
            <a:cxnLst/>
            <a:rect l="l" t="t" r="r" b="b"/>
            <a:pathLst>
              <a:path w="1663703" h="1409700">
                <a:moveTo>
                  <a:pt x="0" y="0"/>
                </a:moveTo>
                <a:lnTo>
                  <a:pt x="1663703" y="0"/>
                </a:lnTo>
                <a:lnTo>
                  <a:pt x="1663703" y="1409700"/>
                </a:lnTo>
                <a:lnTo>
                  <a:pt x="0" y="1409700"/>
                </a:lnTo>
                <a:lnTo>
                  <a:pt x="0" y="0"/>
                </a:lnTo>
                <a:close/>
              </a:path>
            </a:pathLst>
          </a:custGeom>
          <a:blipFill>
            <a:blip r:embed="rId5"/>
            <a:stretch>
              <a:fillRect/>
            </a:stretch>
          </a:blipFill>
        </p:spPr>
      </p:sp>
      <p:sp>
        <p:nvSpPr>
          <p:cNvPr id="6" name="Freeform 6"/>
          <p:cNvSpPr/>
          <p:nvPr/>
        </p:nvSpPr>
        <p:spPr>
          <a:xfrm>
            <a:off x="2819400" y="4805117"/>
            <a:ext cx="723900" cy="596903"/>
          </a:xfrm>
          <a:custGeom>
            <a:avLst/>
            <a:gdLst/>
            <a:ahLst/>
            <a:cxnLst/>
            <a:rect l="l" t="t" r="r" b="b"/>
            <a:pathLst>
              <a:path w="723900" h="596903">
                <a:moveTo>
                  <a:pt x="0" y="0"/>
                </a:moveTo>
                <a:lnTo>
                  <a:pt x="723900" y="0"/>
                </a:lnTo>
                <a:lnTo>
                  <a:pt x="723900" y="596903"/>
                </a:lnTo>
                <a:lnTo>
                  <a:pt x="0" y="596903"/>
                </a:lnTo>
                <a:lnTo>
                  <a:pt x="0" y="0"/>
                </a:lnTo>
                <a:close/>
              </a:path>
            </a:pathLst>
          </a:custGeom>
          <a:blipFill>
            <a:blip r:embed="rId6"/>
            <a:stretch>
              <a:fillRect/>
            </a:stretch>
          </a:blipFill>
        </p:spPr>
      </p:sp>
      <p:sp>
        <p:nvSpPr>
          <p:cNvPr id="7" name="Freeform 7"/>
          <p:cNvSpPr/>
          <p:nvPr/>
        </p:nvSpPr>
        <p:spPr>
          <a:xfrm>
            <a:off x="9385297" y="207714"/>
            <a:ext cx="1231897" cy="6819900"/>
          </a:xfrm>
          <a:custGeom>
            <a:avLst/>
            <a:gdLst/>
            <a:ahLst/>
            <a:cxnLst/>
            <a:rect l="l" t="t" r="r" b="b"/>
            <a:pathLst>
              <a:path w="1231897" h="6819900">
                <a:moveTo>
                  <a:pt x="0" y="0"/>
                </a:moveTo>
                <a:lnTo>
                  <a:pt x="1231897" y="0"/>
                </a:lnTo>
                <a:lnTo>
                  <a:pt x="1231897" y="6819900"/>
                </a:lnTo>
                <a:lnTo>
                  <a:pt x="0" y="6819900"/>
                </a:lnTo>
                <a:lnTo>
                  <a:pt x="0" y="0"/>
                </a:lnTo>
                <a:close/>
              </a:path>
            </a:pathLst>
          </a:custGeom>
          <a:blipFill>
            <a:blip r:embed="rId7"/>
            <a:stretch>
              <a:fillRect/>
            </a:stretch>
          </a:blipFill>
        </p:spPr>
      </p:sp>
      <p:sp>
        <p:nvSpPr>
          <p:cNvPr id="8" name="Freeform 8"/>
          <p:cNvSpPr/>
          <p:nvPr/>
        </p:nvSpPr>
        <p:spPr>
          <a:xfrm>
            <a:off x="7505700" y="3890717"/>
            <a:ext cx="4686300" cy="3136897"/>
          </a:xfrm>
          <a:custGeom>
            <a:avLst/>
            <a:gdLst/>
            <a:ahLst/>
            <a:cxnLst/>
            <a:rect l="l" t="t" r="r" b="b"/>
            <a:pathLst>
              <a:path w="4686300" h="3136897">
                <a:moveTo>
                  <a:pt x="0" y="0"/>
                </a:moveTo>
                <a:lnTo>
                  <a:pt x="4686300" y="0"/>
                </a:lnTo>
                <a:lnTo>
                  <a:pt x="4686300" y="3136897"/>
                </a:lnTo>
                <a:lnTo>
                  <a:pt x="0" y="3136897"/>
                </a:lnTo>
                <a:lnTo>
                  <a:pt x="0" y="0"/>
                </a:lnTo>
                <a:close/>
              </a:path>
            </a:pathLst>
          </a:custGeom>
          <a:blipFill>
            <a:blip r:embed="rId8"/>
            <a:stretch>
              <a:fillRect/>
            </a:stretch>
          </a:blipFill>
        </p:spPr>
      </p:sp>
      <p:sp>
        <p:nvSpPr>
          <p:cNvPr id="9" name="Freeform 9"/>
          <p:cNvSpPr/>
          <p:nvPr/>
        </p:nvSpPr>
        <p:spPr>
          <a:xfrm>
            <a:off x="9194797" y="207714"/>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9"/>
            <a:stretch>
              <a:fillRect/>
            </a:stretch>
          </a:blipFill>
        </p:spPr>
      </p:sp>
      <p:sp>
        <p:nvSpPr>
          <p:cNvPr id="10" name="Freeform 10"/>
          <p:cNvSpPr/>
          <p:nvPr/>
        </p:nvSpPr>
        <p:spPr>
          <a:xfrm>
            <a:off x="9601200" y="207714"/>
            <a:ext cx="2590800" cy="6832597"/>
          </a:xfrm>
          <a:custGeom>
            <a:avLst/>
            <a:gdLst/>
            <a:ahLst/>
            <a:cxnLst/>
            <a:rect l="l" t="t" r="r" b="b"/>
            <a:pathLst>
              <a:path w="2590800" h="6832597">
                <a:moveTo>
                  <a:pt x="0" y="0"/>
                </a:moveTo>
                <a:lnTo>
                  <a:pt x="2590800" y="0"/>
                </a:lnTo>
                <a:lnTo>
                  <a:pt x="2590800" y="6832596"/>
                </a:lnTo>
                <a:lnTo>
                  <a:pt x="0" y="6832596"/>
                </a:lnTo>
                <a:lnTo>
                  <a:pt x="0" y="0"/>
                </a:lnTo>
                <a:close/>
              </a:path>
            </a:pathLst>
          </a:custGeom>
          <a:blipFill>
            <a:blip r:embed="rId10"/>
            <a:stretch>
              <a:fillRect/>
            </a:stretch>
          </a:blipFill>
        </p:spPr>
      </p:sp>
      <p:sp>
        <p:nvSpPr>
          <p:cNvPr id="11" name="Freeform 11"/>
          <p:cNvSpPr/>
          <p:nvPr/>
        </p:nvSpPr>
        <p:spPr>
          <a:xfrm>
            <a:off x="8953500" y="3243017"/>
            <a:ext cx="3238500" cy="3784597"/>
          </a:xfrm>
          <a:custGeom>
            <a:avLst/>
            <a:gdLst/>
            <a:ahLst/>
            <a:cxnLst/>
            <a:rect l="l" t="t" r="r" b="b"/>
            <a:pathLst>
              <a:path w="3238500" h="3784597">
                <a:moveTo>
                  <a:pt x="0" y="0"/>
                </a:moveTo>
                <a:lnTo>
                  <a:pt x="3238500" y="0"/>
                </a:lnTo>
                <a:lnTo>
                  <a:pt x="3238500" y="3784597"/>
                </a:lnTo>
                <a:lnTo>
                  <a:pt x="0" y="3784597"/>
                </a:lnTo>
                <a:lnTo>
                  <a:pt x="0" y="0"/>
                </a:lnTo>
                <a:close/>
              </a:path>
            </a:pathLst>
          </a:custGeom>
          <a:blipFill>
            <a:blip r:embed="rId11"/>
            <a:stretch>
              <a:fillRect/>
            </a:stretch>
          </a:blipFill>
        </p:spPr>
      </p:sp>
      <p:sp>
        <p:nvSpPr>
          <p:cNvPr id="12" name="Freeform 12"/>
          <p:cNvSpPr/>
          <p:nvPr/>
        </p:nvSpPr>
        <p:spPr>
          <a:xfrm>
            <a:off x="9334500" y="207714"/>
            <a:ext cx="2857500" cy="6832597"/>
          </a:xfrm>
          <a:custGeom>
            <a:avLst/>
            <a:gdLst/>
            <a:ahLst/>
            <a:cxnLst/>
            <a:rect l="l" t="t" r="r" b="b"/>
            <a:pathLst>
              <a:path w="2857500" h="6832597">
                <a:moveTo>
                  <a:pt x="0" y="0"/>
                </a:moveTo>
                <a:lnTo>
                  <a:pt x="2857500" y="0"/>
                </a:lnTo>
                <a:lnTo>
                  <a:pt x="2857500" y="6832596"/>
                </a:lnTo>
                <a:lnTo>
                  <a:pt x="0" y="6832596"/>
                </a:lnTo>
                <a:lnTo>
                  <a:pt x="0" y="0"/>
                </a:lnTo>
                <a:close/>
              </a:path>
            </a:pathLst>
          </a:custGeom>
          <a:blipFill>
            <a:blip r:embed="rId12"/>
            <a:stretch>
              <a:fillRect/>
            </a:stretch>
          </a:blipFill>
        </p:spPr>
      </p:sp>
      <p:sp>
        <p:nvSpPr>
          <p:cNvPr id="13" name="Freeform 13"/>
          <p:cNvSpPr/>
          <p:nvPr/>
        </p:nvSpPr>
        <p:spPr>
          <a:xfrm>
            <a:off x="10896600" y="207714"/>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13"/>
            <a:stretch>
              <a:fillRect/>
            </a:stretch>
          </a:blipFill>
        </p:spPr>
      </p:sp>
      <p:sp>
        <p:nvSpPr>
          <p:cNvPr id="14" name="Freeform 14"/>
          <p:cNvSpPr/>
          <p:nvPr/>
        </p:nvSpPr>
        <p:spPr>
          <a:xfrm>
            <a:off x="10934700" y="207714"/>
            <a:ext cx="1257300" cy="6832597"/>
          </a:xfrm>
          <a:custGeom>
            <a:avLst/>
            <a:gdLst/>
            <a:ahLst/>
            <a:cxnLst/>
            <a:rect l="l" t="t" r="r" b="b"/>
            <a:pathLst>
              <a:path w="1257300" h="6832597">
                <a:moveTo>
                  <a:pt x="0" y="0"/>
                </a:moveTo>
                <a:lnTo>
                  <a:pt x="1257300" y="0"/>
                </a:lnTo>
                <a:lnTo>
                  <a:pt x="1257300" y="6832596"/>
                </a:lnTo>
                <a:lnTo>
                  <a:pt x="0" y="6832596"/>
                </a:lnTo>
                <a:lnTo>
                  <a:pt x="0" y="0"/>
                </a:lnTo>
                <a:close/>
              </a:path>
            </a:pathLst>
          </a:custGeom>
          <a:blipFill>
            <a:blip r:embed="rId14"/>
            <a:stretch>
              <a:fillRect/>
            </a:stretch>
          </a:blipFill>
        </p:spPr>
      </p:sp>
      <p:sp>
        <p:nvSpPr>
          <p:cNvPr id="15" name="Freeform 15"/>
          <p:cNvSpPr/>
          <p:nvPr/>
        </p:nvSpPr>
        <p:spPr>
          <a:xfrm>
            <a:off x="10401300" y="3814517"/>
            <a:ext cx="1790700" cy="3213097"/>
          </a:xfrm>
          <a:custGeom>
            <a:avLst/>
            <a:gdLst/>
            <a:ahLst/>
            <a:cxnLst/>
            <a:rect l="l" t="t" r="r" b="b"/>
            <a:pathLst>
              <a:path w="1790700" h="3213097">
                <a:moveTo>
                  <a:pt x="0" y="0"/>
                </a:moveTo>
                <a:lnTo>
                  <a:pt x="1790700" y="0"/>
                </a:lnTo>
                <a:lnTo>
                  <a:pt x="1790700" y="3213097"/>
                </a:lnTo>
                <a:lnTo>
                  <a:pt x="0" y="3213097"/>
                </a:lnTo>
                <a:lnTo>
                  <a:pt x="0" y="0"/>
                </a:lnTo>
                <a:close/>
              </a:path>
            </a:pathLst>
          </a:custGeom>
          <a:blipFill>
            <a:blip r:embed="rId15"/>
            <a:stretch>
              <a:fillRect/>
            </a:stretch>
          </a:blipFill>
        </p:spPr>
      </p:sp>
      <p:sp>
        <p:nvSpPr>
          <p:cNvPr id="16" name="TextBox 16"/>
          <p:cNvSpPr txBox="1"/>
          <p:nvPr/>
        </p:nvSpPr>
        <p:spPr>
          <a:xfrm>
            <a:off x="5708266" y="1360686"/>
            <a:ext cx="3674050" cy="554869"/>
          </a:xfrm>
          <a:prstGeom prst="rect">
            <a:avLst/>
          </a:prstGeom>
        </p:spPr>
        <p:txBody>
          <a:bodyPr lIns="0" tIns="0" rIns="0" bIns="0" rtlCol="0" anchor="t">
            <a:spAutoFit/>
          </a:bodyPr>
          <a:lstStyle/>
          <a:p>
            <a:pPr algn="l">
              <a:lnSpc>
                <a:spcPts val="4521"/>
              </a:lnSpc>
            </a:pPr>
            <a:r>
              <a:rPr lang="en-US" sz="3229">
                <a:solidFill>
                  <a:srgbClr val="000000"/>
                </a:solidFill>
                <a:latin typeface="Trebuchet MS"/>
              </a:rPr>
              <a:t>CAPSTONE PROJECT</a:t>
            </a:r>
          </a:p>
        </p:txBody>
      </p:sp>
      <p:sp>
        <p:nvSpPr>
          <p:cNvPr id="17" name="TextBox 17"/>
          <p:cNvSpPr txBox="1"/>
          <p:nvPr/>
        </p:nvSpPr>
        <p:spPr>
          <a:xfrm>
            <a:off x="6657175" y="4551133"/>
            <a:ext cx="2296325" cy="415233"/>
          </a:xfrm>
          <a:prstGeom prst="rect">
            <a:avLst/>
          </a:prstGeom>
        </p:spPr>
        <p:txBody>
          <a:bodyPr lIns="0" tIns="0" rIns="0" bIns="0" rtlCol="0" anchor="t">
            <a:spAutoFit/>
          </a:bodyPr>
          <a:lstStyle/>
          <a:p>
            <a:pPr algn="l">
              <a:lnSpc>
                <a:spcPts val="3363"/>
              </a:lnSpc>
            </a:pPr>
            <a:r>
              <a:rPr lang="en-US" sz="2402">
                <a:solidFill>
                  <a:srgbClr val="000000"/>
                </a:solidFill>
                <a:latin typeface="Trebuchet MS"/>
              </a:rPr>
              <a:t>Jeban Christo R</a:t>
            </a:r>
          </a:p>
        </p:txBody>
      </p:sp>
      <p:sp>
        <p:nvSpPr>
          <p:cNvPr id="18" name="TextBox 18"/>
          <p:cNvSpPr txBox="1"/>
          <p:nvPr/>
        </p:nvSpPr>
        <p:spPr>
          <a:xfrm>
            <a:off x="5626351" y="2153119"/>
            <a:ext cx="4571781" cy="423165"/>
          </a:xfrm>
          <a:prstGeom prst="rect">
            <a:avLst/>
          </a:prstGeom>
        </p:spPr>
        <p:txBody>
          <a:bodyPr lIns="0" tIns="0" rIns="0" bIns="0" rtlCol="0" anchor="t">
            <a:spAutoFit/>
          </a:bodyPr>
          <a:lstStyle/>
          <a:p>
            <a:pPr algn="just">
              <a:lnSpc>
                <a:spcPts val="3300"/>
              </a:lnSpc>
            </a:pPr>
            <a:r>
              <a:rPr lang="en-US" sz="2402">
                <a:solidFill>
                  <a:srgbClr val="00B050"/>
                </a:solidFill>
                <a:latin typeface="Trebuchet MS"/>
              </a:rPr>
              <a:t>Potato Disease Classification</a:t>
            </a:r>
          </a:p>
        </p:txBody>
      </p:sp>
      <p:sp>
        <p:nvSpPr>
          <p:cNvPr id="19" name="TextBox 19"/>
          <p:cNvSpPr txBox="1"/>
          <p:nvPr/>
        </p:nvSpPr>
        <p:spPr>
          <a:xfrm>
            <a:off x="6499221" y="3433717"/>
            <a:ext cx="2606669" cy="422873"/>
          </a:xfrm>
          <a:prstGeom prst="rect">
            <a:avLst/>
          </a:prstGeom>
        </p:spPr>
        <p:txBody>
          <a:bodyPr wrap="square" lIns="0" tIns="0" rIns="0" bIns="0" rtlCol="0" anchor="t">
            <a:spAutoFit/>
          </a:bodyPr>
          <a:lstStyle/>
          <a:p>
            <a:pPr algn="l">
              <a:lnSpc>
                <a:spcPts val="3643"/>
              </a:lnSpc>
            </a:pPr>
            <a:r>
              <a:rPr lang="en-US" sz="2602" spc="2" dirty="0">
                <a:solidFill>
                  <a:srgbClr val="2D936B"/>
                </a:solidFill>
                <a:latin typeface="Trebuchet MS Bold"/>
              </a:rPr>
              <a:t>Final</a:t>
            </a:r>
            <a:r>
              <a:rPr lang="en-US" sz="2602" spc="2" dirty="0">
                <a:solidFill>
                  <a:srgbClr val="000000"/>
                </a:solidFill>
                <a:latin typeface="Trebuchet MS Bold"/>
              </a:rPr>
              <a:t> </a:t>
            </a:r>
            <a:r>
              <a:rPr lang="en-US" sz="2602" spc="2" dirty="0">
                <a:solidFill>
                  <a:srgbClr val="00B050"/>
                </a:solidFill>
                <a:latin typeface="Trebuchet MS Bold"/>
              </a:rPr>
              <a:t>Project</a:t>
            </a:r>
          </a:p>
        </p:txBody>
      </p:sp>
      <p:sp>
        <p:nvSpPr>
          <p:cNvPr id="20" name="TextBox 20"/>
          <p:cNvSpPr txBox="1"/>
          <p:nvPr/>
        </p:nvSpPr>
        <p:spPr>
          <a:xfrm>
            <a:off x="11400158" y="6647957"/>
            <a:ext cx="75076" cy="198977"/>
          </a:xfrm>
          <a:prstGeom prst="rect">
            <a:avLst/>
          </a:prstGeom>
        </p:spPr>
        <p:txBody>
          <a:bodyPr lIns="0" tIns="0" rIns="0" bIns="0" rtlCol="0" anchor="t">
            <a:spAutoFit/>
          </a:bodyPr>
          <a:lstStyle/>
          <a:p>
            <a:pPr algn="l">
              <a:lnSpc>
                <a:spcPts val="1578"/>
              </a:lnSpc>
            </a:pPr>
            <a:r>
              <a:rPr lang="en-US" sz="1127">
                <a:solidFill>
                  <a:srgbClr val="2D936B"/>
                </a:solidFill>
                <a:latin typeface="Trebuchet MS"/>
              </a:rPr>
              <a:t>1</a:t>
            </a:r>
          </a:p>
        </p:txBody>
      </p:sp>
      <p:sp>
        <p:nvSpPr>
          <p:cNvPr id="21" name="TextBox 21"/>
          <p:cNvSpPr txBox="1"/>
          <p:nvPr/>
        </p:nvSpPr>
        <p:spPr>
          <a:xfrm>
            <a:off x="6681683" y="4144463"/>
            <a:ext cx="2233708" cy="293542"/>
          </a:xfrm>
          <a:prstGeom prst="rect">
            <a:avLst/>
          </a:prstGeom>
        </p:spPr>
        <p:txBody>
          <a:bodyPr wrap="square" lIns="0" tIns="0" rIns="0" bIns="0" rtlCol="0" anchor="t">
            <a:spAutoFit/>
          </a:bodyPr>
          <a:lstStyle/>
          <a:p>
            <a:pPr algn="l">
              <a:lnSpc>
                <a:spcPts val="2523"/>
              </a:lnSpc>
            </a:pPr>
            <a:r>
              <a:rPr lang="en-US" sz="1802" dirty="0">
                <a:solidFill>
                  <a:srgbClr val="00B050"/>
                </a:solidFill>
                <a:latin typeface="Trebuchet MS Bold"/>
              </a:rPr>
              <a:t>Presented</a:t>
            </a:r>
            <a:r>
              <a:rPr lang="en-US" sz="1802" dirty="0">
                <a:solidFill>
                  <a:srgbClr val="00B050"/>
                </a:solidFill>
                <a:latin typeface="Trebuchet MS"/>
              </a:rPr>
              <a:t> </a:t>
            </a:r>
            <a:r>
              <a:rPr lang="en-US" sz="1802" dirty="0">
                <a:solidFill>
                  <a:srgbClr val="00B050"/>
                </a:solidFill>
                <a:latin typeface="Trebuchet MS Bold"/>
              </a:rPr>
              <a:t>By</a:t>
            </a:r>
          </a:p>
        </p:txBody>
      </p:sp>
      <p:sp>
        <p:nvSpPr>
          <p:cNvPr id="22" name="TextBox 22"/>
          <p:cNvSpPr txBox="1"/>
          <p:nvPr/>
        </p:nvSpPr>
        <p:spPr>
          <a:xfrm>
            <a:off x="6681683" y="5067921"/>
            <a:ext cx="1889455" cy="1156631"/>
          </a:xfrm>
          <a:prstGeom prst="rect">
            <a:avLst/>
          </a:prstGeom>
        </p:spPr>
        <p:txBody>
          <a:bodyPr lIns="0" tIns="0" rIns="0" bIns="0" rtlCol="0" anchor="t">
            <a:spAutoFit/>
          </a:bodyPr>
          <a:lstStyle/>
          <a:p>
            <a:pPr algn="l">
              <a:lnSpc>
                <a:spcPts val="2250"/>
              </a:lnSpc>
            </a:pPr>
            <a:r>
              <a:rPr lang="en-US" sz="1902" spc="24">
                <a:solidFill>
                  <a:srgbClr val="000000"/>
                </a:solidFill>
                <a:latin typeface="Trebuchet MS"/>
              </a:rPr>
              <a:t>711721244036</a:t>
            </a:r>
          </a:p>
          <a:p>
            <a:pPr algn="l">
              <a:lnSpc>
                <a:spcPts val="2250"/>
              </a:lnSpc>
            </a:pPr>
            <a:r>
              <a:rPr lang="en-US" sz="1902">
                <a:solidFill>
                  <a:srgbClr val="000000"/>
                </a:solidFill>
                <a:latin typeface="Trebuchet MS"/>
              </a:rPr>
              <a:t>III BTech CSBS KGISL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85297" y="12697"/>
            <a:ext cx="1231897" cy="6819900"/>
          </a:xfrm>
          <a:custGeom>
            <a:avLst/>
            <a:gdLst/>
            <a:ahLst/>
            <a:cxnLst/>
            <a:rect l="l" t="t" r="r" b="b"/>
            <a:pathLst>
              <a:path w="1231897" h="6819900">
                <a:moveTo>
                  <a:pt x="0" y="0"/>
                </a:moveTo>
                <a:lnTo>
                  <a:pt x="1231897" y="0"/>
                </a:lnTo>
                <a:lnTo>
                  <a:pt x="1231897" y="6819900"/>
                </a:lnTo>
                <a:lnTo>
                  <a:pt x="0" y="6819900"/>
                </a:lnTo>
                <a:lnTo>
                  <a:pt x="0" y="0"/>
                </a:lnTo>
                <a:close/>
              </a:path>
            </a:pathLst>
          </a:custGeom>
          <a:blipFill>
            <a:blip r:embed="rId3"/>
            <a:stretch>
              <a:fillRect/>
            </a:stretch>
          </a:blipFill>
        </p:spPr>
      </p:sp>
      <p:sp>
        <p:nvSpPr>
          <p:cNvPr id="4" name="Freeform 4"/>
          <p:cNvSpPr/>
          <p:nvPr/>
        </p:nvSpPr>
        <p:spPr>
          <a:xfrm>
            <a:off x="7505700" y="3695700"/>
            <a:ext cx="4686300" cy="3136897"/>
          </a:xfrm>
          <a:custGeom>
            <a:avLst/>
            <a:gdLst/>
            <a:ahLst/>
            <a:cxnLst/>
            <a:rect l="l" t="t" r="r" b="b"/>
            <a:pathLst>
              <a:path w="4686300" h="3136897">
                <a:moveTo>
                  <a:pt x="0" y="0"/>
                </a:moveTo>
                <a:lnTo>
                  <a:pt x="4686300" y="0"/>
                </a:lnTo>
                <a:lnTo>
                  <a:pt x="4686300" y="3136897"/>
                </a:lnTo>
                <a:lnTo>
                  <a:pt x="0" y="3136897"/>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32597"/>
          </a:xfrm>
          <a:custGeom>
            <a:avLst/>
            <a:gdLst/>
            <a:ahLst/>
            <a:cxnLst/>
            <a:rect l="l" t="t" r="r" b="b"/>
            <a:pathLst>
              <a:path w="2590800" h="6832597">
                <a:moveTo>
                  <a:pt x="0" y="0"/>
                </a:moveTo>
                <a:lnTo>
                  <a:pt x="2590800" y="0"/>
                </a:lnTo>
                <a:lnTo>
                  <a:pt x="2590800" y="6832597"/>
                </a:lnTo>
                <a:lnTo>
                  <a:pt x="0" y="6832597"/>
                </a:lnTo>
                <a:lnTo>
                  <a:pt x="0" y="0"/>
                </a:lnTo>
                <a:close/>
              </a:path>
            </a:pathLst>
          </a:custGeom>
          <a:blipFill>
            <a:blip r:embed="rId6"/>
            <a:stretch>
              <a:fillRect/>
            </a:stretch>
          </a:blipFill>
        </p:spPr>
      </p:sp>
      <p:sp>
        <p:nvSpPr>
          <p:cNvPr id="7" name="Freeform 7"/>
          <p:cNvSpPr/>
          <p:nvPr/>
        </p:nvSpPr>
        <p:spPr>
          <a:xfrm>
            <a:off x="8953500" y="3048000"/>
            <a:ext cx="3238500" cy="3784597"/>
          </a:xfrm>
          <a:custGeom>
            <a:avLst/>
            <a:gdLst/>
            <a:ahLst/>
            <a:cxnLst/>
            <a:rect l="l" t="t" r="r" b="b"/>
            <a:pathLst>
              <a:path w="3238500" h="3784597">
                <a:moveTo>
                  <a:pt x="0" y="0"/>
                </a:moveTo>
                <a:lnTo>
                  <a:pt x="3238500" y="0"/>
                </a:lnTo>
                <a:lnTo>
                  <a:pt x="3238500" y="3784597"/>
                </a:lnTo>
                <a:lnTo>
                  <a:pt x="0" y="3784597"/>
                </a:lnTo>
                <a:lnTo>
                  <a:pt x="0" y="0"/>
                </a:lnTo>
                <a:close/>
              </a:path>
            </a:pathLst>
          </a:custGeom>
          <a:blipFill>
            <a:blip r:embed="rId7"/>
            <a:stretch>
              <a:fillRect/>
            </a:stretch>
          </a:blipFill>
        </p:spPr>
      </p:sp>
      <p:sp>
        <p:nvSpPr>
          <p:cNvPr id="8" name="Freeform 8"/>
          <p:cNvSpPr/>
          <p:nvPr/>
        </p:nvSpPr>
        <p:spPr>
          <a:xfrm>
            <a:off x="9334500" y="12697"/>
            <a:ext cx="2857500" cy="6832597"/>
          </a:xfrm>
          <a:custGeom>
            <a:avLst/>
            <a:gdLst/>
            <a:ahLst/>
            <a:cxnLst/>
            <a:rect l="l" t="t" r="r" b="b"/>
            <a:pathLst>
              <a:path w="2857500" h="6832597">
                <a:moveTo>
                  <a:pt x="0" y="0"/>
                </a:moveTo>
                <a:lnTo>
                  <a:pt x="2857500" y="0"/>
                </a:lnTo>
                <a:lnTo>
                  <a:pt x="2857500" y="6832597"/>
                </a:lnTo>
                <a:lnTo>
                  <a:pt x="0" y="6832597"/>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32597"/>
          </a:xfrm>
          <a:custGeom>
            <a:avLst/>
            <a:gdLst/>
            <a:ahLst/>
            <a:cxnLst/>
            <a:rect l="l" t="t" r="r" b="b"/>
            <a:pathLst>
              <a:path w="1257300" h="6832597">
                <a:moveTo>
                  <a:pt x="0" y="0"/>
                </a:moveTo>
                <a:lnTo>
                  <a:pt x="1257300" y="0"/>
                </a:lnTo>
                <a:lnTo>
                  <a:pt x="1257300" y="6832597"/>
                </a:lnTo>
                <a:lnTo>
                  <a:pt x="0" y="6832597"/>
                </a:lnTo>
                <a:lnTo>
                  <a:pt x="0" y="0"/>
                </a:lnTo>
                <a:close/>
              </a:path>
            </a:pathLst>
          </a:custGeom>
          <a:blipFill>
            <a:blip r:embed="rId10"/>
            <a:stretch>
              <a:fillRect/>
            </a:stretch>
          </a:blipFill>
        </p:spPr>
      </p:sp>
      <p:sp>
        <p:nvSpPr>
          <p:cNvPr id="11" name="Freeform 11"/>
          <p:cNvSpPr/>
          <p:nvPr/>
        </p:nvSpPr>
        <p:spPr>
          <a:xfrm>
            <a:off x="10401300" y="3619500"/>
            <a:ext cx="1790700" cy="3213097"/>
          </a:xfrm>
          <a:custGeom>
            <a:avLst/>
            <a:gdLst/>
            <a:ahLst/>
            <a:cxnLst/>
            <a:rect l="l" t="t" r="r" b="b"/>
            <a:pathLst>
              <a:path w="1790700" h="3213097">
                <a:moveTo>
                  <a:pt x="0" y="0"/>
                </a:moveTo>
                <a:lnTo>
                  <a:pt x="1790700" y="0"/>
                </a:lnTo>
                <a:lnTo>
                  <a:pt x="1790700" y="3213097"/>
                </a:lnTo>
                <a:lnTo>
                  <a:pt x="0" y="3213097"/>
                </a:lnTo>
                <a:lnTo>
                  <a:pt x="0" y="0"/>
                </a:lnTo>
                <a:close/>
              </a:path>
            </a:pathLst>
          </a:custGeom>
          <a:blipFill>
            <a:blip r:embed="rId11"/>
            <a:stretch>
              <a:fillRect/>
            </a:stretch>
          </a:blipFill>
        </p:spPr>
      </p:sp>
      <p:sp>
        <p:nvSpPr>
          <p:cNvPr id="12" name="Freeform 12"/>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2"/>
            <a:stretch>
              <a:fillRect/>
            </a:stretch>
          </a:blipFill>
        </p:spPr>
      </p:sp>
      <p:sp>
        <p:nvSpPr>
          <p:cNvPr id="13" name="Freeform 13"/>
          <p:cNvSpPr/>
          <p:nvPr/>
        </p:nvSpPr>
        <p:spPr>
          <a:xfrm>
            <a:off x="9359903" y="5905500"/>
            <a:ext cx="203197" cy="190500"/>
          </a:xfrm>
          <a:custGeom>
            <a:avLst/>
            <a:gdLst/>
            <a:ahLst/>
            <a:cxnLst/>
            <a:rect l="l" t="t" r="r" b="b"/>
            <a:pathLst>
              <a:path w="203197" h="190500">
                <a:moveTo>
                  <a:pt x="0" y="0"/>
                </a:moveTo>
                <a:lnTo>
                  <a:pt x="203197" y="0"/>
                </a:lnTo>
                <a:lnTo>
                  <a:pt x="203197" y="190500"/>
                </a:lnTo>
                <a:lnTo>
                  <a:pt x="0" y="190500"/>
                </a:lnTo>
                <a:lnTo>
                  <a:pt x="0" y="0"/>
                </a:lnTo>
                <a:close/>
              </a:path>
            </a:pathLst>
          </a:custGeom>
          <a:blipFill>
            <a:blip r:embed="rId13"/>
            <a:stretch>
              <a:fillRect/>
            </a:stretch>
          </a:blipFill>
        </p:spPr>
      </p:sp>
      <p:sp>
        <p:nvSpPr>
          <p:cNvPr id="14" name="Freeform 14"/>
          <p:cNvSpPr/>
          <p:nvPr/>
        </p:nvSpPr>
        <p:spPr>
          <a:xfrm>
            <a:off x="1666875" y="6467475"/>
            <a:ext cx="76200" cy="180975"/>
          </a:xfrm>
          <a:custGeom>
            <a:avLst/>
            <a:gdLst/>
            <a:ahLst/>
            <a:cxnLst/>
            <a:rect l="l" t="t" r="r" b="b"/>
            <a:pathLst>
              <a:path w="76200" h="180975">
                <a:moveTo>
                  <a:pt x="0" y="0"/>
                </a:moveTo>
                <a:lnTo>
                  <a:pt x="76200" y="0"/>
                </a:lnTo>
                <a:lnTo>
                  <a:pt x="76200" y="180975"/>
                </a:lnTo>
                <a:lnTo>
                  <a:pt x="0" y="180975"/>
                </a:lnTo>
                <a:lnTo>
                  <a:pt x="0" y="0"/>
                </a:lnTo>
                <a:close/>
              </a:path>
            </a:pathLst>
          </a:custGeom>
          <a:blipFill>
            <a:blip r:embed="rId14"/>
            <a:stretch>
              <a:fillRect/>
            </a:stretch>
          </a:blipFill>
        </p:spPr>
      </p:sp>
      <p:grpSp>
        <p:nvGrpSpPr>
          <p:cNvPr id="15" name="Group 15"/>
          <p:cNvGrpSpPr>
            <a:grpSpLocks noChangeAspect="1"/>
          </p:cNvGrpSpPr>
          <p:nvPr/>
        </p:nvGrpSpPr>
        <p:grpSpPr>
          <a:xfrm>
            <a:off x="495300" y="5658803"/>
            <a:ext cx="8195224" cy="19050"/>
            <a:chOff x="0" y="0"/>
            <a:chExt cx="8195221" cy="19050"/>
          </a:xfrm>
        </p:grpSpPr>
        <p:sp>
          <p:nvSpPr>
            <p:cNvPr id="16" name="Freeform 16"/>
            <p:cNvSpPr/>
            <p:nvPr/>
          </p:nvSpPr>
          <p:spPr>
            <a:xfrm>
              <a:off x="0" y="0"/>
              <a:ext cx="8195183" cy="19050"/>
            </a:xfrm>
            <a:custGeom>
              <a:avLst/>
              <a:gdLst/>
              <a:ahLst/>
              <a:cxnLst/>
              <a:rect l="l" t="t" r="r" b="b"/>
              <a:pathLst>
                <a:path w="8195183" h="19050">
                  <a:moveTo>
                    <a:pt x="0" y="0"/>
                  </a:moveTo>
                  <a:lnTo>
                    <a:pt x="0" y="19050"/>
                  </a:lnTo>
                  <a:lnTo>
                    <a:pt x="246761" y="19050"/>
                  </a:lnTo>
                  <a:lnTo>
                    <a:pt x="246761" y="0"/>
                  </a:lnTo>
                  <a:close/>
                  <a:moveTo>
                    <a:pt x="312547" y="0"/>
                  </a:moveTo>
                  <a:lnTo>
                    <a:pt x="312547" y="19050"/>
                  </a:lnTo>
                  <a:lnTo>
                    <a:pt x="1238885" y="19050"/>
                  </a:lnTo>
                  <a:lnTo>
                    <a:pt x="1238885" y="0"/>
                  </a:lnTo>
                  <a:close/>
                  <a:moveTo>
                    <a:pt x="1374648" y="0"/>
                  </a:moveTo>
                  <a:lnTo>
                    <a:pt x="1374648" y="19050"/>
                  </a:lnTo>
                  <a:lnTo>
                    <a:pt x="1620266" y="19050"/>
                  </a:lnTo>
                  <a:lnTo>
                    <a:pt x="1620266" y="0"/>
                  </a:lnTo>
                  <a:close/>
                  <a:moveTo>
                    <a:pt x="1756029" y="0"/>
                  </a:moveTo>
                  <a:lnTo>
                    <a:pt x="1756029" y="19050"/>
                  </a:lnTo>
                  <a:lnTo>
                    <a:pt x="4172839" y="19050"/>
                  </a:lnTo>
                  <a:lnTo>
                    <a:pt x="4172839" y="0"/>
                  </a:lnTo>
                  <a:close/>
                  <a:moveTo>
                    <a:pt x="4238625" y="0"/>
                  </a:moveTo>
                  <a:lnTo>
                    <a:pt x="4238625" y="19050"/>
                  </a:lnTo>
                  <a:lnTo>
                    <a:pt x="5658993" y="19050"/>
                  </a:lnTo>
                  <a:lnTo>
                    <a:pt x="5658993" y="0"/>
                  </a:lnTo>
                  <a:close/>
                  <a:moveTo>
                    <a:pt x="5724779" y="0"/>
                  </a:moveTo>
                  <a:lnTo>
                    <a:pt x="5724779" y="19050"/>
                  </a:lnTo>
                  <a:lnTo>
                    <a:pt x="7260082" y="19050"/>
                  </a:lnTo>
                  <a:lnTo>
                    <a:pt x="7260082" y="0"/>
                  </a:lnTo>
                  <a:close/>
                  <a:moveTo>
                    <a:pt x="7325868" y="0"/>
                  </a:moveTo>
                  <a:lnTo>
                    <a:pt x="7325868" y="19050"/>
                  </a:lnTo>
                  <a:lnTo>
                    <a:pt x="8195183" y="19050"/>
                  </a:lnTo>
                  <a:lnTo>
                    <a:pt x="8195183" y="0"/>
                  </a:lnTo>
                  <a:close/>
                </a:path>
              </a:pathLst>
            </a:custGeom>
            <a:solidFill>
              <a:srgbClr val="000000"/>
            </a:solidFill>
          </p:spPr>
        </p:sp>
      </p:grpSp>
      <p:sp>
        <p:nvSpPr>
          <p:cNvPr id="17" name="Freeform 17"/>
          <p:cNvSpPr/>
          <p:nvPr/>
        </p:nvSpPr>
        <p:spPr>
          <a:xfrm>
            <a:off x="3234623" y="1054771"/>
            <a:ext cx="4657124" cy="4171278"/>
          </a:xfrm>
          <a:custGeom>
            <a:avLst/>
            <a:gdLst/>
            <a:ahLst/>
            <a:cxnLst/>
            <a:rect l="l" t="t" r="r" b="b"/>
            <a:pathLst>
              <a:path w="4657124" h="4171278">
                <a:moveTo>
                  <a:pt x="0" y="0"/>
                </a:moveTo>
                <a:lnTo>
                  <a:pt x="4657125" y="0"/>
                </a:lnTo>
                <a:lnTo>
                  <a:pt x="4657125" y="4171277"/>
                </a:lnTo>
                <a:lnTo>
                  <a:pt x="0" y="4171277"/>
                </a:lnTo>
                <a:lnTo>
                  <a:pt x="0" y="0"/>
                </a:lnTo>
                <a:close/>
              </a:path>
            </a:pathLst>
          </a:custGeom>
          <a:blipFill>
            <a:blip r:embed="rId15"/>
            <a:stretch>
              <a:fillRect r="-1266"/>
            </a:stretch>
          </a:blipFill>
        </p:spPr>
      </p:sp>
      <p:sp>
        <p:nvSpPr>
          <p:cNvPr id="18" name="TextBox 18"/>
          <p:cNvSpPr txBox="1"/>
          <p:nvPr/>
        </p:nvSpPr>
        <p:spPr>
          <a:xfrm>
            <a:off x="765496" y="355111"/>
            <a:ext cx="2469128" cy="831504"/>
          </a:xfrm>
          <a:prstGeom prst="rect">
            <a:avLst/>
          </a:prstGeom>
        </p:spPr>
        <p:txBody>
          <a:bodyPr lIns="0" tIns="0" rIns="0" bIns="0" rtlCol="0" anchor="t">
            <a:spAutoFit/>
          </a:bodyPr>
          <a:lstStyle/>
          <a:p>
            <a:pPr algn="l">
              <a:lnSpc>
                <a:spcPts val="6730"/>
              </a:lnSpc>
            </a:pPr>
            <a:r>
              <a:rPr lang="en-US" sz="4807">
                <a:solidFill>
                  <a:srgbClr val="000000"/>
                </a:solidFill>
                <a:latin typeface="Trebuchet MS Bold"/>
              </a:rPr>
              <a:t>RESULTS</a:t>
            </a:r>
          </a:p>
        </p:txBody>
      </p:sp>
      <p:sp>
        <p:nvSpPr>
          <p:cNvPr id="19" name="TextBox 19"/>
          <p:cNvSpPr txBox="1"/>
          <p:nvPr/>
        </p:nvSpPr>
        <p:spPr>
          <a:xfrm>
            <a:off x="11323958" y="6452940"/>
            <a:ext cx="151228" cy="198977"/>
          </a:xfrm>
          <a:prstGeom prst="rect">
            <a:avLst/>
          </a:prstGeom>
        </p:spPr>
        <p:txBody>
          <a:bodyPr lIns="0" tIns="0" rIns="0" bIns="0" rtlCol="0" anchor="t">
            <a:spAutoFit/>
          </a:bodyPr>
          <a:lstStyle/>
          <a:p>
            <a:pPr algn="l">
              <a:lnSpc>
                <a:spcPts val="1578"/>
              </a:lnSpc>
            </a:pPr>
            <a:r>
              <a:rPr lang="en-US" sz="1127" spc="9">
                <a:solidFill>
                  <a:srgbClr val="2D936B"/>
                </a:solidFill>
                <a:latin typeface="Trebuchet MS"/>
              </a:rPr>
              <a:t>10</a:t>
            </a:r>
          </a:p>
        </p:txBody>
      </p:sp>
      <p:sp>
        <p:nvSpPr>
          <p:cNvPr id="20" name="TextBox 20"/>
          <p:cNvSpPr txBox="1"/>
          <p:nvPr/>
        </p:nvSpPr>
        <p:spPr>
          <a:xfrm>
            <a:off x="495300" y="5389426"/>
            <a:ext cx="9105900" cy="293029"/>
          </a:xfrm>
          <a:prstGeom prst="rect">
            <a:avLst/>
          </a:prstGeom>
        </p:spPr>
        <p:txBody>
          <a:bodyPr wrap="square" lIns="0" tIns="0" rIns="0" bIns="0" rtlCol="0" anchor="t">
            <a:spAutoFit/>
          </a:bodyPr>
          <a:lstStyle/>
          <a:p>
            <a:pPr algn="l">
              <a:lnSpc>
                <a:spcPts val="2520"/>
              </a:lnSpc>
            </a:pPr>
            <a:r>
              <a:rPr lang="en-US" sz="1800" dirty="0">
                <a:solidFill>
                  <a:srgbClr val="000000"/>
                </a:solidFill>
                <a:latin typeface="Arimo"/>
              </a:rPr>
              <a:t>https://drive.google.com/file/d/1kuU64Cf8XiubBFwbzuPvMGsiAlkVriBj/view?usp=sharing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8255003" y="520703"/>
            <a:ext cx="317497" cy="304800"/>
          </a:xfrm>
          <a:custGeom>
            <a:avLst/>
            <a:gdLst/>
            <a:ahLst/>
            <a:cxnLst/>
            <a:rect l="l" t="t" r="r" b="b"/>
            <a:pathLst>
              <a:path w="317497" h="304800">
                <a:moveTo>
                  <a:pt x="0" y="0"/>
                </a:moveTo>
                <a:lnTo>
                  <a:pt x="317497" y="0"/>
                </a:lnTo>
                <a:lnTo>
                  <a:pt x="317497" y="304800"/>
                </a:lnTo>
                <a:lnTo>
                  <a:pt x="0" y="304800"/>
                </a:lnTo>
                <a:lnTo>
                  <a:pt x="0" y="0"/>
                </a:lnTo>
                <a:close/>
              </a:path>
            </a:pathLst>
          </a:custGeom>
          <a:blipFill>
            <a:blip r:embed="rId3"/>
            <a:stretch>
              <a:fillRect/>
            </a:stretch>
          </a:blipFill>
        </p:spPr>
      </p:sp>
      <p:sp>
        <p:nvSpPr>
          <p:cNvPr id="4" name="Freeform 4"/>
          <p:cNvSpPr/>
          <p:nvPr/>
        </p:nvSpPr>
        <p:spPr>
          <a:xfrm>
            <a:off x="9385297" y="12697"/>
            <a:ext cx="1231897" cy="6819900"/>
          </a:xfrm>
          <a:custGeom>
            <a:avLst/>
            <a:gdLst/>
            <a:ahLst/>
            <a:cxnLst/>
            <a:rect l="l" t="t" r="r" b="b"/>
            <a:pathLst>
              <a:path w="1231897" h="6819900">
                <a:moveTo>
                  <a:pt x="0" y="0"/>
                </a:moveTo>
                <a:lnTo>
                  <a:pt x="1231897" y="0"/>
                </a:lnTo>
                <a:lnTo>
                  <a:pt x="1231897" y="6819900"/>
                </a:lnTo>
                <a:lnTo>
                  <a:pt x="0" y="6819900"/>
                </a:lnTo>
                <a:lnTo>
                  <a:pt x="0" y="0"/>
                </a:lnTo>
                <a:close/>
              </a:path>
            </a:pathLst>
          </a:custGeom>
          <a:blipFill>
            <a:blip r:embed="rId4"/>
            <a:stretch>
              <a:fillRect/>
            </a:stretch>
          </a:blipFill>
        </p:spPr>
      </p:sp>
      <p:sp>
        <p:nvSpPr>
          <p:cNvPr id="5" name="Freeform 5"/>
          <p:cNvSpPr/>
          <p:nvPr/>
        </p:nvSpPr>
        <p:spPr>
          <a:xfrm>
            <a:off x="7505700" y="3695700"/>
            <a:ext cx="4686300" cy="3136897"/>
          </a:xfrm>
          <a:custGeom>
            <a:avLst/>
            <a:gdLst/>
            <a:ahLst/>
            <a:cxnLst/>
            <a:rect l="l" t="t" r="r" b="b"/>
            <a:pathLst>
              <a:path w="4686300" h="3136897">
                <a:moveTo>
                  <a:pt x="0" y="0"/>
                </a:moveTo>
                <a:lnTo>
                  <a:pt x="4686300" y="0"/>
                </a:lnTo>
                <a:lnTo>
                  <a:pt x="4686300" y="3136897"/>
                </a:lnTo>
                <a:lnTo>
                  <a:pt x="0" y="3136897"/>
                </a:lnTo>
                <a:lnTo>
                  <a:pt x="0" y="0"/>
                </a:lnTo>
                <a:close/>
              </a:path>
            </a:pathLst>
          </a:custGeom>
          <a:blipFill>
            <a:blip r:embed="rId5"/>
            <a:stretch>
              <a:fillRect/>
            </a:stretch>
          </a:blipFill>
        </p:spPr>
      </p:sp>
      <p:sp>
        <p:nvSpPr>
          <p:cNvPr id="6" name="Freeform 6"/>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6"/>
            <a:stretch>
              <a:fillRect/>
            </a:stretch>
          </a:blipFill>
        </p:spPr>
      </p:sp>
      <p:sp>
        <p:nvSpPr>
          <p:cNvPr id="7" name="Freeform 7"/>
          <p:cNvSpPr/>
          <p:nvPr/>
        </p:nvSpPr>
        <p:spPr>
          <a:xfrm>
            <a:off x="9601200" y="12697"/>
            <a:ext cx="2590800" cy="6832597"/>
          </a:xfrm>
          <a:custGeom>
            <a:avLst/>
            <a:gdLst/>
            <a:ahLst/>
            <a:cxnLst/>
            <a:rect l="l" t="t" r="r" b="b"/>
            <a:pathLst>
              <a:path w="2590800" h="6832597">
                <a:moveTo>
                  <a:pt x="0" y="0"/>
                </a:moveTo>
                <a:lnTo>
                  <a:pt x="2590800" y="0"/>
                </a:lnTo>
                <a:lnTo>
                  <a:pt x="2590800" y="6832597"/>
                </a:lnTo>
                <a:lnTo>
                  <a:pt x="0" y="6832597"/>
                </a:lnTo>
                <a:lnTo>
                  <a:pt x="0" y="0"/>
                </a:lnTo>
                <a:close/>
              </a:path>
            </a:pathLst>
          </a:custGeom>
          <a:blipFill>
            <a:blip r:embed="rId7"/>
            <a:stretch>
              <a:fillRect/>
            </a:stretch>
          </a:blipFill>
        </p:spPr>
      </p:sp>
      <p:sp>
        <p:nvSpPr>
          <p:cNvPr id="8" name="Freeform 8"/>
          <p:cNvSpPr/>
          <p:nvPr/>
        </p:nvSpPr>
        <p:spPr>
          <a:xfrm>
            <a:off x="8953500" y="3048000"/>
            <a:ext cx="3238500" cy="3784597"/>
          </a:xfrm>
          <a:custGeom>
            <a:avLst/>
            <a:gdLst/>
            <a:ahLst/>
            <a:cxnLst/>
            <a:rect l="l" t="t" r="r" b="b"/>
            <a:pathLst>
              <a:path w="3238500" h="3784597">
                <a:moveTo>
                  <a:pt x="0" y="0"/>
                </a:moveTo>
                <a:lnTo>
                  <a:pt x="3238500" y="0"/>
                </a:lnTo>
                <a:lnTo>
                  <a:pt x="3238500" y="3784597"/>
                </a:lnTo>
                <a:lnTo>
                  <a:pt x="0" y="3784597"/>
                </a:lnTo>
                <a:lnTo>
                  <a:pt x="0" y="0"/>
                </a:lnTo>
                <a:close/>
              </a:path>
            </a:pathLst>
          </a:custGeom>
          <a:blipFill>
            <a:blip r:embed="rId8"/>
            <a:stretch>
              <a:fillRect/>
            </a:stretch>
          </a:blipFill>
        </p:spPr>
      </p:sp>
      <p:sp>
        <p:nvSpPr>
          <p:cNvPr id="9" name="Freeform 9"/>
          <p:cNvSpPr/>
          <p:nvPr/>
        </p:nvSpPr>
        <p:spPr>
          <a:xfrm>
            <a:off x="9334500" y="12697"/>
            <a:ext cx="2857500" cy="6832597"/>
          </a:xfrm>
          <a:custGeom>
            <a:avLst/>
            <a:gdLst/>
            <a:ahLst/>
            <a:cxnLst/>
            <a:rect l="l" t="t" r="r" b="b"/>
            <a:pathLst>
              <a:path w="2857500" h="6832597">
                <a:moveTo>
                  <a:pt x="0" y="0"/>
                </a:moveTo>
                <a:lnTo>
                  <a:pt x="2857500" y="0"/>
                </a:lnTo>
                <a:lnTo>
                  <a:pt x="2857500" y="6832597"/>
                </a:lnTo>
                <a:lnTo>
                  <a:pt x="0" y="6832597"/>
                </a:lnTo>
                <a:lnTo>
                  <a:pt x="0" y="0"/>
                </a:lnTo>
                <a:close/>
              </a:path>
            </a:pathLst>
          </a:custGeom>
          <a:blipFill>
            <a:blip r:embed="rId9"/>
            <a:stretch>
              <a:fillRect/>
            </a:stretch>
          </a:blipFill>
        </p:spPr>
      </p:sp>
      <p:sp>
        <p:nvSpPr>
          <p:cNvPr id="10" name="Freeform 10"/>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10"/>
            <a:stretch>
              <a:fillRect/>
            </a:stretch>
          </a:blipFill>
        </p:spPr>
      </p:sp>
      <p:sp>
        <p:nvSpPr>
          <p:cNvPr id="11" name="Freeform 11"/>
          <p:cNvSpPr/>
          <p:nvPr/>
        </p:nvSpPr>
        <p:spPr>
          <a:xfrm>
            <a:off x="10934700" y="12697"/>
            <a:ext cx="1257300" cy="6832597"/>
          </a:xfrm>
          <a:custGeom>
            <a:avLst/>
            <a:gdLst/>
            <a:ahLst/>
            <a:cxnLst/>
            <a:rect l="l" t="t" r="r" b="b"/>
            <a:pathLst>
              <a:path w="1257300" h="6832597">
                <a:moveTo>
                  <a:pt x="0" y="0"/>
                </a:moveTo>
                <a:lnTo>
                  <a:pt x="1257300" y="0"/>
                </a:lnTo>
                <a:lnTo>
                  <a:pt x="1257300" y="6832597"/>
                </a:lnTo>
                <a:lnTo>
                  <a:pt x="0" y="6832597"/>
                </a:lnTo>
                <a:lnTo>
                  <a:pt x="0" y="0"/>
                </a:lnTo>
                <a:close/>
              </a:path>
            </a:pathLst>
          </a:custGeom>
          <a:blipFill>
            <a:blip r:embed="rId11"/>
            <a:stretch>
              <a:fillRect/>
            </a:stretch>
          </a:blipFill>
        </p:spPr>
      </p:sp>
      <p:sp>
        <p:nvSpPr>
          <p:cNvPr id="12" name="Freeform 12"/>
          <p:cNvSpPr/>
          <p:nvPr/>
        </p:nvSpPr>
        <p:spPr>
          <a:xfrm>
            <a:off x="10401300" y="3619500"/>
            <a:ext cx="1790700" cy="3213097"/>
          </a:xfrm>
          <a:custGeom>
            <a:avLst/>
            <a:gdLst/>
            <a:ahLst/>
            <a:cxnLst/>
            <a:rect l="l" t="t" r="r" b="b"/>
            <a:pathLst>
              <a:path w="1790700" h="3213097">
                <a:moveTo>
                  <a:pt x="0" y="0"/>
                </a:moveTo>
                <a:lnTo>
                  <a:pt x="1790700" y="0"/>
                </a:lnTo>
                <a:lnTo>
                  <a:pt x="1790700" y="3213097"/>
                </a:lnTo>
                <a:lnTo>
                  <a:pt x="0" y="3213097"/>
                </a:lnTo>
                <a:lnTo>
                  <a:pt x="0" y="0"/>
                </a:lnTo>
                <a:close/>
              </a:path>
            </a:pathLst>
          </a:custGeom>
          <a:blipFill>
            <a:blip r:embed="rId12"/>
            <a:stretch>
              <a:fillRect/>
            </a:stretch>
          </a:blipFill>
        </p:spPr>
      </p:sp>
      <p:sp>
        <p:nvSpPr>
          <p:cNvPr id="13" name="Freeform 13"/>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3"/>
            <a:stretch>
              <a:fillRect/>
            </a:stretch>
          </a:blipFill>
        </p:spPr>
      </p:sp>
      <p:sp>
        <p:nvSpPr>
          <p:cNvPr id="14" name="Freeform 14"/>
          <p:cNvSpPr/>
          <p:nvPr/>
        </p:nvSpPr>
        <p:spPr>
          <a:xfrm>
            <a:off x="9359903" y="5905500"/>
            <a:ext cx="203197" cy="190500"/>
          </a:xfrm>
          <a:custGeom>
            <a:avLst/>
            <a:gdLst/>
            <a:ahLst/>
            <a:cxnLst/>
            <a:rect l="l" t="t" r="r" b="b"/>
            <a:pathLst>
              <a:path w="203197" h="190500">
                <a:moveTo>
                  <a:pt x="0" y="0"/>
                </a:moveTo>
                <a:lnTo>
                  <a:pt x="203197" y="0"/>
                </a:lnTo>
                <a:lnTo>
                  <a:pt x="203197" y="190500"/>
                </a:lnTo>
                <a:lnTo>
                  <a:pt x="0" y="190500"/>
                </a:lnTo>
                <a:lnTo>
                  <a:pt x="0" y="0"/>
                </a:lnTo>
                <a:close/>
              </a:path>
            </a:pathLst>
          </a:custGeom>
          <a:blipFill>
            <a:blip r:embed="rId14"/>
            <a:stretch>
              <a:fillRect/>
            </a:stretch>
          </a:blipFill>
        </p:spPr>
      </p:sp>
      <p:sp>
        <p:nvSpPr>
          <p:cNvPr id="15" name="Freeform 15"/>
          <p:cNvSpPr/>
          <p:nvPr/>
        </p:nvSpPr>
        <p:spPr>
          <a:xfrm>
            <a:off x="676275" y="6467475"/>
            <a:ext cx="2143125" cy="200025"/>
          </a:xfrm>
          <a:custGeom>
            <a:avLst/>
            <a:gdLst/>
            <a:ahLst/>
            <a:cxnLst/>
            <a:rect l="l" t="t" r="r" b="b"/>
            <a:pathLst>
              <a:path w="2143125" h="200025">
                <a:moveTo>
                  <a:pt x="0" y="0"/>
                </a:moveTo>
                <a:lnTo>
                  <a:pt x="2143125" y="0"/>
                </a:lnTo>
                <a:lnTo>
                  <a:pt x="2143125" y="200025"/>
                </a:lnTo>
                <a:lnTo>
                  <a:pt x="0" y="200025"/>
                </a:lnTo>
                <a:lnTo>
                  <a:pt x="0" y="0"/>
                </a:lnTo>
                <a:close/>
              </a:path>
            </a:pathLst>
          </a:custGeom>
          <a:blipFill>
            <a:blip r:embed="rId15"/>
            <a:stretch>
              <a:fillRect/>
            </a:stretch>
          </a:blipFill>
        </p:spPr>
      </p:sp>
      <p:grpSp>
        <p:nvGrpSpPr>
          <p:cNvPr id="16" name="Group 16"/>
          <p:cNvGrpSpPr>
            <a:grpSpLocks noChangeAspect="1"/>
          </p:cNvGrpSpPr>
          <p:nvPr/>
        </p:nvGrpSpPr>
        <p:grpSpPr>
          <a:xfrm>
            <a:off x="466725" y="6410325"/>
            <a:ext cx="3704777" cy="295275"/>
            <a:chOff x="0" y="0"/>
            <a:chExt cx="3704780" cy="295275"/>
          </a:xfrm>
        </p:grpSpPr>
        <p:sp>
          <p:nvSpPr>
            <p:cNvPr id="17" name="Freeform 17"/>
            <p:cNvSpPr/>
            <p:nvPr/>
          </p:nvSpPr>
          <p:spPr>
            <a:xfrm>
              <a:off x="0" y="0"/>
              <a:ext cx="3704717" cy="295275"/>
            </a:xfrm>
            <a:custGeom>
              <a:avLst/>
              <a:gdLst/>
              <a:ahLst/>
              <a:cxnLst/>
              <a:rect l="l" t="t" r="r" b="b"/>
              <a:pathLst>
                <a:path w="3704717" h="295275">
                  <a:moveTo>
                    <a:pt x="0" y="0"/>
                  </a:moveTo>
                  <a:lnTo>
                    <a:pt x="0" y="295275"/>
                  </a:lnTo>
                  <a:lnTo>
                    <a:pt x="3704717" y="295275"/>
                  </a:lnTo>
                  <a:lnTo>
                    <a:pt x="3704717" y="0"/>
                  </a:lnTo>
                  <a:close/>
                </a:path>
              </a:pathLst>
            </a:custGeom>
            <a:solidFill>
              <a:srgbClr val="F2F2F2"/>
            </a:solidFill>
          </p:spPr>
        </p:sp>
      </p:grpSp>
      <p:sp>
        <p:nvSpPr>
          <p:cNvPr id="18" name="TextBox 18"/>
          <p:cNvSpPr txBox="1"/>
          <p:nvPr/>
        </p:nvSpPr>
        <p:spPr>
          <a:xfrm>
            <a:off x="749932" y="878386"/>
            <a:ext cx="3885657" cy="732644"/>
          </a:xfrm>
          <a:prstGeom prst="rect">
            <a:avLst/>
          </a:prstGeom>
        </p:spPr>
        <p:txBody>
          <a:bodyPr lIns="0" tIns="0" rIns="0" bIns="0" rtlCol="0" anchor="t">
            <a:spAutoFit/>
          </a:bodyPr>
          <a:lstStyle/>
          <a:p>
            <a:pPr algn="l">
              <a:lnSpc>
                <a:spcPts val="5991"/>
              </a:lnSpc>
            </a:pPr>
            <a:r>
              <a:rPr lang="en-US" sz="4279">
                <a:solidFill>
                  <a:srgbClr val="000000"/>
                </a:solidFill>
                <a:latin typeface="Trebuchet MS Bold"/>
              </a:rPr>
              <a:t>PROJECT TITLE</a:t>
            </a:r>
          </a:p>
        </p:txBody>
      </p:sp>
      <p:sp>
        <p:nvSpPr>
          <p:cNvPr id="19" name="TextBox 19"/>
          <p:cNvSpPr txBox="1"/>
          <p:nvPr/>
        </p:nvSpPr>
        <p:spPr>
          <a:xfrm>
            <a:off x="749932" y="6452940"/>
            <a:ext cx="1731721" cy="200025"/>
          </a:xfrm>
          <a:prstGeom prst="rect">
            <a:avLst/>
          </a:prstGeom>
        </p:spPr>
        <p:txBody>
          <a:bodyPr lIns="0" tIns="0" rIns="0" bIns="0" rtlCol="0" anchor="t">
            <a:spAutoFit/>
          </a:bodyPr>
          <a:lstStyle/>
          <a:p>
            <a:pPr algn="l">
              <a:lnSpc>
                <a:spcPts val="1578"/>
              </a:lnSpc>
            </a:pPr>
            <a:r>
              <a:rPr lang="en-US" sz="1127" spc="25">
                <a:solidFill>
                  <a:srgbClr val="2D83C3"/>
                </a:solidFill>
                <a:latin typeface="Trebuchet MS"/>
              </a:rPr>
              <a:t>3/21/2024</a:t>
            </a:r>
            <a:r>
              <a:rPr lang="en-US" sz="1127" spc="25">
                <a:solidFill>
                  <a:srgbClr val="000000"/>
                </a:solidFill>
                <a:latin typeface="Trebuchet MS Bold"/>
              </a:rPr>
              <a:t> </a:t>
            </a:r>
            <a:r>
              <a:rPr lang="en-US" sz="1127" spc="25">
                <a:solidFill>
                  <a:srgbClr val="2D83C3"/>
                </a:solidFill>
                <a:latin typeface="Trebuchet MS Bold"/>
              </a:rPr>
              <a:t>AnnualReview</a:t>
            </a:r>
          </a:p>
        </p:txBody>
      </p:sp>
      <p:sp>
        <p:nvSpPr>
          <p:cNvPr id="20" name="TextBox 20"/>
          <p:cNvSpPr txBox="1"/>
          <p:nvPr/>
        </p:nvSpPr>
        <p:spPr>
          <a:xfrm>
            <a:off x="11400158" y="6452940"/>
            <a:ext cx="75076" cy="198977"/>
          </a:xfrm>
          <a:prstGeom prst="rect">
            <a:avLst/>
          </a:prstGeom>
        </p:spPr>
        <p:txBody>
          <a:bodyPr lIns="0" tIns="0" rIns="0" bIns="0" rtlCol="0" anchor="t">
            <a:spAutoFit/>
          </a:bodyPr>
          <a:lstStyle/>
          <a:p>
            <a:pPr algn="l">
              <a:lnSpc>
                <a:spcPts val="1578"/>
              </a:lnSpc>
            </a:pPr>
            <a:r>
              <a:rPr lang="en-US" sz="1127">
                <a:solidFill>
                  <a:srgbClr val="2D936B"/>
                </a:solidFill>
                <a:latin typeface="Trebuchet MS"/>
              </a:rPr>
              <a:t>2</a:t>
            </a:r>
          </a:p>
        </p:txBody>
      </p:sp>
      <p:sp>
        <p:nvSpPr>
          <p:cNvPr id="21" name="TextBox 21"/>
          <p:cNvSpPr txBox="1"/>
          <p:nvPr/>
        </p:nvSpPr>
        <p:spPr>
          <a:xfrm>
            <a:off x="1671066" y="2295468"/>
            <a:ext cx="7808605" cy="2509658"/>
          </a:xfrm>
          <a:prstGeom prst="rect">
            <a:avLst/>
          </a:prstGeom>
        </p:spPr>
        <p:txBody>
          <a:bodyPr lIns="0" tIns="0" rIns="0" bIns="0" rtlCol="0" anchor="t">
            <a:spAutoFit/>
          </a:bodyPr>
          <a:lstStyle/>
          <a:p>
            <a:pPr algn="just">
              <a:lnSpc>
                <a:spcPts val="3374"/>
              </a:lnSpc>
            </a:pPr>
            <a:r>
              <a:rPr lang="en-US" sz="2779" spc="44">
                <a:solidFill>
                  <a:srgbClr val="000000"/>
                </a:solidFill>
                <a:latin typeface="Trebuchet MS"/>
              </a:rPr>
              <a:t>Traditional disease management methods are often inefficient and labor-intensive. Leveraging advancements in machine learning, researchers and farmers are exploring innovative solutions for early disease detection and prevention.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7378703" y="444503"/>
            <a:ext cx="342900" cy="368303"/>
          </a:xfrm>
          <a:custGeom>
            <a:avLst/>
            <a:gdLst/>
            <a:ahLst/>
            <a:cxnLst/>
            <a:rect l="l" t="t" r="r" b="b"/>
            <a:pathLst>
              <a:path w="342900" h="368303">
                <a:moveTo>
                  <a:pt x="0" y="0"/>
                </a:moveTo>
                <a:lnTo>
                  <a:pt x="342900" y="0"/>
                </a:lnTo>
                <a:lnTo>
                  <a:pt x="342900" y="368303"/>
                </a:lnTo>
                <a:lnTo>
                  <a:pt x="0" y="368303"/>
                </a:lnTo>
                <a:lnTo>
                  <a:pt x="0" y="0"/>
                </a:lnTo>
                <a:close/>
              </a:path>
            </a:pathLst>
          </a:custGeom>
          <a:blipFill>
            <a:blip r:embed="rId3"/>
            <a:stretch>
              <a:fillRect/>
            </a:stretch>
          </a:blipFill>
        </p:spPr>
      </p:sp>
      <p:sp>
        <p:nvSpPr>
          <p:cNvPr id="4" name="Freeform 4"/>
          <p:cNvSpPr/>
          <p:nvPr/>
        </p:nvSpPr>
        <p:spPr>
          <a:xfrm>
            <a:off x="9385297" y="12697"/>
            <a:ext cx="1231897" cy="6819900"/>
          </a:xfrm>
          <a:custGeom>
            <a:avLst/>
            <a:gdLst/>
            <a:ahLst/>
            <a:cxnLst/>
            <a:rect l="l" t="t" r="r" b="b"/>
            <a:pathLst>
              <a:path w="1231897" h="6819900">
                <a:moveTo>
                  <a:pt x="0" y="0"/>
                </a:moveTo>
                <a:lnTo>
                  <a:pt x="1231897" y="0"/>
                </a:lnTo>
                <a:lnTo>
                  <a:pt x="1231897" y="6819900"/>
                </a:lnTo>
                <a:lnTo>
                  <a:pt x="0" y="6819900"/>
                </a:lnTo>
                <a:lnTo>
                  <a:pt x="0" y="0"/>
                </a:lnTo>
                <a:close/>
              </a:path>
            </a:pathLst>
          </a:custGeom>
          <a:blipFill>
            <a:blip r:embed="rId4"/>
            <a:stretch>
              <a:fillRect/>
            </a:stretch>
          </a:blipFill>
        </p:spPr>
      </p:sp>
      <p:sp>
        <p:nvSpPr>
          <p:cNvPr id="5" name="Freeform 5"/>
          <p:cNvSpPr/>
          <p:nvPr/>
        </p:nvSpPr>
        <p:spPr>
          <a:xfrm>
            <a:off x="7505700" y="3695700"/>
            <a:ext cx="4686300" cy="3136897"/>
          </a:xfrm>
          <a:custGeom>
            <a:avLst/>
            <a:gdLst/>
            <a:ahLst/>
            <a:cxnLst/>
            <a:rect l="l" t="t" r="r" b="b"/>
            <a:pathLst>
              <a:path w="4686300" h="3136897">
                <a:moveTo>
                  <a:pt x="0" y="0"/>
                </a:moveTo>
                <a:lnTo>
                  <a:pt x="4686300" y="0"/>
                </a:lnTo>
                <a:lnTo>
                  <a:pt x="4686300" y="3136897"/>
                </a:lnTo>
                <a:lnTo>
                  <a:pt x="0" y="3136897"/>
                </a:lnTo>
                <a:lnTo>
                  <a:pt x="0" y="0"/>
                </a:lnTo>
                <a:close/>
              </a:path>
            </a:pathLst>
          </a:custGeom>
          <a:blipFill>
            <a:blip r:embed="rId5"/>
            <a:stretch>
              <a:fillRect/>
            </a:stretch>
          </a:blipFill>
        </p:spPr>
      </p:sp>
      <p:sp>
        <p:nvSpPr>
          <p:cNvPr id="6" name="Freeform 6"/>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6"/>
            <a:stretch>
              <a:fillRect/>
            </a:stretch>
          </a:blipFill>
        </p:spPr>
      </p:sp>
      <p:sp>
        <p:nvSpPr>
          <p:cNvPr id="7" name="Freeform 7"/>
          <p:cNvSpPr/>
          <p:nvPr/>
        </p:nvSpPr>
        <p:spPr>
          <a:xfrm>
            <a:off x="9601200" y="12697"/>
            <a:ext cx="2590800" cy="6832597"/>
          </a:xfrm>
          <a:custGeom>
            <a:avLst/>
            <a:gdLst/>
            <a:ahLst/>
            <a:cxnLst/>
            <a:rect l="l" t="t" r="r" b="b"/>
            <a:pathLst>
              <a:path w="2590800" h="6832597">
                <a:moveTo>
                  <a:pt x="0" y="0"/>
                </a:moveTo>
                <a:lnTo>
                  <a:pt x="2590800" y="0"/>
                </a:lnTo>
                <a:lnTo>
                  <a:pt x="2590800" y="6832597"/>
                </a:lnTo>
                <a:lnTo>
                  <a:pt x="0" y="6832597"/>
                </a:lnTo>
                <a:lnTo>
                  <a:pt x="0" y="0"/>
                </a:lnTo>
                <a:close/>
              </a:path>
            </a:pathLst>
          </a:custGeom>
          <a:blipFill>
            <a:blip r:embed="rId7"/>
            <a:stretch>
              <a:fillRect/>
            </a:stretch>
          </a:blipFill>
        </p:spPr>
      </p:sp>
      <p:sp>
        <p:nvSpPr>
          <p:cNvPr id="8" name="Freeform 8"/>
          <p:cNvSpPr/>
          <p:nvPr/>
        </p:nvSpPr>
        <p:spPr>
          <a:xfrm>
            <a:off x="8953500" y="3048000"/>
            <a:ext cx="3238500" cy="3784597"/>
          </a:xfrm>
          <a:custGeom>
            <a:avLst/>
            <a:gdLst/>
            <a:ahLst/>
            <a:cxnLst/>
            <a:rect l="l" t="t" r="r" b="b"/>
            <a:pathLst>
              <a:path w="3238500" h="3784597">
                <a:moveTo>
                  <a:pt x="0" y="0"/>
                </a:moveTo>
                <a:lnTo>
                  <a:pt x="3238500" y="0"/>
                </a:lnTo>
                <a:lnTo>
                  <a:pt x="3238500" y="3784597"/>
                </a:lnTo>
                <a:lnTo>
                  <a:pt x="0" y="3784597"/>
                </a:lnTo>
                <a:lnTo>
                  <a:pt x="0" y="0"/>
                </a:lnTo>
                <a:close/>
              </a:path>
            </a:pathLst>
          </a:custGeom>
          <a:blipFill>
            <a:blip r:embed="rId8"/>
            <a:stretch>
              <a:fillRect/>
            </a:stretch>
          </a:blipFill>
        </p:spPr>
      </p:sp>
      <p:sp>
        <p:nvSpPr>
          <p:cNvPr id="9" name="Freeform 9"/>
          <p:cNvSpPr/>
          <p:nvPr/>
        </p:nvSpPr>
        <p:spPr>
          <a:xfrm>
            <a:off x="9334500" y="12697"/>
            <a:ext cx="2857500" cy="6832597"/>
          </a:xfrm>
          <a:custGeom>
            <a:avLst/>
            <a:gdLst/>
            <a:ahLst/>
            <a:cxnLst/>
            <a:rect l="l" t="t" r="r" b="b"/>
            <a:pathLst>
              <a:path w="2857500" h="6832597">
                <a:moveTo>
                  <a:pt x="0" y="0"/>
                </a:moveTo>
                <a:lnTo>
                  <a:pt x="2857500" y="0"/>
                </a:lnTo>
                <a:lnTo>
                  <a:pt x="2857500" y="6832597"/>
                </a:lnTo>
                <a:lnTo>
                  <a:pt x="0" y="6832597"/>
                </a:lnTo>
                <a:lnTo>
                  <a:pt x="0" y="0"/>
                </a:lnTo>
                <a:close/>
              </a:path>
            </a:pathLst>
          </a:custGeom>
          <a:blipFill>
            <a:blip r:embed="rId9"/>
            <a:stretch>
              <a:fillRect/>
            </a:stretch>
          </a:blipFill>
        </p:spPr>
      </p:sp>
      <p:sp>
        <p:nvSpPr>
          <p:cNvPr id="10" name="Freeform 10"/>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10"/>
            <a:stretch>
              <a:fillRect/>
            </a:stretch>
          </a:blipFill>
        </p:spPr>
      </p:sp>
      <p:sp>
        <p:nvSpPr>
          <p:cNvPr id="11" name="Freeform 11"/>
          <p:cNvSpPr/>
          <p:nvPr/>
        </p:nvSpPr>
        <p:spPr>
          <a:xfrm>
            <a:off x="10934700" y="12697"/>
            <a:ext cx="1257300" cy="6832597"/>
          </a:xfrm>
          <a:custGeom>
            <a:avLst/>
            <a:gdLst/>
            <a:ahLst/>
            <a:cxnLst/>
            <a:rect l="l" t="t" r="r" b="b"/>
            <a:pathLst>
              <a:path w="1257300" h="6832597">
                <a:moveTo>
                  <a:pt x="0" y="0"/>
                </a:moveTo>
                <a:lnTo>
                  <a:pt x="1257300" y="0"/>
                </a:lnTo>
                <a:lnTo>
                  <a:pt x="1257300" y="6832597"/>
                </a:lnTo>
                <a:lnTo>
                  <a:pt x="0" y="6832597"/>
                </a:lnTo>
                <a:lnTo>
                  <a:pt x="0" y="0"/>
                </a:lnTo>
                <a:close/>
              </a:path>
            </a:pathLst>
          </a:custGeom>
          <a:blipFill>
            <a:blip r:embed="rId11"/>
            <a:stretch>
              <a:fillRect/>
            </a:stretch>
          </a:blipFill>
        </p:spPr>
      </p:sp>
      <p:sp>
        <p:nvSpPr>
          <p:cNvPr id="12" name="Freeform 12"/>
          <p:cNvSpPr/>
          <p:nvPr/>
        </p:nvSpPr>
        <p:spPr>
          <a:xfrm>
            <a:off x="10401300" y="3619500"/>
            <a:ext cx="1790700" cy="3213097"/>
          </a:xfrm>
          <a:custGeom>
            <a:avLst/>
            <a:gdLst/>
            <a:ahLst/>
            <a:cxnLst/>
            <a:rect l="l" t="t" r="r" b="b"/>
            <a:pathLst>
              <a:path w="1790700" h="3213097">
                <a:moveTo>
                  <a:pt x="0" y="0"/>
                </a:moveTo>
                <a:lnTo>
                  <a:pt x="1790700" y="0"/>
                </a:lnTo>
                <a:lnTo>
                  <a:pt x="1790700" y="3213097"/>
                </a:lnTo>
                <a:lnTo>
                  <a:pt x="0" y="3213097"/>
                </a:lnTo>
                <a:lnTo>
                  <a:pt x="0" y="0"/>
                </a:lnTo>
                <a:close/>
              </a:path>
            </a:pathLst>
          </a:custGeom>
          <a:blipFill>
            <a:blip r:embed="rId12"/>
            <a:stretch>
              <a:fillRect/>
            </a:stretch>
          </a:blipFill>
        </p:spPr>
      </p:sp>
      <p:sp>
        <p:nvSpPr>
          <p:cNvPr id="13" name="Freeform 13"/>
          <p:cNvSpPr/>
          <p:nvPr/>
        </p:nvSpPr>
        <p:spPr>
          <a:xfrm>
            <a:off x="11010900" y="5600700"/>
            <a:ext cx="673103" cy="673103"/>
          </a:xfrm>
          <a:custGeom>
            <a:avLst/>
            <a:gdLst/>
            <a:ahLst/>
            <a:cxnLst/>
            <a:rect l="l" t="t" r="r" b="b"/>
            <a:pathLst>
              <a:path w="673103" h="673103">
                <a:moveTo>
                  <a:pt x="0" y="0"/>
                </a:moveTo>
                <a:lnTo>
                  <a:pt x="673103" y="0"/>
                </a:lnTo>
                <a:lnTo>
                  <a:pt x="673103" y="673103"/>
                </a:lnTo>
                <a:lnTo>
                  <a:pt x="0" y="673103"/>
                </a:lnTo>
                <a:lnTo>
                  <a:pt x="0" y="0"/>
                </a:lnTo>
                <a:close/>
              </a:path>
            </a:pathLst>
          </a:custGeom>
          <a:blipFill>
            <a:blip r:embed="rId13"/>
            <a:stretch>
              <a:fillRect/>
            </a:stretch>
          </a:blipFill>
        </p:spPr>
      </p:sp>
      <p:sp>
        <p:nvSpPr>
          <p:cNvPr id="14" name="Freeform 14"/>
          <p:cNvSpPr/>
          <p:nvPr/>
        </p:nvSpPr>
        <p:spPr>
          <a:xfrm>
            <a:off x="10687050" y="6134100"/>
            <a:ext cx="247650" cy="247650"/>
          </a:xfrm>
          <a:custGeom>
            <a:avLst/>
            <a:gdLst/>
            <a:ahLst/>
            <a:cxnLst/>
            <a:rect l="l" t="t" r="r" b="b"/>
            <a:pathLst>
              <a:path w="247650" h="247650">
                <a:moveTo>
                  <a:pt x="0" y="0"/>
                </a:moveTo>
                <a:lnTo>
                  <a:pt x="247650" y="0"/>
                </a:lnTo>
                <a:lnTo>
                  <a:pt x="247650" y="247650"/>
                </a:lnTo>
                <a:lnTo>
                  <a:pt x="0" y="247650"/>
                </a:lnTo>
                <a:lnTo>
                  <a:pt x="0" y="0"/>
                </a:lnTo>
                <a:close/>
              </a:path>
            </a:pathLst>
          </a:custGeom>
          <a:blipFill>
            <a:blip r:embed="rId14"/>
            <a:stretch>
              <a:fillRect/>
            </a:stretch>
          </a:blipFill>
        </p:spPr>
      </p:sp>
      <p:grpSp>
        <p:nvGrpSpPr>
          <p:cNvPr id="15" name="Group 15"/>
          <p:cNvGrpSpPr>
            <a:grpSpLocks noChangeAspect="1"/>
          </p:cNvGrpSpPr>
          <p:nvPr/>
        </p:nvGrpSpPr>
        <p:grpSpPr>
          <a:xfrm>
            <a:off x="466725" y="6410325"/>
            <a:ext cx="3704777" cy="295275"/>
            <a:chOff x="0" y="0"/>
            <a:chExt cx="3704780" cy="295275"/>
          </a:xfrm>
        </p:grpSpPr>
        <p:sp>
          <p:nvSpPr>
            <p:cNvPr id="16" name="Freeform 16"/>
            <p:cNvSpPr/>
            <p:nvPr/>
          </p:nvSpPr>
          <p:spPr>
            <a:xfrm>
              <a:off x="0" y="0"/>
              <a:ext cx="3704717" cy="295275"/>
            </a:xfrm>
            <a:custGeom>
              <a:avLst/>
              <a:gdLst/>
              <a:ahLst/>
              <a:cxnLst/>
              <a:rect l="l" t="t" r="r" b="b"/>
              <a:pathLst>
                <a:path w="3704717" h="295275">
                  <a:moveTo>
                    <a:pt x="0" y="0"/>
                  </a:moveTo>
                  <a:lnTo>
                    <a:pt x="0" y="295275"/>
                  </a:lnTo>
                  <a:lnTo>
                    <a:pt x="3704717" y="295275"/>
                  </a:lnTo>
                  <a:lnTo>
                    <a:pt x="3704717" y="0"/>
                  </a:lnTo>
                  <a:close/>
                </a:path>
              </a:pathLst>
            </a:custGeom>
            <a:solidFill>
              <a:srgbClr val="F2F2F2"/>
            </a:solidFill>
          </p:spPr>
        </p:sp>
      </p:grpSp>
      <p:sp>
        <p:nvSpPr>
          <p:cNvPr id="17" name="Freeform 17"/>
          <p:cNvSpPr/>
          <p:nvPr/>
        </p:nvSpPr>
        <p:spPr>
          <a:xfrm>
            <a:off x="47625" y="3819525"/>
            <a:ext cx="1733550" cy="3009900"/>
          </a:xfrm>
          <a:custGeom>
            <a:avLst/>
            <a:gdLst/>
            <a:ahLst/>
            <a:cxnLst/>
            <a:rect l="l" t="t" r="r" b="b"/>
            <a:pathLst>
              <a:path w="1733550" h="3009900">
                <a:moveTo>
                  <a:pt x="0" y="0"/>
                </a:moveTo>
                <a:lnTo>
                  <a:pt x="1733550" y="0"/>
                </a:lnTo>
                <a:lnTo>
                  <a:pt x="1733550" y="3009900"/>
                </a:lnTo>
                <a:lnTo>
                  <a:pt x="0" y="3009900"/>
                </a:lnTo>
                <a:lnTo>
                  <a:pt x="0" y="0"/>
                </a:lnTo>
                <a:close/>
              </a:path>
            </a:pathLst>
          </a:custGeom>
          <a:blipFill>
            <a:blip r:embed="rId15"/>
            <a:stretch>
              <a:fillRect/>
            </a:stretch>
          </a:blipFill>
        </p:spPr>
      </p:sp>
      <p:sp>
        <p:nvSpPr>
          <p:cNvPr id="18" name="TextBox 18"/>
          <p:cNvSpPr txBox="1"/>
          <p:nvPr/>
        </p:nvSpPr>
        <p:spPr>
          <a:xfrm>
            <a:off x="11400158" y="6452940"/>
            <a:ext cx="75076" cy="198977"/>
          </a:xfrm>
          <a:prstGeom prst="rect">
            <a:avLst/>
          </a:prstGeom>
        </p:spPr>
        <p:txBody>
          <a:bodyPr lIns="0" tIns="0" rIns="0" bIns="0" rtlCol="0" anchor="t">
            <a:spAutoFit/>
          </a:bodyPr>
          <a:lstStyle/>
          <a:p>
            <a:pPr algn="l">
              <a:lnSpc>
                <a:spcPts val="1578"/>
              </a:lnSpc>
            </a:pPr>
            <a:r>
              <a:rPr lang="en-US" sz="1127">
                <a:solidFill>
                  <a:srgbClr val="2D936B"/>
                </a:solidFill>
                <a:latin typeface="Trebuchet MS"/>
              </a:rPr>
              <a:t>3</a:t>
            </a:r>
          </a:p>
        </p:txBody>
      </p:sp>
      <p:sp>
        <p:nvSpPr>
          <p:cNvPr id="19" name="TextBox 19"/>
          <p:cNvSpPr txBox="1"/>
          <p:nvPr/>
        </p:nvSpPr>
        <p:spPr>
          <a:xfrm>
            <a:off x="749932" y="367551"/>
            <a:ext cx="3136268" cy="785984"/>
          </a:xfrm>
          <a:prstGeom prst="rect">
            <a:avLst/>
          </a:prstGeom>
        </p:spPr>
        <p:txBody>
          <a:bodyPr wrap="square" lIns="0" tIns="0" rIns="0" bIns="0" rtlCol="0" anchor="t">
            <a:spAutoFit/>
          </a:bodyPr>
          <a:lstStyle/>
          <a:p>
            <a:pPr algn="l">
              <a:lnSpc>
                <a:spcPts val="6730"/>
              </a:lnSpc>
            </a:pPr>
            <a:r>
              <a:rPr lang="en-US" sz="4807" dirty="0">
                <a:solidFill>
                  <a:srgbClr val="000000"/>
                </a:solidFill>
                <a:latin typeface="Trebuchet MS Bold"/>
              </a:rPr>
              <a:t>AGENDA</a:t>
            </a:r>
          </a:p>
        </p:txBody>
      </p:sp>
      <p:sp>
        <p:nvSpPr>
          <p:cNvPr id="20" name="TextBox 20"/>
          <p:cNvSpPr txBox="1"/>
          <p:nvPr/>
        </p:nvSpPr>
        <p:spPr>
          <a:xfrm>
            <a:off x="2010032" y="3902012"/>
            <a:ext cx="1838393" cy="833258"/>
          </a:xfrm>
          <a:prstGeom prst="rect">
            <a:avLst/>
          </a:prstGeom>
        </p:spPr>
        <p:txBody>
          <a:bodyPr lIns="0" tIns="0" rIns="0" bIns="0" rtlCol="0" anchor="t">
            <a:spAutoFit/>
          </a:bodyPr>
          <a:lstStyle/>
          <a:p>
            <a:pPr algn="just">
              <a:lnSpc>
                <a:spcPts val="3374"/>
              </a:lnSpc>
            </a:pPr>
            <a:r>
              <a:rPr lang="en-US" sz="2779">
                <a:solidFill>
                  <a:srgbClr val="000000"/>
                </a:solidFill>
                <a:latin typeface="Trebuchet MS"/>
              </a:rPr>
              <a:t>6.Modelling 7.Results</a:t>
            </a:r>
          </a:p>
        </p:txBody>
      </p:sp>
      <p:sp>
        <p:nvSpPr>
          <p:cNvPr id="21" name="TextBox 21"/>
          <p:cNvSpPr txBox="1"/>
          <p:nvPr/>
        </p:nvSpPr>
        <p:spPr>
          <a:xfrm>
            <a:off x="2010032" y="1765316"/>
            <a:ext cx="3476895" cy="833258"/>
          </a:xfrm>
          <a:prstGeom prst="rect">
            <a:avLst/>
          </a:prstGeom>
        </p:spPr>
        <p:txBody>
          <a:bodyPr lIns="0" tIns="0" rIns="0" bIns="0" rtlCol="0" anchor="t">
            <a:spAutoFit/>
          </a:bodyPr>
          <a:lstStyle/>
          <a:p>
            <a:pPr algn="just">
              <a:lnSpc>
                <a:spcPts val="3374"/>
              </a:lnSpc>
            </a:pPr>
            <a:r>
              <a:rPr lang="en-US" sz="2779" spc="30">
                <a:solidFill>
                  <a:srgbClr val="000000"/>
                </a:solidFill>
                <a:latin typeface="Trebuchet MS"/>
              </a:rPr>
              <a:t>1.Problem Statement 2.Project Overview</a:t>
            </a:r>
          </a:p>
        </p:txBody>
      </p:sp>
      <p:sp>
        <p:nvSpPr>
          <p:cNvPr id="22" name="TextBox 22"/>
          <p:cNvSpPr txBox="1"/>
          <p:nvPr/>
        </p:nvSpPr>
        <p:spPr>
          <a:xfrm>
            <a:off x="2010032" y="2627405"/>
            <a:ext cx="5511308" cy="1248499"/>
          </a:xfrm>
          <a:prstGeom prst="rect">
            <a:avLst/>
          </a:prstGeom>
        </p:spPr>
        <p:txBody>
          <a:bodyPr lIns="0" tIns="0" rIns="0" bIns="0" rtlCol="0" anchor="t">
            <a:spAutoFit/>
          </a:bodyPr>
          <a:lstStyle/>
          <a:p>
            <a:pPr algn="l">
              <a:lnSpc>
                <a:spcPts val="3299"/>
              </a:lnSpc>
            </a:pPr>
            <a:r>
              <a:rPr lang="en-US" sz="2777" spc="19">
                <a:solidFill>
                  <a:srgbClr val="000000"/>
                </a:solidFill>
                <a:latin typeface="Trebuchet MS"/>
              </a:rPr>
              <a:t>3.End Users</a:t>
            </a:r>
          </a:p>
          <a:p>
            <a:pPr algn="l">
              <a:lnSpc>
                <a:spcPts val="3299"/>
              </a:lnSpc>
            </a:pPr>
            <a:r>
              <a:rPr lang="en-US" sz="2777" spc="5">
                <a:solidFill>
                  <a:srgbClr val="000000"/>
                </a:solidFill>
                <a:latin typeface="Trebuchet MS"/>
              </a:rPr>
              <a:t>4.Solution and Value Proposition 5.The Wow Factor in Your Solution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85297" y="12697"/>
            <a:ext cx="1231897" cy="6819900"/>
          </a:xfrm>
          <a:custGeom>
            <a:avLst/>
            <a:gdLst/>
            <a:ahLst/>
            <a:cxnLst/>
            <a:rect l="l" t="t" r="r" b="b"/>
            <a:pathLst>
              <a:path w="1231897" h="6819900">
                <a:moveTo>
                  <a:pt x="0" y="0"/>
                </a:moveTo>
                <a:lnTo>
                  <a:pt x="1231897" y="0"/>
                </a:lnTo>
                <a:lnTo>
                  <a:pt x="1231897" y="6819900"/>
                </a:lnTo>
                <a:lnTo>
                  <a:pt x="0" y="6819900"/>
                </a:lnTo>
                <a:lnTo>
                  <a:pt x="0" y="0"/>
                </a:lnTo>
                <a:close/>
              </a:path>
            </a:pathLst>
          </a:custGeom>
          <a:blipFill>
            <a:blip r:embed="rId3"/>
            <a:stretch>
              <a:fillRect/>
            </a:stretch>
          </a:blipFill>
        </p:spPr>
      </p:sp>
      <p:sp>
        <p:nvSpPr>
          <p:cNvPr id="4" name="Freeform 4"/>
          <p:cNvSpPr/>
          <p:nvPr/>
        </p:nvSpPr>
        <p:spPr>
          <a:xfrm>
            <a:off x="7505700" y="3695700"/>
            <a:ext cx="4686300" cy="3136897"/>
          </a:xfrm>
          <a:custGeom>
            <a:avLst/>
            <a:gdLst/>
            <a:ahLst/>
            <a:cxnLst/>
            <a:rect l="l" t="t" r="r" b="b"/>
            <a:pathLst>
              <a:path w="4686300" h="3136897">
                <a:moveTo>
                  <a:pt x="0" y="0"/>
                </a:moveTo>
                <a:lnTo>
                  <a:pt x="4686300" y="0"/>
                </a:lnTo>
                <a:lnTo>
                  <a:pt x="4686300" y="3136897"/>
                </a:lnTo>
                <a:lnTo>
                  <a:pt x="0" y="3136897"/>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32597"/>
          </a:xfrm>
          <a:custGeom>
            <a:avLst/>
            <a:gdLst/>
            <a:ahLst/>
            <a:cxnLst/>
            <a:rect l="l" t="t" r="r" b="b"/>
            <a:pathLst>
              <a:path w="2590800" h="6832597">
                <a:moveTo>
                  <a:pt x="0" y="0"/>
                </a:moveTo>
                <a:lnTo>
                  <a:pt x="2590800" y="0"/>
                </a:lnTo>
                <a:lnTo>
                  <a:pt x="2590800" y="6832597"/>
                </a:lnTo>
                <a:lnTo>
                  <a:pt x="0" y="6832597"/>
                </a:lnTo>
                <a:lnTo>
                  <a:pt x="0" y="0"/>
                </a:lnTo>
                <a:close/>
              </a:path>
            </a:pathLst>
          </a:custGeom>
          <a:blipFill>
            <a:blip r:embed="rId6"/>
            <a:stretch>
              <a:fillRect/>
            </a:stretch>
          </a:blipFill>
        </p:spPr>
      </p:sp>
      <p:sp>
        <p:nvSpPr>
          <p:cNvPr id="7" name="Freeform 7"/>
          <p:cNvSpPr/>
          <p:nvPr/>
        </p:nvSpPr>
        <p:spPr>
          <a:xfrm>
            <a:off x="8953500" y="3048000"/>
            <a:ext cx="3238500" cy="3784597"/>
          </a:xfrm>
          <a:custGeom>
            <a:avLst/>
            <a:gdLst/>
            <a:ahLst/>
            <a:cxnLst/>
            <a:rect l="l" t="t" r="r" b="b"/>
            <a:pathLst>
              <a:path w="3238500" h="3784597">
                <a:moveTo>
                  <a:pt x="0" y="0"/>
                </a:moveTo>
                <a:lnTo>
                  <a:pt x="3238500" y="0"/>
                </a:lnTo>
                <a:lnTo>
                  <a:pt x="3238500" y="3784597"/>
                </a:lnTo>
                <a:lnTo>
                  <a:pt x="0" y="3784597"/>
                </a:lnTo>
                <a:lnTo>
                  <a:pt x="0" y="0"/>
                </a:lnTo>
                <a:close/>
              </a:path>
            </a:pathLst>
          </a:custGeom>
          <a:blipFill>
            <a:blip r:embed="rId7"/>
            <a:stretch>
              <a:fillRect/>
            </a:stretch>
          </a:blipFill>
        </p:spPr>
      </p:sp>
      <p:sp>
        <p:nvSpPr>
          <p:cNvPr id="8" name="Freeform 8"/>
          <p:cNvSpPr/>
          <p:nvPr/>
        </p:nvSpPr>
        <p:spPr>
          <a:xfrm>
            <a:off x="9334500" y="12697"/>
            <a:ext cx="2857500" cy="6832597"/>
          </a:xfrm>
          <a:custGeom>
            <a:avLst/>
            <a:gdLst/>
            <a:ahLst/>
            <a:cxnLst/>
            <a:rect l="l" t="t" r="r" b="b"/>
            <a:pathLst>
              <a:path w="2857500" h="6832597">
                <a:moveTo>
                  <a:pt x="0" y="0"/>
                </a:moveTo>
                <a:lnTo>
                  <a:pt x="2857500" y="0"/>
                </a:lnTo>
                <a:lnTo>
                  <a:pt x="2857500" y="6832597"/>
                </a:lnTo>
                <a:lnTo>
                  <a:pt x="0" y="6832597"/>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32597"/>
          </a:xfrm>
          <a:custGeom>
            <a:avLst/>
            <a:gdLst/>
            <a:ahLst/>
            <a:cxnLst/>
            <a:rect l="l" t="t" r="r" b="b"/>
            <a:pathLst>
              <a:path w="1257300" h="6832597">
                <a:moveTo>
                  <a:pt x="0" y="0"/>
                </a:moveTo>
                <a:lnTo>
                  <a:pt x="1257300" y="0"/>
                </a:lnTo>
                <a:lnTo>
                  <a:pt x="1257300" y="6832597"/>
                </a:lnTo>
                <a:lnTo>
                  <a:pt x="0" y="6832597"/>
                </a:lnTo>
                <a:lnTo>
                  <a:pt x="0" y="0"/>
                </a:lnTo>
                <a:close/>
              </a:path>
            </a:pathLst>
          </a:custGeom>
          <a:blipFill>
            <a:blip r:embed="rId10"/>
            <a:stretch>
              <a:fillRect/>
            </a:stretch>
          </a:blipFill>
        </p:spPr>
      </p:sp>
      <p:sp>
        <p:nvSpPr>
          <p:cNvPr id="11" name="Freeform 11"/>
          <p:cNvSpPr/>
          <p:nvPr/>
        </p:nvSpPr>
        <p:spPr>
          <a:xfrm>
            <a:off x="10401300" y="3619500"/>
            <a:ext cx="1790700" cy="3213097"/>
          </a:xfrm>
          <a:custGeom>
            <a:avLst/>
            <a:gdLst/>
            <a:ahLst/>
            <a:cxnLst/>
            <a:rect l="l" t="t" r="r" b="b"/>
            <a:pathLst>
              <a:path w="1790700" h="3213097">
                <a:moveTo>
                  <a:pt x="0" y="0"/>
                </a:moveTo>
                <a:lnTo>
                  <a:pt x="1790700" y="0"/>
                </a:lnTo>
                <a:lnTo>
                  <a:pt x="1790700" y="3213097"/>
                </a:lnTo>
                <a:lnTo>
                  <a:pt x="0" y="3213097"/>
                </a:lnTo>
                <a:lnTo>
                  <a:pt x="0" y="0"/>
                </a:lnTo>
                <a:close/>
              </a:path>
            </a:pathLst>
          </a:custGeom>
          <a:blipFill>
            <a:blip r:embed="rId11"/>
            <a:stretch>
              <a:fillRect/>
            </a:stretch>
          </a:blipFill>
        </p:spPr>
      </p:sp>
      <p:sp>
        <p:nvSpPr>
          <p:cNvPr id="12" name="Freeform 12"/>
          <p:cNvSpPr/>
          <p:nvPr/>
        </p:nvSpPr>
        <p:spPr>
          <a:xfrm>
            <a:off x="11099797" y="5651497"/>
            <a:ext cx="660397" cy="660397"/>
          </a:xfrm>
          <a:custGeom>
            <a:avLst/>
            <a:gdLst/>
            <a:ahLst/>
            <a:cxnLst/>
            <a:rect l="l" t="t" r="r" b="b"/>
            <a:pathLst>
              <a:path w="660397" h="660397">
                <a:moveTo>
                  <a:pt x="0" y="0"/>
                </a:moveTo>
                <a:lnTo>
                  <a:pt x="660397" y="0"/>
                </a:lnTo>
                <a:lnTo>
                  <a:pt x="660397" y="660397"/>
                </a:lnTo>
                <a:lnTo>
                  <a:pt x="0" y="660397"/>
                </a:lnTo>
                <a:lnTo>
                  <a:pt x="0" y="0"/>
                </a:lnTo>
                <a:close/>
              </a:path>
            </a:pathLst>
          </a:custGeom>
          <a:blipFill>
            <a:blip r:embed="rId12"/>
            <a:stretch>
              <a:fillRect/>
            </a:stretch>
          </a:blipFill>
        </p:spPr>
      </p:sp>
      <p:sp>
        <p:nvSpPr>
          <p:cNvPr id="13" name="Freeform 13"/>
          <p:cNvSpPr/>
          <p:nvPr/>
        </p:nvSpPr>
        <p:spPr>
          <a:xfrm>
            <a:off x="11404597" y="6235703"/>
            <a:ext cx="279397" cy="279397"/>
          </a:xfrm>
          <a:custGeom>
            <a:avLst/>
            <a:gdLst/>
            <a:ahLst/>
            <a:cxnLst/>
            <a:rect l="l" t="t" r="r" b="b"/>
            <a:pathLst>
              <a:path w="279397" h="279397">
                <a:moveTo>
                  <a:pt x="0" y="0"/>
                </a:moveTo>
                <a:lnTo>
                  <a:pt x="279397" y="0"/>
                </a:lnTo>
                <a:lnTo>
                  <a:pt x="279397" y="279397"/>
                </a:lnTo>
                <a:lnTo>
                  <a:pt x="0" y="279397"/>
                </a:lnTo>
                <a:lnTo>
                  <a:pt x="0" y="0"/>
                </a:lnTo>
                <a:close/>
              </a:path>
            </a:pathLst>
          </a:custGeom>
          <a:blipFill>
            <a:blip r:embed="rId13"/>
            <a:stretch>
              <a:fillRect/>
            </a:stretch>
          </a:blipFill>
        </p:spPr>
      </p:sp>
      <p:grpSp>
        <p:nvGrpSpPr>
          <p:cNvPr id="14" name="Group 14"/>
          <p:cNvGrpSpPr>
            <a:grpSpLocks noChangeAspect="1"/>
          </p:cNvGrpSpPr>
          <p:nvPr/>
        </p:nvGrpSpPr>
        <p:grpSpPr>
          <a:xfrm rot="-2161680">
            <a:off x="9260510" y="3634835"/>
            <a:ext cx="2762669" cy="3256959"/>
            <a:chOff x="0" y="0"/>
            <a:chExt cx="3683559" cy="4342613"/>
          </a:xfrm>
        </p:grpSpPr>
        <p:sp>
          <p:nvSpPr>
            <p:cNvPr id="15" name="Freeform 15"/>
            <p:cNvSpPr/>
            <p:nvPr/>
          </p:nvSpPr>
          <p:spPr>
            <a:xfrm>
              <a:off x="0" y="0"/>
              <a:ext cx="3683508" cy="4342638"/>
            </a:xfrm>
            <a:custGeom>
              <a:avLst/>
              <a:gdLst/>
              <a:ahLst/>
              <a:cxnLst/>
              <a:rect l="l" t="t" r="r" b="b"/>
              <a:pathLst>
                <a:path w="3683508" h="4342638">
                  <a:moveTo>
                    <a:pt x="3683508" y="1905"/>
                  </a:moveTo>
                  <a:lnTo>
                    <a:pt x="1905" y="0"/>
                  </a:lnTo>
                  <a:lnTo>
                    <a:pt x="0" y="3460877"/>
                  </a:lnTo>
                  <a:lnTo>
                    <a:pt x="1211961" y="4342257"/>
                  </a:lnTo>
                  <a:lnTo>
                    <a:pt x="2818384" y="4342638"/>
                  </a:lnTo>
                  <a:lnTo>
                    <a:pt x="3682873" y="3154045"/>
                  </a:lnTo>
                  <a:lnTo>
                    <a:pt x="3683508" y="1905"/>
                  </a:lnTo>
                  <a:close/>
                </a:path>
              </a:pathLst>
            </a:custGeom>
            <a:blipFill>
              <a:blip r:embed="rId14"/>
              <a:stretch>
                <a:fillRect l="-13" r="-1" b="-38"/>
              </a:stretch>
            </a:blipFill>
          </p:spPr>
        </p:sp>
      </p:grpSp>
      <p:sp>
        <p:nvSpPr>
          <p:cNvPr id="16" name="Freeform 16"/>
          <p:cNvSpPr/>
          <p:nvPr/>
        </p:nvSpPr>
        <p:spPr>
          <a:xfrm>
            <a:off x="676275" y="6467475"/>
            <a:ext cx="2143125" cy="200025"/>
          </a:xfrm>
          <a:custGeom>
            <a:avLst/>
            <a:gdLst/>
            <a:ahLst/>
            <a:cxnLst/>
            <a:rect l="l" t="t" r="r" b="b"/>
            <a:pathLst>
              <a:path w="2143125" h="200025">
                <a:moveTo>
                  <a:pt x="0" y="0"/>
                </a:moveTo>
                <a:lnTo>
                  <a:pt x="2143125" y="0"/>
                </a:lnTo>
                <a:lnTo>
                  <a:pt x="2143125" y="200025"/>
                </a:lnTo>
                <a:lnTo>
                  <a:pt x="0" y="200025"/>
                </a:lnTo>
                <a:lnTo>
                  <a:pt x="0" y="0"/>
                </a:lnTo>
                <a:close/>
              </a:path>
            </a:pathLst>
          </a:custGeom>
          <a:blipFill>
            <a:blip r:embed="rId15"/>
            <a:stretch>
              <a:fillRect/>
            </a:stretch>
          </a:blipFill>
        </p:spPr>
      </p:sp>
      <p:sp>
        <p:nvSpPr>
          <p:cNvPr id="17" name="TextBox 17"/>
          <p:cNvSpPr txBox="1"/>
          <p:nvPr/>
        </p:nvSpPr>
        <p:spPr>
          <a:xfrm>
            <a:off x="844229" y="526361"/>
            <a:ext cx="5539388" cy="732644"/>
          </a:xfrm>
          <a:prstGeom prst="rect">
            <a:avLst/>
          </a:prstGeom>
        </p:spPr>
        <p:txBody>
          <a:bodyPr lIns="0" tIns="0" rIns="0" bIns="0" rtlCol="0" anchor="t">
            <a:spAutoFit/>
          </a:bodyPr>
          <a:lstStyle/>
          <a:p>
            <a:pPr algn="l">
              <a:lnSpc>
                <a:spcPts val="5991"/>
              </a:lnSpc>
            </a:pPr>
            <a:r>
              <a:rPr lang="en-US" sz="4279">
                <a:solidFill>
                  <a:srgbClr val="000000"/>
                </a:solidFill>
                <a:latin typeface="Trebuchet MS Bold"/>
              </a:rPr>
              <a:t>PROBLEM STATEMENT</a:t>
            </a:r>
          </a:p>
        </p:txBody>
      </p:sp>
      <p:sp>
        <p:nvSpPr>
          <p:cNvPr id="18" name="TextBox 18"/>
          <p:cNvSpPr txBox="1"/>
          <p:nvPr/>
        </p:nvSpPr>
        <p:spPr>
          <a:xfrm>
            <a:off x="11400158" y="6452940"/>
            <a:ext cx="75076" cy="198977"/>
          </a:xfrm>
          <a:prstGeom prst="rect">
            <a:avLst/>
          </a:prstGeom>
        </p:spPr>
        <p:txBody>
          <a:bodyPr lIns="0" tIns="0" rIns="0" bIns="0" rtlCol="0" anchor="t">
            <a:spAutoFit/>
          </a:bodyPr>
          <a:lstStyle/>
          <a:p>
            <a:pPr algn="l">
              <a:lnSpc>
                <a:spcPts val="1578"/>
              </a:lnSpc>
            </a:pPr>
            <a:r>
              <a:rPr lang="en-US" sz="1127">
                <a:solidFill>
                  <a:srgbClr val="2D936B"/>
                </a:solidFill>
                <a:latin typeface="Trebuchet MS"/>
              </a:rPr>
              <a:t>4</a:t>
            </a:r>
          </a:p>
        </p:txBody>
      </p:sp>
      <p:sp>
        <p:nvSpPr>
          <p:cNvPr id="19" name="TextBox 19"/>
          <p:cNvSpPr txBox="1"/>
          <p:nvPr/>
        </p:nvSpPr>
        <p:spPr>
          <a:xfrm>
            <a:off x="894683" y="1945203"/>
            <a:ext cx="6334792" cy="4271445"/>
          </a:xfrm>
          <a:prstGeom prst="rect">
            <a:avLst/>
          </a:prstGeom>
        </p:spPr>
        <p:txBody>
          <a:bodyPr lIns="0" tIns="0" rIns="0" bIns="0" rtlCol="0" anchor="t">
            <a:spAutoFit/>
          </a:bodyPr>
          <a:lstStyle/>
          <a:p>
            <a:pPr algn="l">
              <a:lnSpc>
                <a:spcPts val="3824"/>
              </a:lnSpc>
            </a:pPr>
            <a:r>
              <a:rPr lang="en-US" sz="2777" spc="5">
                <a:solidFill>
                  <a:srgbClr val="000000"/>
                </a:solidFill>
                <a:latin typeface="Trebuchet MS"/>
              </a:rPr>
              <a:t>Potatoes are a staple food crop worldwide, but they are susceptible to various diseases that can significantly impact yield and quality. These diseases, including late blight, early blight, and potato virus Y, pose a constant threat to potato farmers, leading to substantial economic losses and food insecurity in affected regions.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85297" y="12697"/>
            <a:ext cx="1231897" cy="6819900"/>
          </a:xfrm>
          <a:custGeom>
            <a:avLst/>
            <a:gdLst/>
            <a:ahLst/>
            <a:cxnLst/>
            <a:rect l="l" t="t" r="r" b="b"/>
            <a:pathLst>
              <a:path w="1231897" h="6819900">
                <a:moveTo>
                  <a:pt x="0" y="0"/>
                </a:moveTo>
                <a:lnTo>
                  <a:pt x="1231897" y="0"/>
                </a:lnTo>
                <a:lnTo>
                  <a:pt x="1231897" y="6819900"/>
                </a:lnTo>
                <a:lnTo>
                  <a:pt x="0" y="6819900"/>
                </a:lnTo>
                <a:lnTo>
                  <a:pt x="0" y="0"/>
                </a:lnTo>
                <a:close/>
              </a:path>
            </a:pathLst>
          </a:custGeom>
          <a:blipFill>
            <a:blip r:embed="rId3"/>
            <a:stretch>
              <a:fillRect/>
            </a:stretch>
          </a:blipFill>
        </p:spPr>
      </p:sp>
      <p:sp>
        <p:nvSpPr>
          <p:cNvPr id="4" name="Freeform 4"/>
          <p:cNvSpPr/>
          <p:nvPr/>
        </p:nvSpPr>
        <p:spPr>
          <a:xfrm>
            <a:off x="7505700" y="3695700"/>
            <a:ext cx="4686300" cy="3136897"/>
          </a:xfrm>
          <a:custGeom>
            <a:avLst/>
            <a:gdLst/>
            <a:ahLst/>
            <a:cxnLst/>
            <a:rect l="l" t="t" r="r" b="b"/>
            <a:pathLst>
              <a:path w="4686300" h="3136897">
                <a:moveTo>
                  <a:pt x="0" y="0"/>
                </a:moveTo>
                <a:lnTo>
                  <a:pt x="4686300" y="0"/>
                </a:lnTo>
                <a:lnTo>
                  <a:pt x="4686300" y="3136897"/>
                </a:lnTo>
                <a:lnTo>
                  <a:pt x="0" y="3136897"/>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32597"/>
          </a:xfrm>
          <a:custGeom>
            <a:avLst/>
            <a:gdLst/>
            <a:ahLst/>
            <a:cxnLst/>
            <a:rect l="l" t="t" r="r" b="b"/>
            <a:pathLst>
              <a:path w="2590800" h="6832597">
                <a:moveTo>
                  <a:pt x="0" y="0"/>
                </a:moveTo>
                <a:lnTo>
                  <a:pt x="2590800" y="0"/>
                </a:lnTo>
                <a:lnTo>
                  <a:pt x="2590800" y="6832597"/>
                </a:lnTo>
                <a:lnTo>
                  <a:pt x="0" y="6832597"/>
                </a:lnTo>
                <a:lnTo>
                  <a:pt x="0" y="0"/>
                </a:lnTo>
                <a:close/>
              </a:path>
            </a:pathLst>
          </a:custGeom>
          <a:blipFill>
            <a:blip r:embed="rId6"/>
            <a:stretch>
              <a:fillRect/>
            </a:stretch>
          </a:blipFill>
        </p:spPr>
      </p:sp>
      <p:sp>
        <p:nvSpPr>
          <p:cNvPr id="7" name="Freeform 7"/>
          <p:cNvSpPr/>
          <p:nvPr/>
        </p:nvSpPr>
        <p:spPr>
          <a:xfrm>
            <a:off x="8953500" y="3048000"/>
            <a:ext cx="3238500" cy="3784597"/>
          </a:xfrm>
          <a:custGeom>
            <a:avLst/>
            <a:gdLst/>
            <a:ahLst/>
            <a:cxnLst/>
            <a:rect l="l" t="t" r="r" b="b"/>
            <a:pathLst>
              <a:path w="3238500" h="3784597">
                <a:moveTo>
                  <a:pt x="0" y="0"/>
                </a:moveTo>
                <a:lnTo>
                  <a:pt x="3238500" y="0"/>
                </a:lnTo>
                <a:lnTo>
                  <a:pt x="3238500" y="3784597"/>
                </a:lnTo>
                <a:lnTo>
                  <a:pt x="0" y="3784597"/>
                </a:lnTo>
                <a:lnTo>
                  <a:pt x="0" y="0"/>
                </a:lnTo>
                <a:close/>
              </a:path>
            </a:pathLst>
          </a:custGeom>
          <a:blipFill>
            <a:blip r:embed="rId7"/>
            <a:stretch>
              <a:fillRect/>
            </a:stretch>
          </a:blipFill>
        </p:spPr>
      </p:sp>
      <p:sp>
        <p:nvSpPr>
          <p:cNvPr id="8" name="Freeform 8"/>
          <p:cNvSpPr/>
          <p:nvPr/>
        </p:nvSpPr>
        <p:spPr>
          <a:xfrm>
            <a:off x="9334500" y="12697"/>
            <a:ext cx="2857500" cy="6832597"/>
          </a:xfrm>
          <a:custGeom>
            <a:avLst/>
            <a:gdLst/>
            <a:ahLst/>
            <a:cxnLst/>
            <a:rect l="l" t="t" r="r" b="b"/>
            <a:pathLst>
              <a:path w="2857500" h="6832597">
                <a:moveTo>
                  <a:pt x="0" y="0"/>
                </a:moveTo>
                <a:lnTo>
                  <a:pt x="2857500" y="0"/>
                </a:lnTo>
                <a:lnTo>
                  <a:pt x="2857500" y="6832597"/>
                </a:lnTo>
                <a:lnTo>
                  <a:pt x="0" y="6832597"/>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32597"/>
          </a:xfrm>
          <a:custGeom>
            <a:avLst/>
            <a:gdLst/>
            <a:ahLst/>
            <a:cxnLst/>
            <a:rect l="l" t="t" r="r" b="b"/>
            <a:pathLst>
              <a:path w="1257300" h="6832597">
                <a:moveTo>
                  <a:pt x="0" y="0"/>
                </a:moveTo>
                <a:lnTo>
                  <a:pt x="1257300" y="0"/>
                </a:lnTo>
                <a:lnTo>
                  <a:pt x="1257300" y="6832597"/>
                </a:lnTo>
                <a:lnTo>
                  <a:pt x="0" y="6832597"/>
                </a:lnTo>
                <a:lnTo>
                  <a:pt x="0" y="0"/>
                </a:lnTo>
                <a:close/>
              </a:path>
            </a:pathLst>
          </a:custGeom>
          <a:blipFill>
            <a:blip r:embed="rId10"/>
            <a:stretch>
              <a:fillRect/>
            </a:stretch>
          </a:blipFill>
        </p:spPr>
      </p:sp>
      <p:sp>
        <p:nvSpPr>
          <p:cNvPr id="11" name="Freeform 11"/>
          <p:cNvSpPr/>
          <p:nvPr/>
        </p:nvSpPr>
        <p:spPr>
          <a:xfrm>
            <a:off x="10401300" y="3619500"/>
            <a:ext cx="1790700" cy="3213097"/>
          </a:xfrm>
          <a:custGeom>
            <a:avLst/>
            <a:gdLst/>
            <a:ahLst/>
            <a:cxnLst/>
            <a:rect l="l" t="t" r="r" b="b"/>
            <a:pathLst>
              <a:path w="1790700" h="3213097">
                <a:moveTo>
                  <a:pt x="0" y="0"/>
                </a:moveTo>
                <a:lnTo>
                  <a:pt x="1790700" y="0"/>
                </a:lnTo>
                <a:lnTo>
                  <a:pt x="1790700" y="3213097"/>
                </a:lnTo>
                <a:lnTo>
                  <a:pt x="0" y="3213097"/>
                </a:lnTo>
                <a:lnTo>
                  <a:pt x="0" y="0"/>
                </a:lnTo>
                <a:close/>
              </a:path>
            </a:pathLst>
          </a:custGeom>
          <a:blipFill>
            <a:blip r:embed="rId11"/>
            <a:stretch>
              <a:fillRect/>
            </a:stretch>
          </a:blipFill>
        </p:spPr>
      </p:sp>
      <p:sp>
        <p:nvSpPr>
          <p:cNvPr id="12" name="Freeform 12"/>
          <p:cNvSpPr/>
          <p:nvPr/>
        </p:nvSpPr>
        <p:spPr>
          <a:xfrm>
            <a:off x="9359903" y="5473703"/>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2"/>
            <a:stretch>
              <a:fillRect/>
            </a:stretch>
          </a:blipFill>
        </p:spPr>
      </p:sp>
      <p:sp>
        <p:nvSpPr>
          <p:cNvPr id="13" name="Freeform 13"/>
          <p:cNvSpPr/>
          <p:nvPr/>
        </p:nvSpPr>
        <p:spPr>
          <a:xfrm>
            <a:off x="9359903" y="6007103"/>
            <a:ext cx="203197" cy="190500"/>
          </a:xfrm>
          <a:custGeom>
            <a:avLst/>
            <a:gdLst/>
            <a:ahLst/>
            <a:cxnLst/>
            <a:rect l="l" t="t" r="r" b="b"/>
            <a:pathLst>
              <a:path w="203197" h="190500">
                <a:moveTo>
                  <a:pt x="0" y="0"/>
                </a:moveTo>
                <a:lnTo>
                  <a:pt x="203197" y="0"/>
                </a:lnTo>
                <a:lnTo>
                  <a:pt x="203197" y="190500"/>
                </a:lnTo>
                <a:lnTo>
                  <a:pt x="0" y="190500"/>
                </a:lnTo>
                <a:lnTo>
                  <a:pt x="0" y="0"/>
                </a:lnTo>
                <a:close/>
              </a:path>
            </a:pathLst>
          </a:custGeom>
          <a:blipFill>
            <a:blip r:embed="rId13"/>
            <a:stretch>
              <a:fillRect/>
            </a:stretch>
          </a:blipFill>
        </p:spPr>
      </p:sp>
      <p:sp>
        <p:nvSpPr>
          <p:cNvPr id="14" name="Freeform 14"/>
          <p:cNvSpPr/>
          <p:nvPr/>
        </p:nvSpPr>
        <p:spPr>
          <a:xfrm>
            <a:off x="8658225" y="2752725"/>
            <a:ext cx="3533775" cy="3810000"/>
          </a:xfrm>
          <a:custGeom>
            <a:avLst/>
            <a:gdLst/>
            <a:ahLst/>
            <a:cxnLst/>
            <a:rect l="l" t="t" r="r" b="b"/>
            <a:pathLst>
              <a:path w="3533775" h="3810000">
                <a:moveTo>
                  <a:pt x="0" y="0"/>
                </a:moveTo>
                <a:lnTo>
                  <a:pt x="3533775" y="0"/>
                </a:lnTo>
                <a:lnTo>
                  <a:pt x="3533775" y="3810000"/>
                </a:lnTo>
                <a:lnTo>
                  <a:pt x="0" y="3810000"/>
                </a:lnTo>
                <a:lnTo>
                  <a:pt x="0" y="0"/>
                </a:lnTo>
                <a:close/>
              </a:path>
            </a:pathLst>
          </a:custGeom>
          <a:blipFill>
            <a:blip r:embed="rId14"/>
            <a:stretch>
              <a:fillRect/>
            </a:stretch>
          </a:blipFill>
        </p:spPr>
      </p:sp>
      <p:sp>
        <p:nvSpPr>
          <p:cNvPr id="15" name="TextBox 15"/>
          <p:cNvSpPr txBox="1"/>
          <p:nvPr/>
        </p:nvSpPr>
        <p:spPr>
          <a:xfrm>
            <a:off x="850554" y="617401"/>
            <a:ext cx="5099256" cy="732644"/>
          </a:xfrm>
          <a:prstGeom prst="rect">
            <a:avLst/>
          </a:prstGeom>
        </p:spPr>
        <p:txBody>
          <a:bodyPr lIns="0" tIns="0" rIns="0" bIns="0" rtlCol="0" anchor="t">
            <a:spAutoFit/>
          </a:bodyPr>
          <a:lstStyle/>
          <a:p>
            <a:pPr algn="l">
              <a:lnSpc>
                <a:spcPts val="5991"/>
              </a:lnSpc>
            </a:pPr>
            <a:r>
              <a:rPr lang="en-US" sz="4279">
                <a:solidFill>
                  <a:srgbClr val="000000"/>
                </a:solidFill>
                <a:latin typeface="Trebuchet MS Bold"/>
              </a:rPr>
              <a:t>PROJECT OVERVIEW</a:t>
            </a:r>
          </a:p>
        </p:txBody>
      </p:sp>
      <p:sp>
        <p:nvSpPr>
          <p:cNvPr id="16" name="TextBox 16"/>
          <p:cNvSpPr txBox="1"/>
          <p:nvPr/>
        </p:nvSpPr>
        <p:spPr>
          <a:xfrm>
            <a:off x="11400158" y="6452940"/>
            <a:ext cx="75076" cy="198977"/>
          </a:xfrm>
          <a:prstGeom prst="rect">
            <a:avLst/>
          </a:prstGeom>
        </p:spPr>
        <p:txBody>
          <a:bodyPr lIns="0" tIns="0" rIns="0" bIns="0" rtlCol="0" anchor="t">
            <a:spAutoFit/>
          </a:bodyPr>
          <a:lstStyle/>
          <a:p>
            <a:pPr algn="l">
              <a:lnSpc>
                <a:spcPts val="1578"/>
              </a:lnSpc>
            </a:pPr>
            <a:r>
              <a:rPr lang="en-US" sz="1127">
                <a:solidFill>
                  <a:srgbClr val="2D936B"/>
                </a:solidFill>
                <a:latin typeface="Trebuchet MS"/>
              </a:rPr>
              <a:t>5</a:t>
            </a:r>
          </a:p>
        </p:txBody>
      </p:sp>
      <p:sp>
        <p:nvSpPr>
          <p:cNvPr id="17" name="TextBox 17"/>
          <p:cNvSpPr txBox="1"/>
          <p:nvPr/>
        </p:nvSpPr>
        <p:spPr>
          <a:xfrm>
            <a:off x="1337039" y="2494134"/>
            <a:ext cx="5746243" cy="3886137"/>
          </a:xfrm>
          <a:prstGeom prst="rect">
            <a:avLst/>
          </a:prstGeom>
        </p:spPr>
        <p:txBody>
          <a:bodyPr lIns="0" tIns="0" rIns="0" bIns="0" rtlCol="0" anchor="t">
            <a:spAutoFit/>
          </a:bodyPr>
          <a:lstStyle/>
          <a:p>
            <a:pPr algn="l">
              <a:lnSpc>
                <a:spcPts val="3123"/>
              </a:lnSpc>
            </a:pPr>
            <a:r>
              <a:rPr lang="en-US" sz="2268" spc="4">
                <a:solidFill>
                  <a:srgbClr val="000000"/>
                </a:solidFill>
                <a:latin typeface="Trebuchet MS"/>
              </a:rPr>
              <a:t>Our project aims to develop a machine learning-based solution for potato disease prediction, leveraging advanced techniques such as Convolutional Neural Networks (CNNs). By analyzing images of potato plants and leaves, our solution will accurately identify and classify various diseases, allowing farmers to detect infections early and implement targeted interventions.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grpSp>
        <p:nvGrpSpPr>
          <p:cNvPr id="3" name="Group 3"/>
          <p:cNvGrpSpPr>
            <a:grpSpLocks noChangeAspect="1"/>
          </p:cNvGrpSpPr>
          <p:nvPr/>
        </p:nvGrpSpPr>
        <p:grpSpPr>
          <a:xfrm>
            <a:off x="723900" y="6172200"/>
            <a:ext cx="2180292" cy="485775"/>
            <a:chOff x="0" y="0"/>
            <a:chExt cx="2180298" cy="485775"/>
          </a:xfrm>
        </p:grpSpPr>
        <p:sp>
          <p:nvSpPr>
            <p:cNvPr id="4" name="Freeform 4"/>
            <p:cNvSpPr/>
            <p:nvPr/>
          </p:nvSpPr>
          <p:spPr>
            <a:xfrm>
              <a:off x="0" y="0"/>
              <a:ext cx="2180336" cy="485775"/>
            </a:xfrm>
            <a:custGeom>
              <a:avLst/>
              <a:gdLst/>
              <a:ahLst/>
              <a:cxnLst/>
              <a:rect l="l" t="t" r="r" b="b"/>
              <a:pathLst>
                <a:path w="2180336" h="485775">
                  <a:moveTo>
                    <a:pt x="0" y="0"/>
                  </a:moveTo>
                  <a:lnTo>
                    <a:pt x="0" y="485775"/>
                  </a:lnTo>
                  <a:lnTo>
                    <a:pt x="2180336" y="485775"/>
                  </a:lnTo>
                  <a:lnTo>
                    <a:pt x="2180336" y="0"/>
                  </a:lnTo>
                  <a:close/>
                </a:path>
              </a:pathLst>
            </a:custGeom>
            <a:solidFill>
              <a:srgbClr val="FFFFFF"/>
            </a:solidFill>
          </p:spPr>
        </p:sp>
      </p:grpSp>
      <p:sp>
        <p:nvSpPr>
          <p:cNvPr id="5" name="Freeform 5"/>
          <p:cNvSpPr/>
          <p:nvPr/>
        </p:nvSpPr>
        <p:spPr>
          <a:xfrm>
            <a:off x="7365997" y="571500"/>
            <a:ext cx="304800" cy="317497"/>
          </a:xfrm>
          <a:custGeom>
            <a:avLst/>
            <a:gdLst/>
            <a:ahLst/>
            <a:cxnLst/>
            <a:rect l="l" t="t" r="r" b="b"/>
            <a:pathLst>
              <a:path w="304800" h="317497">
                <a:moveTo>
                  <a:pt x="0" y="0"/>
                </a:moveTo>
                <a:lnTo>
                  <a:pt x="304800" y="0"/>
                </a:lnTo>
                <a:lnTo>
                  <a:pt x="304800" y="317497"/>
                </a:lnTo>
                <a:lnTo>
                  <a:pt x="0" y="317497"/>
                </a:lnTo>
                <a:lnTo>
                  <a:pt x="0" y="0"/>
                </a:lnTo>
                <a:close/>
              </a:path>
            </a:pathLst>
          </a:custGeom>
          <a:blipFill>
            <a:blip r:embed="rId3"/>
            <a:stretch>
              <a:fillRect/>
            </a:stretch>
          </a:blipFill>
        </p:spPr>
      </p:sp>
      <p:sp>
        <p:nvSpPr>
          <p:cNvPr id="6" name="Freeform 6"/>
          <p:cNvSpPr/>
          <p:nvPr/>
        </p:nvSpPr>
        <p:spPr>
          <a:xfrm>
            <a:off x="9385297" y="12697"/>
            <a:ext cx="1231897" cy="6819900"/>
          </a:xfrm>
          <a:custGeom>
            <a:avLst/>
            <a:gdLst/>
            <a:ahLst/>
            <a:cxnLst/>
            <a:rect l="l" t="t" r="r" b="b"/>
            <a:pathLst>
              <a:path w="1231897" h="6819900">
                <a:moveTo>
                  <a:pt x="0" y="0"/>
                </a:moveTo>
                <a:lnTo>
                  <a:pt x="1231897" y="0"/>
                </a:lnTo>
                <a:lnTo>
                  <a:pt x="1231897" y="6819900"/>
                </a:lnTo>
                <a:lnTo>
                  <a:pt x="0" y="6819900"/>
                </a:lnTo>
                <a:lnTo>
                  <a:pt x="0" y="0"/>
                </a:lnTo>
                <a:close/>
              </a:path>
            </a:pathLst>
          </a:custGeom>
          <a:blipFill>
            <a:blip r:embed="rId4"/>
            <a:stretch>
              <a:fillRect/>
            </a:stretch>
          </a:blipFill>
        </p:spPr>
      </p:sp>
      <p:sp>
        <p:nvSpPr>
          <p:cNvPr id="7" name="Freeform 7"/>
          <p:cNvSpPr/>
          <p:nvPr/>
        </p:nvSpPr>
        <p:spPr>
          <a:xfrm>
            <a:off x="7505700" y="3695700"/>
            <a:ext cx="4686300" cy="3136897"/>
          </a:xfrm>
          <a:custGeom>
            <a:avLst/>
            <a:gdLst/>
            <a:ahLst/>
            <a:cxnLst/>
            <a:rect l="l" t="t" r="r" b="b"/>
            <a:pathLst>
              <a:path w="4686300" h="3136897">
                <a:moveTo>
                  <a:pt x="0" y="0"/>
                </a:moveTo>
                <a:lnTo>
                  <a:pt x="4686300" y="0"/>
                </a:lnTo>
                <a:lnTo>
                  <a:pt x="4686300" y="3136897"/>
                </a:lnTo>
                <a:lnTo>
                  <a:pt x="0" y="3136897"/>
                </a:lnTo>
                <a:lnTo>
                  <a:pt x="0" y="0"/>
                </a:lnTo>
                <a:close/>
              </a:path>
            </a:pathLst>
          </a:custGeom>
          <a:blipFill>
            <a:blip r:embed="rId5"/>
            <a:stretch>
              <a:fillRect/>
            </a:stretch>
          </a:blipFill>
        </p:spPr>
      </p:sp>
      <p:sp>
        <p:nvSpPr>
          <p:cNvPr id="8" name="Freeform 8"/>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6"/>
            <a:stretch>
              <a:fillRect/>
            </a:stretch>
          </a:blipFill>
        </p:spPr>
      </p:sp>
      <p:sp>
        <p:nvSpPr>
          <p:cNvPr id="9" name="Freeform 9"/>
          <p:cNvSpPr/>
          <p:nvPr/>
        </p:nvSpPr>
        <p:spPr>
          <a:xfrm>
            <a:off x="9601200" y="12697"/>
            <a:ext cx="2590800" cy="6832597"/>
          </a:xfrm>
          <a:custGeom>
            <a:avLst/>
            <a:gdLst/>
            <a:ahLst/>
            <a:cxnLst/>
            <a:rect l="l" t="t" r="r" b="b"/>
            <a:pathLst>
              <a:path w="2590800" h="6832597">
                <a:moveTo>
                  <a:pt x="0" y="0"/>
                </a:moveTo>
                <a:lnTo>
                  <a:pt x="2590800" y="0"/>
                </a:lnTo>
                <a:lnTo>
                  <a:pt x="2590800" y="6832597"/>
                </a:lnTo>
                <a:lnTo>
                  <a:pt x="0" y="6832597"/>
                </a:lnTo>
                <a:lnTo>
                  <a:pt x="0" y="0"/>
                </a:lnTo>
                <a:close/>
              </a:path>
            </a:pathLst>
          </a:custGeom>
          <a:blipFill>
            <a:blip r:embed="rId7"/>
            <a:stretch>
              <a:fillRect/>
            </a:stretch>
          </a:blipFill>
        </p:spPr>
      </p:sp>
      <p:sp>
        <p:nvSpPr>
          <p:cNvPr id="10" name="Freeform 10"/>
          <p:cNvSpPr/>
          <p:nvPr/>
        </p:nvSpPr>
        <p:spPr>
          <a:xfrm>
            <a:off x="8953500" y="3048000"/>
            <a:ext cx="3238500" cy="3784597"/>
          </a:xfrm>
          <a:custGeom>
            <a:avLst/>
            <a:gdLst/>
            <a:ahLst/>
            <a:cxnLst/>
            <a:rect l="l" t="t" r="r" b="b"/>
            <a:pathLst>
              <a:path w="3238500" h="3784597">
                <a:moveTo>
                  <a:pt x="0" y="0"/>
                </a:moveTo>
                <a:lnTo>
                  <a:pt x="3238500" y="0"/>
                </a:lnTo>
                <a:lnTo>
                  <a:pt x="3238500" y="3784597"/>
                </a:lnTo>
                <a:lnTo>
                  <a:pt x="0" y="3784597"/>
                </a:lnTo>
                <a:lnTo>
                  <a:pt x="0" y="0"/>
                </a:lnTo>
                <a:close/>
              </a:path>
            </a:pathLst>
          </a:custGeom>
          <a:blipFill>
            <a:blip r:embed="rId8"/>
            <a:stretch>
              <a:fillRect/>
            </a:stretch>
          </a:blipFill>
        </p:spPr>
      </p:sp>
      <p:sp>
        <p:nvSpPr>
          <p:cNvPr id="11" name="Freeform 11"/>
          <p:cNvSpPr/>
          <p:nvPr/>
        </p:nvSpPr>
        <p:spPr>
          <a:xfrm>
            <a:off x="9334500" y="12697"/>
            <a:ext cx="2857500" cy="6832597"/>
          </a:xfrm>
          <a:custGeom>
            <a:avLst/>
            <a:gdLst/>
            <a:ahLst/>
            <a:cxnLst/>
            <a:rect l="l" t="t" r="r" b="b"/>
            <a:pathLst>
              <a:path w="2857500" h="6832597">
                <a:moveTo>
                  <a:pt x="0" y="0"/>
                </a:moveTo>
                <a:lnTo>
                  <a:pt x="2857500" y="0"/>
                </a:lnTo>
                <a:lnTo>
                  <a:pt x="2857500" y="6832597"/>
                </a:lnTo>
                <a:lnTo>
                  <a:pt x="0" y="6832597"/>
                </a:lnTo>
                <a:lnTo>
                  <a:pt x="0" y="0"/>
                </a:lnTo>
                <a:close/>
              </a:path>
            </a:pathLst>
          </a:custGeom>
          <a:blipFill>
            <a:blip r:embed="rId9"/>
            <a:stretch>
              <a:fillRect/>
            </a:stretch>
          </a:blipFill>
        </p:spPr>
      </p:sp>
      <p:sp>
        <p:nvSpPr>
          <p:cNvPr id="12" name="Freeform 12"/>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10"/>
            <a:stretch>
              <a:fillRect/>
            </a:stretch>
          </a:blipFill>
        </p:spPr>
      </p:sp>
      <p:sp>
        <p:nvSpPr>
          <p:cNvPr id="13" name="Freeform 13"/>
          <p:cNvSpPr/>
          <p:nvPr/>
        </p:nvSpPr>
        <p:spPr>
          <a:xfrm>
            <a:off x="10934700" y="12697"/>
            <a:ext cx="1257300" cy="6832597"/>
          </a:xfrm>
          <a:custGeom>
            <a:avLst/>
            <a:gdLst/>
            <a:ahLst/>
            <a:cxnLst/>
            <a:rect l="l" t="t" r="r" b="b"/>
            <a:pathLst>
              <a:path w="1257300" h="6832597">
                <a:moveTo>
                  <a:pt x="0" y="0"/>
                </a:moveTo>
                <a:lnTo>
                  <a:pt x="1257300" y="0"/>
                </a:lnTo>
                <a:lnTo>
                  <a:pt x="1257300" y="6832597"/>
                </a:lnTo>
                <a:lnTo>
                  <a:pt x="0" y="6832597"/>
                </a:lnTo>
                <a:lnTo>
                  <a:pt x="0" y="0"/>
                </a:lnTo>
                <a:close/>
              </a:path>
            </a:pathLst>
          </a:custGeom>
          <a:blipFill>
            <a:blip r:embed="rId11"/>
            <a:stretch>
              <a:fillRect/>
            </a:stretch>
          </a:blipFill>
        </p:spPr>
      </p:sp>
      <p:sp>
        <p:nvSpPr>
          <p:cNvPr id="14" name="Freeform 14"/>
          <p:cNvSpPr/>
          <p:nvPr/>
        </p:nvSpPr>
        <p:spPr>
          <a:xfrm>
            <a:off x="10401300" y="3619500"/>
            <a:ext cx="1790700" cy="3213097"/>
          </a:xfrm>
          <a:custGeom>
            <a:avLst/>
            <a:gdLst/>
            <a:ahLst/>
            <a:cxnLst/>
            <a:rect l="l" t="t" r="r" b="b"/>
            <a:pathLst>
              <a:path w="1790700" h="3213097">
                <a:moveTo>
                  <a:pt x="0" y="0"/>
                </a:moveTo>
                <a:lnTo>
                  <a:pt x="1790700" y="0"/>
                </a:lnTo>
                <a:lnTo>
                  <a:pt x="1790700" y="3213097"/>
                </a:lnTo>
                <a:lnTo>
                  <a:pt x="0" y="3213097"/>
                </a:lnTo>
                <a:lnTo>
                  <a:pt x="0" y="0"/>
                </a:lnTo>
                <a:close/>
              </a:path>
            </a:pathLst>
          </a:custGeom>
          <a:blipFill>
            <a:blip r:embed="rId12"/>
            <a:stretch>
              <a:fillRect/>
            </a:stretch>
          </a:blipFill>
        </p:spPr>
      </p:sp>
      <p:sp>
        <p:nvSpPr>
          <p:cNvPr id="15" name="Freeform 15"/>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3"/>
            <a:stretch>
              <a:fillRect/>
            </a:stretch>
          </a:blipFill>
        </p:spPr>
      </p:sp>
      <p:sp>
        <p:nvSpPr>
          <p:cNvPr id="16" name="Freeform 16"/>
          <p:cNvSpPr/>
          <p:nvPr/>
        </p:nvSpPr>
        <p:spPr>
          <a:xfrm>
            <a:off x="9359903" y="5905500"/>
            <a:ext cx="203197" cy="190500"/>
          </a:xfrm>
          <a:custGeom>
            <a:avLst/>
            <a:gdLst/>
            <a:ahLst/>
            <a:cxnLst/>
            <a:rect l="l" t="t" r="r" b="b"/>
            <a:pathLst>
              <a:path w="203197" h="190500">
                <a:moveTo>
                  <a:pt x="0" y="0"/>
                </a:moveTo>
                <a:lnTo>
                  <a:pt x="203197" y="0"/>
                </a:lnTo>
                <a:lnTo>
                  <a:pt x="203197" y="190500"/>
                </a:lnTo>
                <a:lnTo>
                  <a:pt x="0" y="190500"/>
                </a:lnTo>
                <a:lnTo>
                  <a:pt x="0" y="0"/>
                </a:lnTo>
                <a:close/>
              </a:path>
            </a:pathLst>
          </a:custGeom>
          <a:blipFill>
            <a:blip r:embed="rId14"/>
            <a:stretch>
              <a:fillRect/>
            </a:stretch>
          </a:blipFill>
        </p:spPr>
      </p:sp>
      <p:sp>
        <p:nvSpPr>
          <p:cNvPr id="17" name="TextBox 17"/>
          <p:cNvSpPr txBox="1"/>
          <p:nvPr/>
        </p:nvSpPr>
        <p:spPr>
          <a:xfrm>
            <a:off x="709612" y="511235"/>
            <a:ext cx="5063661" cy="554869"/>
          </a:xfrm>
          <a:prstGeom prst="rect">
            <a:avLst/>
          </a:prstGeom>
        </p:spPr>
        <p:txBody>
          <a:bodyPr lIns="0" tIns="0" rIns="0" bIns="0" rtlCol="0" anchor="t">
            <a:spAutoFit/>
          </a:bodyPr>
          <a:lstStyle/>
          <a:p>
            <a:pPr algn="l">
              <a:lnSpc>
                <a:spcPts val="4521"/>
              </a:lnSpc>
            </a:pPr>
            <a:r>
              <a:rPr lang="en-US" sz="3229">
                <a:solidFill>
                  <a:srgbClr val="000000"/>
                </a:solidFill>
                <a:latin typeface="Trebuchet MS Bold"/>
              </a:rPr>
              <a:t>WHO ARE THE END USERS?</a:t>
            </a:r>
          </a:p>
        </p:txBody>
      </p:sp>
      <p:sp>
        <p:nvSpPr>
          <p:cNvPr id="18" name="TextBox 18"/>
          <p:cNvSpPr txBox="1"/>
          <p:nvPr/>
        </p:nvSpPr>
        <p:spPr>
          <a:xfrm>
            <a:off x="11400158" y="6452940"/>
            <a:ext cx="75076" cy="198977"/>
          </a:xfrm>
          <a:prstGeom prst="rect">
            <a:avLst/>
          </a:prstGeom>
        </p:spPr>
        <p:txBody>
          <a:bodyPr lIns="0" tIns="0" rIns="0" bIns="0" rtlCol="0" anchor="t">
            <a:spAutoFit/>
          </a:bodyPr>
          <a:lstStyle/>
          <a:p>
            <a:pPr algn="l">
              <a:lnSpc>
                <a:spcPts val="1578"/>
              </a:lnSpc>
            </a:pPr>
            <a:r>
              <a:rPr lang="en-US" sz="1127">
                <a:solidFill>
                  <a:srgbClr val="2D936B"/>
                </a:solidFill>
                <a:latin typeface="Trebuchet MS"/>
              </a:rPr>
              <a:t>6</a:t>
            </a:r>
          </a:p>
        </p:txBody>
      </p:sp>
      <p:sp>
        <p:nvSpPr>
          <p:cNvPr id="19" name="TextBox 19"/>
          <p:cNvSpPr txBox="1"/>
          <p:nvPr/>
        </p:nvSpPr>
        <p:spPr>
          <a:xfrm>
            <a:off x="979291" y="2062318"/>
            <a:ext cx="6880365" cy="2128699"/>
          </a:xfrm>
          <a:prstGeom prst="rect">
            <a:avLst/>
          </a:prstGeom>
        </p:spPr>
        <p:txBody>
          <a:bodyPr lIns="0" tIns="0" rIns="0" bIns="0" rtlCol="0" anchor="t">
            <a:spAutoFit/>
          </a:bodyPr>
          <a:lstStyle/>
          <a:p>
            <a:pPr algn="l">
              <a:lnSpc>
                <a:spcPts val="2848"/>
              </a:lnSpc>
            </a:pPr>
            <a:r>
              <a:rPr lang="en-US" sz="2779" spc="2">
                <a:solidFill>
                  <a:srgbClr val="000000"/>
                </a:solidFill>
                <a:latin typeface="Trebuchet MS"/>
              </a:rPr>
              <a:t>The primary end users of our solution are potato farmers, agronomists, and agricultural extension workers who are responsible for monitoring crop health and implementing disease management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85297" y="12697"/>
            <a:ext cx="1231897" cy="6819900"/>
          </a:xfrm>
          <a:custGeom>
            <a:avLst/>
            <a:gdLst/>
            <a:ahLst/>
            <a:cxnLst/>
            <a:rect l="l" t="t" r="r" b="b"/>
            <a:pathLst>
              <a:path w="1231897" h="6819900">
                <a:moveTo>
                  <a:pt x="0" y="0"/>
                </a:moveTo>
                <a:lnTo>
                  <a:pt x="1231897" y="0"/>
                </a:lnTo>
                <a:lnTo>
                  <a:pt x="1231897" y="6819900"/>
                </a:lnTo>
                <a:lnTo>
                  <a:pt x="0" y="6819900"/>
                </a:lnTo>
                <a:lnTo>
                  <a:pt x="0" y="0"/>
                </a:lnTo>
                <a:close/>
              </a:path>
            </a:pathLst>
          </a:custGeom>
          <a:blipFill>
            <a:blip r:embed="rId3"/>
            <a:stretch>
              <a:fillRect/>
            </a:stretch>
          </a:blipFill>
        </p:spPr>
      </p:sp>
      <p:sp>
        <p:nvSpPr>
          <p:cNvPr id="4" name="Freeform 4"/>
          <p:cNvSpPr/>
          <p:nvPr/>
        </p:nvSpPr>
        <p:spPr>
          <a:xfrm>
            <a:off x="7505700" y="3695700"/>
            <a:ext cx="4686300" cy="3136897"/>
          </a:xfrm>
          <a:custGeom>
            <a:avLst/>
            <a:gdLst/>
            <a:ahLst/>
            <a:cxnLst/>
            <a:rect l="l" t="t" r="r" b="b"/>
            <a:pathLst>
              <a:path w="4686300" h="3136897">
                <a:moveTo>
                  <a:pt x="0" y="0"/>
                </a:moveTo>
                <a:lnTo>
                  <a:pt x="4686300" y="0"/>
                </a:lnTo>
                <a:lnTo>
                  <a:pt x="4686300" y="3136897"/>
                </a:lnTo>
                <a:lnTo>
                  <a:pt x="0" y="3136897"/>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32597"/>
          </a:xfrm>
          <a:custGeom>
            <a:avLst/>
            <a:gdLst/>
            <a:ahLst/>
            <a:cxnLst/>
            <a:rect l="l" t="t" r="r" b="b"/>
            <a:pathLst>
              <a:path w="2590800" h="6832597">
                <a:moveTo>
                  <a:pt x="0" y="0"/>
                </a:moveTo>
                <a:lnTo>
                  <a:pt x="2590800" y="0"/>
                </a:lnTo>
                <a:lnTo>
                  <a:pt x="2590800" y="6832597"/>
                </a:lnTo>
                <a:lnTo>
                  <a:pt x="0" y="6832597"/>
                </a:lnTo>
                <a:lnTo>
                  <a:pt x="0" y="0"/>
                </a:lnTo>
                <a:close/>
              </a:path>
            </a:pathLst>
          </a:custGeom>
          <a:blipFill>
            <a:blip r:embed="rId6"/>
            <a:stretch>
              <a:fillRect/>
            </a:stretch>
          </a:blipFill>
        </p:spPr>
      </p:sp>
      <p:sp>
        <p:nvSpPr>
          <p:cNvPr id="7" name="Freeform 7"/>
          <p:cNvSpPr/>
          <p:nvPr/>
        </p:nvSpPr>
        <p:spPr>
          <a:xfrm>
            <a:off x="8953500" y="3048000"/>
            <a:ext cx="3238500" cy="3784597"/>
          </a:xfrm>
          <a:custGeom>
            <a:avLst/>
            <a:gdLst/>
            <a:ahLst/>
            <a:cxnLst/>
            <a:rect l="l" t="t" r="r" b="b"/>
            <a:pathLst>
              <a:path w="3238500" h="3784597">
                <a:moveTo>
                  <a:pt x="0" y="0"/>
                </a:moveTo>
                <a:lnTo>
                  <a:pt x="3238500" y="0"/>
                </a:lnTo>
                <a:lnTo>
                  <a:pt x="3238500" y="3784597"/>
                </a:lnTo>
                <a:lnTo>
                  <a:pt x="0" y="3784597"/>
                </a:lnTo>
                <a:lnTo>
                  <a:pt x="0" y="0"/>
                </a:lnTo>
                <a:close/>
              </a:path>
            </a:pathLst>
          </a:custGeom>
          <a:blipFill>
            <a:blip r:embed="rId7"/>
            <a:stretch>
              <a:fillRect/>
            </a:stretch>
          </a:blipFill>
        </p:spPr>
      </p:sp>
      <p:sp>
        <p:nvSpPr>
          <p:cNvPr id="8" name="Freeform 8"/>
          <p:cNvSpPr/>
          <p:nvPr/>
        </p:nvSpPr>
        <p:spPr>
          <a:xfrm>
            <a:off x="9334500" y="12697"/>
            <a:ext cx="2857500" cy="6832597"/>
          </a:xfrm>
          <a:custGeom>
            <a:avLst/>
            <a:gdLst/>
            <a:ahLst/>
            <a:cxnLst/>
            <a:rect l="l" t="t" r="r" b="b"/>
            <a:pathLst>
              <a:path w="2857500" h="6832597">
                <a:moveTo>
                  <a:pt x="0" y="0"/>
                </a:moveTo>
                <a:lnTo>
                  <a:pt x="2857500" y="0"/>
                </a:lnTo>
                <a:lnTo>
                  <a:pt x="2857500" y="6832597"/>
                </a:lnTo>
                <a:lnTo>
                  <a:pt x="0" y="6832597"/>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32597"/>
          </a:xfrm>
          <a:custGeom>
            <a:avLst/>
            <a:gdLst/>
            <a:ahLst/>
            <a:cxnLst/>
            <a:rect l="l" t="t" r="r" b="b"/>
            <a:pathLst>
              <a:path w="1257300" h="6832597">
                <a:moveTo>
                  <a:pt x="0" y="0"/>
                </a:moveTo>
                <a:lnTo>
                  <a:pt x="1257300" y="0"/>
                </a:lnTo>
                <a:lnTo>
                  <a:pt x="1257300" y="6832597"/>
                </a:lnTo>
                <a:lnTo>
                  <a:pt x="0" y="6832597"/>
                </a:lnTo>
                <a:lnTo>
                  <a:pt x="0" y="0"/>
                </a:lnTo>
                <a:close/>
              </a:path>
            </a:pathLst>
          </a:custGeom>
          <a:blipFill>
            <a:blip r:embed="rId10"/>
            <a:stretch>
              <a:fillRect/>
            </a:stretch>
          </a:blipFill>
        </p:spPr>
      </p:sp>
      <p:sp>
        <p:nvSpPr>
          <p:cNvPr id="11" name="Freeform 11"/>
          <p:cNvSpPr/>
          <p:nvPr/>
        </p:nvSpPr>
        <p:spPr>
          <a:xfrm>
            <a:off x="10401300" y="3619500"/>
            <a:ext cx="1790700" cy="3213097"/>
          </a:xfrm>
          <a:custGeom>
            <a:avLst/>
            <a:gdLst/>
            <a:ahLst/>
            <a:cxnLst/>
            <a:rect l="l" t="t" r="r" b="b"/>
            <a:pathLst>
              <a:path w="1790700" h="3213097">
                <a:moveTo>
                  <a:pt x="0" y="0"/>
                </a:moveTo>
                <a:lnTo>
                  <a:pt x="1790700" y="0"/>
                </a:lnTo>
                <a:lnTo>
                  <a:pt x="1790700" y="3213097"/>
                </a:lnTo>
                <a:lnTo>
                  <a:pt x="0" y="3213097"/>
                </a:lnTo>
                <a:lnTo>
                  <a:pt x="0" y="0"/>
                </a:lnTo>
                <a:close/>
              </a:path>
            </a:pathLst>
          </a:custGeom>
          <a:blipFill>
            <a:blip r:embed="rId11"/>
            <a:stretch>
              <a:fillRect/>
            </a:stretch>
          </a:blipFill>
        </p:spPr>
      </p:sp>
      <p:sp>
        <p:nvSpPr>
          <p:cNvPr id="12" name="Freeform 12"/>
          <p:cNvSpPr/>
          <p:nvPr/>
        </p:nvSpPr>
        <p:spPr>
          <a:xfrm>
            <a:off x="10458450" y="3629025"/>
            <a:ext cx="1733550" cy="3219450"/>
          </a:xfrm>
          <a:custGeom>
            <a:avLst/>
            <a:gdLst/>
            <a:ahLst/>
            <a:cxnLst/>
            <a:rect l="l" t="t" r="r" b="b"/>
            <a:pathLst>
              <a:path w="1733550" h="3219450">
                <a:moveTo>
                  <a:pt x="0" y="0"/>
                </a:moveTo>
                <a:lnTo>
                  <a:pt x="1733550" y="0"/>
                </a:lnTo>
                <a:lnTo>
                  <a:pt x="1733550" y="3219450"/>
                </a:lnTo>
                <a:lnTo>
                  <a:pt x="0" y="3219450"/>
                </a:lnTo>
                <a:lnTo>
                  <a:pt x="0" y="0"/>
                </a:lnTo>
                <a:close/>
              </a:path>
            </a:pathLst>
          </a:custGeom>
          <a:blipFill>
            <a:blip r:embed="rId12"/>
            <a:stretch>
              <a:fillRect r="-52197"/>
            </a:stretch>
          </a:blipFill>
        </p:spPr>
      </p:sp>
      <p:sp>
        <p:nvSpPr>
          <p:cNvPr id="13" name="TextBox 13"/>
          <p:cNvSpPr txBox="1"/>
          <p:nvPr/>
        </p:nvSpPr>
        <p:spPr>
          <a:xfrm>
            <a:off x="568004" y="815826"/>
            <a:ext cx="9819818" cy="621078"/>
          </a:xfrm>
          <a:prstGeom prst="rect">
            <a:avLst/>
          </a:prstGeom>
        </p:spPr>
        <p:txBody>
          <a:bodyPr lIns="0" tIns="0" rIns="0" bIns="0" rtlCol="0" anchor="t">
            <a:spAutoFit/>
          </a:bodyPr>
          <a:lstStyle/>
          <a:p>
            <a:pPr algn="l">
              <a:lnSpc>
                <a:spcPts val="5046"/>
              </a:lnSpc>
            </a:pPr>
            <a:r>
              <a:rPr lang="en-US" sz="3604">
                <a:solidFill>
                  <a:srgbClr val="000000"/>
                </a:solidFill>
                <a:latin typeface="Trebuchet MS Bold"/>
              </a:rPr>
              <a:t>YOUR SOLUTION AND ITS VALUE PROPOSITION</a:t>
            </a:r>
          </a:p>
        </p:txBody>
      </p:sp>
      <p:sp>
        <p:nvSpPr>
          <p:cNvPr id="14" name="TextBox 14"/>
          <p:cNvSpPr txBox="1"/>
          <p:nvPr/>
        </p:nvSpPr>
        <p:spPr>
          <a:xfrm>
            <a:off x="11400158" y="6452940"/>
            <a:ext cx="75076" cy="198977"/>
          </a:xfrm>
          <a:prstGeom prst="rect">
            <a:avLst/>
          </a:prstGeom>
        </p:spPr>
        <p:txBody>
          <a:bodyPr lIns="0" tIns="0" rIns="0" bIns="0" rtlCol="0" anchor="t">
            <a:spAutoFit/>
          </a:bodyPr>
          <a:lstStyle/>
          <a:p>
            <a:pPr algn="l">
              <a:lnSpc>
                <a:spcPts val="1578"/>
              </a:lnSpc>
            </a:pPr>
            <a:r>
              <a:rPr lang="en-US" sz="1127">
                <a:solidFill>
                  <a:srgbClr val="2D936B"/>
                </a:solidFill>
                <a:latin typeface="Trebuchet MS"/>
              </a:rPr>
              <a:t>7</a:t>
            </a:r>
          </a:p>
        </p:txBody>
      </p:sp>
      <p:sp>
        <p:nvSpPr>
          <p:cNvPr id="15" name="TextBox 15"/>
          <p:cNvSpPr txBox="1"/>
          <p:nvPr/>
        </p:nvSpPr>
        <p:spPr>
          <a:xfrm>
            <a:off x="568005" y="1643041"/>
            <a:ext cx="9553890" cy="2709203"/>
          </a:xfrm>
          <a:prstGeom prst="rect">
            <a:avLst/>
          </a:prstGeom>
        </p:spPr>
        <p:txBody>
          <a:bodyPr wrap="square" lIns="0" tIns="0" rIns="0" bIns="0" rtlCol="0" anchor="t">
            <a:spAutoFit/>
          </a:bodyPr>
          <a:lstStyle/>
          <a:p>
            <a:pPr algn="ctr">
              <a:lnSpc>
                <a:spcPts val="4273"/>
              </a:lnSpc>
              <a:spcBef>
                <a:spcPct val="0"/>
              </a:spcBef>
            </a:pPr>
            <a:r>
              <a:rPr lang="en-US" sz="3052" dirty="0">
                <a:solidFill>
                  <a:srgbClr val="000000"/>
                </a:solidFill>
                <a:latin typeface="Trebuchet MS"/>
              </a:rPr>
              <a:t>Our solution leverages state-of-the-art machine learning algorithms, particularly CNNs, to analyze images of potato plants and diagnose diseases with high accuracy. By automating the disease detection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749303" y="5791200"/>
            <a:ext cx="444503" cy="431797"/>
          </a:xfrm>
          <a:custGeom>
            <a:avLst/>
            <a:gdLst/>
            <a:ahLst/>
            <a:cxnLst/>
            <a:rect l="l" t="t" r="r" b="b"/>
            <a:pathLst>
              <a:path w="444503" h="431797">
                <a:moveTo>
                  <a:pt x="0" y="0"/>
                </a:moveTo>
                <a:lnTo>
                  <a:pt x="444503" y="0"/>
                </a:lnTo>
                <a:lnTo>
                  <a:pt x="444503" y="431797"/>
                </a:lnTo>
                <a:lnTo>
                  <a:pt x="0" y="431797"/>
                </a:lnTo>
                <a:lnTo>
                  <a:pt x="0" y="0"/>
                </a:lnTo>
                <a:close/>
              </a:path>
            </a:pathLst>
          </a:custGeom>
          <a:blipFill>
            <a:blip r:embed="rId3"/>
            <a:stretch>
              <a:fillRect/>
            </a:stretch>
          </a:blipFill>
        </p:spPr>
      </p:sp>
      <p:sp>
        <p:nvSpPr>
          <p:cNvPr id="4" name="Freeform 4"/>
          <p:cNvSpPr/>
          <p:nvPr/>
        </p:nvSpPr>
        <p:spPr>
          <a:xfrm>
            <a:off x="749303" y="6400800"/>
            <a:ext cx="177803" cy="165097"/>
          </a:xfrm>
          <a:custGeom>
            <a:avLst/>
            <a:gdLst/>
            <a:ahLst/>
            <a:cxnLst/>
            <a:rect l="l" t="t" r="r" b="b"/>
            <a:pathLst>
              <a:path w="177803" h="165097">
                <a:moveTo>
                  <a:pt x="0" y="0"/>
                </a:moveTo>
                <a:lnTo>
                  <a:pt x="177803" y="0"/>
                </a:lnTo>
                <a:lnTo>
                  <a:pt x="177803" y="165097"/>
                </a:lnTo>
                <a:lnTo>
                  <a:pt x="0" y="165097"/>
                </a:lnTo>
                <a:lnTo>
                  <a:pt x="0" y="0"/>
                </a:lnTo>
                <a:close/>
              </a:path>
            </a:pathLst>
          </a:custGeom>
          <a:blipFill>
            <a:blip r:embed="rId4"/>
            <a:stretch>
              <a:fillRect/>
            </a:stretch>
          </a:blipFill>
        </p:spPr>
      </p:sp>
      <p:sp>
        <p:nvSpPr>
          <p:cNvPr id="5" name="Freeform 5"/>
          <p:cNvSpPr/>
          <p:nvPr/>
        </p:nvSpPr>
        <p:spPr>
          <a:xfrm>
            <a:off x="9385297" y="12697"/>
            <a:ext cx="1231897" cy="6819900"/>
          </a:xfrm>
          <a:custGeom>
            <a:avLst/>
            <a:gdLst/>
            <a:ahLst/>
            <a:cxnLst/>
            <a:rect l="l" t="t" r="r" b="b"/>
            <a:pathLst>
              <a:path w="1231897" h="6819900">
                <a:moveTo>
                  <a:pt x="0" y="0"/>
                </a:moveTo>
                <a:lnTo>
                  <a:pt x="1231897" y="0"/>
                </a:lnTo>
                <a:lnTo>
                  <a:pt x="1231897" y="6819900"/>
                </a:lnTo>
                <a:lnTo>
                  <a:pt x="0" y="6819900"/>
                </a:lnTo>
                <a:lnTo>
                  <a:pt x="0" y="0"/>
                </a:lnTo>
                <a:close/>
              </a:path>
            </a:pathLst>
          </a:custGeom>
          <a:blipFill>
            <a:blip r:embed="rId5"/>
            <a:stretch>
              <a:fillRect/>
            </a:stretch>
          </a:blipFill>
        </p:spPr>
      </p:sp>
      <p:sp>
        <p:nvSpPr>
          <p:cNvPr id="6" name="Freeform 6"/>
          <p:cNvSpPr/>
          <p:nvPr/>
        </p:nvSpPr>
        <p:spPr>
          <a:xfrm>
            <a:off x="7505700" y="3695700"/>
            <a:ext cx="4686300" cy="3136897"/>
          </a:xfrm>
          <a:custGeom>
            <a:avLst/>
            <a:gdLst/>
            <a:ahLst/>
            <a:cxnLst/>
            <a:rect l="l" t="t" r="r" b="b"/>
            <a:pathLst>
              <a:path w="4686300" h="3136897">
                <a:moveTo>
                  <a:pt x="0" y="0"/>
                </a:moveTo>
                <a:lnTo>
                  <a:pt x="4686300" y="0"/>
                </a:lnTo>
                <a:lnTo>
                  <a:pt x="4686300" y="3136897"/>
                </a:lnTo>
                <a:lnTo>
                  <a:pt x="0" y="3136897"/>
                </a:lnTo>
                <a:lnTo>
                  <a:pt x="0" y="0"/>
                </a:lnTo>
                <a:close/>
              </a:path>
            </a:pathLst>
          </a:custGeom>
          <a:blipFill>
            <a:blip r:embed="rId6"/>
            <a:stretch>
              <a:fillRect/>
            </a:stretch>
          </a:blipFill>
        </p:spPr>
      </p:sp>
      <p:sp>
        <p:nvSpPr>
          <p:cNvPr id="7" name="Freeform 7"/>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7"/>
            <a:stretch>
              <a:fillRect/>
            </a:stretch>
          </a:blipFill>
        </p:spPr>
      </p:sp>
      <p:sp>
        <p:nvSpPr>
          <p:cNvPr id="8" name="Freeform 8"/>
          <p:cNvSpPr/>
          <p:nvPr/>
        </p:nvSpPr>
        <p:spPr>
          <a:xfrm>
            <a:off x="9601200" y="12697"/>
            <a:ext cx="2590800" cy="6832597"/>
          </a:xfrm>
          <a:custGeom>
            <a:avLst/>
            <a:gdLst/>
            <a:ahLst/>
            <a:cxnLst/>
            <a:rect l="l" t="t" r="r" b="b"/>
            <a:pathLst>
              <a:path w="2590800" h="6832597">
                <a:moveTo>
                  <a:pt x="0" y="0"/>
                </a:moveTo>
                <a:lnTo>
                  <a:pt x="2590800" y="0"/>
                </a:lnTo>
                <a:lnTo>
                  <a:pt x="2590800" y="6832597"/>
                </a:lnTo>
                <a:lnTo>
                  <a:pt x="0" y="6832597"/>
                </a:lnTo>
                <a:lnTo>
                  <a:pt x="0" y="0"/>
                </a:lnTo>
                <a:close/>
              </a:path>
            </a:pathLst>
          </a:custGeom>
          <a:blipFill>
            <a:blip r:embed="rId8"/>
            <a:stretch>
              <a:fillRect/>
            </a:stretch>
          </a:blipFill>
        </p:spPr>
      </p:sp>
      <p:sp>
        <p:nvSpPr>
          <p:cNvPr id="9" name="Freeform 9"/>
          <p:cNvSpPr/>
          <p:nvPr/>
        </p:nvSpPr>
        <p:spPr>
          <a:xfrm>
            <a:off x="8953500" y="3048000"/>
            <a:ext cx="3238500" cy="3784597"/>
          </a:xfrm>
          <a:custGeom>
            <a:avLst/>
            <a:gdLst/>
            <a:ahLst/>
            <a:cxnLst/>
            <a:rect l="l" t="t" r="r" b="b"/>
            <a:pathLst>
              <a:path w="3238500" h="3784597">
                <a:moveTo>
                  <a:pt x="0" y="0"/>
                </a:moveTo>
                <a:lnTo>
                  <a:pt x="3238500" y="0"/>
                </a:lnTo>
                <a:lnTo>
                  <a:pt x="3238500" y="3784597"/>
                </a:lnTo>
                <a:lnTo>
                  <a:pt x="0" y="3784597"/>
                </a:lnTo>
                <a:lnTo>
                  <a:pt x="0" y="0"/>
                </a:lnTo>
                <a:close/>
              </a:path>
            </a:pathLst>
          </a:custGeom>
          <a:blipFill>
            <a:blip r:embed="rId9"/>
            <a:stretch>
              <a:fillRect/>
            </a:stretch>
          </a:blipFill>
        </p:spPr>
      </p:sp>
      <p:sp>
        <p:nvSpPr>
          <p:cNvPr id="10" name="Freeform 10"/>
          <p:cNvSpPr/>
          <p:nvPr/>
        </p:nvSpPr>
        <p:spPr>
          <a:xfrm>
            <a:off x="9334500" y="12697"/>
            <a:ext cx="2857500" cy="6832597"/>
          </a:xfrm>
          <a:custGeom>
            <a:avLst/>
            <a:gdLst/>
            <a:ahLst/>
            <a:cxnLst/>
            <a:rect l="l" t="t" r="r" b="b"/>
            <a:pathLst>
              <a:path w="2857500" h="6832597">
                <a:moveTo>
                  <a:pt x="0" y="0"/>
                </a:moveTo>
                <a:lnTo>
                  <a:pt x="2857500" y="0"/>
                </a:lnTo>
                <a:lnTo>
                  <a:pt x="2857500" y="6832597"/>
                </a:lnTo>
                <a:lnTo>
                  <a:pt x="0" y="6832597"/>
                </a:lnTo>
                <a:lnTo>
                  <a:pt x="0" y="0"/>
                </a:lnTo>
                <a:close/>
              </a:path>
            </a:pathLst>
          </a:custGeom>
          <a:blipFill>
            <a:blip r:embed="rId10"/>
            <a:stretch>
              <a:fillRect/>
            </a:stretch>
          </a:blipFill>
        </p:spPr>
      </p:sp>
      <p:sp>
        <p:nvSpPr>
          <p:cNvPr id="11" name="Freeform 11"/>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11"/>
            <a:stretch>
              <a:fillRect/>
            </a:stretch>
          </a:blipFill>
        </p:spPr>
      </p:sp>
      <p:sp>
        <p:nvSpPr>
          <p:cNvPr id="12" name="Freeform 12"/>
          <p:cNvSpPr/>
          <p:nvPr/>
        </p:nvSpPr>
        <p:spPr>
          <a:xfrm>
            <a:off x="10934700" y="12697"/>
            <a:ext cx="1257300" cy="6832597"/>
          </a:xfrm>
          <a:custGeom>
            <a:avLst/>
            <a:gdLst/>
            <a:ahLst/>
            <a:cxnLst/>
            <a:rect l="l" t="t" r="r" b="b"/>
            <a:pathLst>
              <a:path w="1257300" h="6832597">
                <a:moveTo>
                  <a:pt x="0" y="0"/>
                </a:moveTo>
                <a:lnTo>
                  <a:pt x="1257300" y="0"/>
                </a:lnTo>
                <a:lnTo>
                  <a:pt x="1257300" y="6832597"/>
                </a:lnTo>
                <a:lnTo>
                  <a:pt x="0" y="6832597"/>
                </a:lnTo>
                <a:lnTo>
                  <a:pt x="0" y="0"/>
                </a:lnTo>
                <a:close/>
              </a:path>
            </a:pathLst>
          </a:custGeom>
          <a:blipFill>
            <a:blip r:embed="rId12"/>
            <a:stretch>
              <a:fillRect/>
            </a:stretch>
          </a:blipFill>
        </p:spPr>
      </p:sp>
      <p:sp>
        <p:nvSpPr>
          <p:cNvPr id="13" name="Freeform 13"/>
          <p:cNvSpPr/>
          <p:nvPr/>
        </p:nvSpPr>
        <p:spPr>
          <a:xfrm>
            <a:off x="10401300" y="3619500"/>
            <a:ext cx="1790700" cy="3213097"/>
          </a:xfrm>
          <a:custGeom>
            <a:avLst/>
            <a:gdLst/>
            <a:ahLst/>
            <a:cxnLst/>
            <a:rect l="l" t="t" r="r" b="b"/>
            <a:pathLst>
              <a:path w="1790700" h="3213097">
                <a:moveTo>
                  <a:pt x="0" y="0"/>
                </a:moveTo>
                <a:lnTo>
                  <a:pt x="1790700" y="0"/>
                </a:lnTo>
                <a:lnTo>
                  <a:pt x="1790700" y="3213097"/>
                </a:lnTo>
                <a:lnTo>
                  <a:pt x="0" y="3213097"/>
                </a:lnTo>
                <a:lnTo>
                  <a:pt x="0" y="0"/>
                </a:lnTo>
                <a:close/>
              </a:path>
            </a:pathLst>
          </a:custGeom>
          <a:blipFill>
            <a:blip r:embed="rId13"/>
            <a:stretch>
              <a:fillRect/>
            </a:stretch>
          </a:blipFill>
        </p:spPr>
      </p:sp>
      <p:sp>
        <p:nvSpPr>
          <p:cNvPr id="14" name="Freeform 14"/>
          <p:cNvSpPr/>
          <p:nvPr/>
        </p:nvSpPr>
        <p:spPr>
          <a:xfrm>
            <a:off x="9715500" y="3438525"/>
            <a:ext cx="2466975" cy="3419475"/>
          </a:xfrm>
          <a:custGeom>
            <a:avLst/>
            <a:gdLst/>
            <a:ahLst/>
            <a:cxnLst/>
            <a:rect l="l" t="t" r="r" b="b"/>
            <a:pathLst>
              <a:path w="2466975" h="3419475">
                <a:moveTo>
                  <a:pt x="0" y="0"/>
                </a:moveTo>
                <a:lnTo>
                  <a:pt x="2466975" y="0"/>
                </a:lnTo>
                <a:lnTo>
                  <a:pt x="2466975" y="3419475"/>
                </a:lnTo>
                <a:lnTo>
                  <a:pt x="0" y="3419475"/>
                </a:lnTo>
                <a:lnTo>
                  <a:pt x="0" y="0"/>
                </a:lnTo>
                <a:close/>
              </a:path>
            </a:pathLst>
          </a:custGeom>
          <a:blipFill>
            <a:blip r:embed="rId14"/>
            <a:stretch>
              <a:fillRect/>
            </a:stretch>
          </a:blipFill>
        </p:spPr>
      </p:sp>
      <p:sp>
        <p:nvSpPr>
          <p:cNvPr id="15" name="TextBox 15"/>
          <p:cNvSpPr txBox="1"/>
          <p:nvPr/>
        </p:nvSpPr>
        <p:spPr>
          <a:xfrm>
            <a:off x="749932" y="608257"/>
            <a:ext cx="7509148" cy="732644"/>
          </a:xfrm>
          <a:prstGeom prst="rect">
            <a:avLst/>
          </a:prstGeom>
        </p:spPr>
        <p:txBody>
          <a:bodyPr lIns="0" tIns="0" rIns="0" bIns="0" rtlCol="0" anchor="t">
            <a:spAutoFit/>
          </a:bodyPr>
          <a:lstStyle/>
          <a:p>
            <a:pPr algn="l">
              <a:lnSpc>
                <a:spcPts val="5991"/>
              </a:lnSpc>
            </a:pPr>
            <a:r>
              <a:rPr lang="en-US" sz="4279" spc="4">
                <a:solidFill>
                  <a:srgbClr val="000000"/>
                </a:solidFill>
                <a:latin typeface="Trebuchet MS Bold"/>
              </a:rPr>
              <a:t>THE WOW IN YOUR SOLUTION</a:t>
            </a:r>
          </a:p>
        </p:txBody>
      </p:sp>
      <p:sp>
        <p:nvSpPr>
          <p:cNvPr id="16" name="TextBox 16"/>
          <p:cNvSpPr txBox="1"/>
          <p:nvPr/>
        </p:nvSpPr>
        <p:spPr>
          <a:xfrm>
            <a:off x="11323958" y="6452940"/>
            <a:ext cx="75076" cy="198977"/>
          </a:xfrm>
          <a:prstGeom prst="rect">
            <a:avLst/>
          </a:prstGeom>
        </p:spPr>
        <p:txBody>
          <a:bodyPr lIns="0" tIns="0" rIns="0" bIns="0" rtlCol="0" anchor="t">
            <a:spAutoFit/>
          </a:bodyPr>
          <a:lstStyle/>
          <a:p>
            <a:pPr algn="l">
              <a:lnSpc>
                <a:spcPts val="1578"/>
              </a:lnSpc>
            </a:pPr>
            <a:r>
              <a:rPr lang="en-US" sz="1127">
                <a:solidFill>
                  <a:srgbClr val="2D936B"/>
                </a:solidFill>
                <a:latin typeface="Trebuchet MS"/>
              </a:rPr>
              <a:t>8</a:t>
            </a:r>
          </a:p>
        </p:txBody>
      </p:sp>
      <p:sp>
        <p:nvSpPr>
          <p:cNvPr id="17" name="TextBox 17"/>
          <p:cNvSpPr txBox="1"/>
          <p:nvPr/>
        </p:nvSpPr>
        <p:spPr>
          <a:xfrm>
            <a:off x="1271368" y="2202743"/>
            <a:ext cx="6987711" cy="3681239"/>
          </a:xfrm>
          <a:prstGeom prst="rect">
            <a:avLst/>
          </a:prstGeom>
        </p:spPr>
        <p:txBody>
          <a:bodyPr lIns="0" tIns="0" rIns="0" bIns="0" rtlCol="0" anchor="t">
            <a:spAutoFit/>
          </a:bodyPr>
          <a:lstStyle/>
          <a:p>
            <a:pPr marL="600094" lvl="1" indent="-300047" algn="l">
              <a:lnSpc>
                <a:spcPts val="3299"/>
              </a:lnSpc>
              <a:buFont typeface="Arial"/>
              <a:buChar char="•"/>
            </a:pPr>
            <a:r>
              <a:rPr lang="en-US" sz="2779" spc="2">
                <a:solidFill>
                  <a:srgbClr val="000000"/>
                </a:solidFill>
                <a:latin typeface="Trebuchet MS"/>
              </a:rPr>
              <a:t>One of the standout features of our solution is its ability to analyze large volumes of image data rapidly and accurately using CNNs. By training the model on diverse datasets containing thousands of annotated images, we ensure robust performance across different geographic regions and disease scenarios.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85297" y="12697"/>
            <a:ext cx="1231897" cy="6819900"/>
          </a:xfrm>
          <a:custGeom>
            <a:avLst/>
            <a:gdLst/>
            <a:ahLst/>
            <a:cxnLst/>
            <a:rect l="l" t="t" r="r" b="b"/>
            <a:pathLst>
              <a:path w="1231897" h="6819900">
                <a:moveTo>
                  <a:pt x="0" y="0"/>
                </a:moveTo>
                <a:lnTo>
                  <a:pt x="1231897" y="0"/>
                </a:lnTo>
                <a:lnTo>
                  <a:pt x="1231897" y="6819900"/>
                </a:lnTo>
                <a:lnTo>
                  <a:pt x="0" y="6819900"/>
                </a:lnTo>
                <a:lnTo>
                  <a:pt x="0" y="0"/>
                </a:lnTo>
                <a:close/>
              </a:path>
            </a:pathLst>
          </a:custGeom>
          <a:blipFill>
            <a:blip r:embed="rId3"/>
            <a:stretch>
              <a:fillRect/>
            </a:stretch>
          </a:blipFill>
        </p:spPr>
      </p:sp>
      <p:sp>
        <p:nvSpPr>
          <p:cNvPr id="4" name="Freeform 4"/>
          <p:cNvSpPr/>
          <p:nvPr/>
        </p:nvSpPr>
        <p:spPr>
          <a:xfrm>
            <a:off x="7505700" y="3695700"/>
            <a:ext cx="4686300" cy="3136897"/>
          </a:xfrm>
          <a:custGeom>
            <a:avLst/>
            <a:gdLst/>
            <a:ahLst/>
            <a:cxnLst/>
            <a:rect l="l" t="t" r="r" b="b"/>
            <a:pathLst>
              <a:path w="4686300" h="3136897">
                <a:moveTo>
                  <a:pt x="0" y="0"/>
                </a:moveTo>
                <a:lnTo>
                  <a:pt x="4686300" y="0"/>
                </a:lnTo>
                <a:lnTo>
                  <a:pt x="4686300" y="3136897"/>
                </a:lnTo>
                <a:lnTo>
                  <a:pt x="0" y="3136897"/>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32597"/>
          </a:xfrm>
          <a:custGeom>
            <a:avLst/>
            <a:gdLst/>
            <a:ahLst/>
            <a:cxnLst/>
            <a:rect l="l" t="t" r="r" b="b"/>
            <a:pathLst>
              <a:path w="2590800" h="6832597">
                <a:moveTo>
                  <a:pt x="0" y="0"/>
                </a:moveTo>
                <a:lnTo>
                  <a:pt x="2590800" y="0"/>
                </a:lnTo>
                <a:lnTo>
                  <a:pt x="2590800" y="6832597"/>
                </a:lnTo>
                <a:lnTo>
                  <a:pt x="0" y="6832597"/>
                </a:lnTo>
                <a:lnTo>
                  <a:pt x="0" y="0"/>
                </a:lnTo>
                <a:close/>
              </a:path>
            </a:pathLst>
          </a:custGeom>
          <a:blipFill>
            <a:blip r:embed="rId6"/>
            <a:stretch>
              <a:fillRect/>
            </a:stretch>
          </a:blipFill>
        </p:spPr>
      </p:sp>
      <p:sp>
        <p:nvSpPr>
          <p:cNvPr id="7" name="Freeform 7"/>
          <p:cNvSpPr/>
          <p:nvPr/>
        </p:nvSpPr>
        <p:spPr>
          <a:xfrm>
            <a:off x="8953500" y="3048000"/>
            <a:ext cx="3238500" cy="3784597"/>
          </a:xfrm>
          <a:custGeom>
            <a:avLst/>
            <a:gdLst/>
            <a:ahLst/>
            <a:cxnLst/>
            <a:rect l="l" t="t" r="r" b="b"/>
            <a:pathLst>
              <a:path w="3238500" h="3784597">
                <a:moveTo>
                  <a:pt x="0" y="0"/>
                </a:moveTo>
                <a:lnTo>
                  <a:pt x="3238500" y="0"/>
                </a:lnTo>
                <a:lnTo>
                  <a:pt x="3238500" y="3784597"/>
                </a:lnTo>
                <a:lnTo>
                  <a:pt x="0" y="3784597"/>
                </a:lnTo>
                <a:lnTo>
                  <a:pt x="0" y="0"/>
                </a:lnTo>
                <a:close/>
              </a:path>
            </a:pathLst>
          </a:custGeom>
          <a:blipFill>
            <a:blip r:embed="rId7"/>
            <a:stretch>
              <a:fillRect/>
            </a:stretch>
          </a:blipFill>
        </p:spPr>
      </p:sp>
      <p:sp>
        <p:nvSpPr>
          <p:cNvPr id="8" name="Freeform 8"/>
          <p:cNvSpPr/>
          <p:nvPr/>
        </p:nvSpPr>
        <p:spPr>
          <a:xfrm>
            <a:off x="9334500" y="12697"/>
            <a:ext cx="2857500" cy="6832597"/>
          </a:xfrm>
          <a:custGeom>
            <a:avLst/>
            <a:gdLst/>
            <a:ahLst/>
            <a:cxnLst/>
            <a:rect l="l" t="t" r="r" b="b"/>
            <a:pathLst>
              <a:path w="2857500" h="6832597">
                <a:moveTo>
                  <a:pt x="0" y="0"/>
                </a:moveTo>
                <a:lnTo>
                  <a:pt x="2857500" y="0"/>
                </a:lnTo>
                <a:lnTo>
                  <a:pt x="2857500" y="6832597"/>
                </a:lnTo>
                <a:lnTo>
                  <a:pt x="0" y="6832597"/>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32597"/>
          </a:xfrm>
          <a:custGeom>
            <a:avLst/>
            <a:gdLst/>
            <a:ahLst/>
            <a:cxnLst/>
            <a:rect l="l" t="t" r="r" b="b"/>
            <a:pathLst>
              <a:path w="1257300" h="6832597">
                <a:moveTo>
                  <a:pt x="0" y="0"/>
                </a:moveTo>
                <a:lnTo>
                  <a:pt x="1257300" y="0"/>
                </a:lnTo>
                <a:lnTo>
                  <a:pt x="1257300" y="6832597"/>
                </a:lnTo>
                <a:lnTo>
                  <a:pt x="0" y="6832597"/>
                </a:lnTo>
                <a:lnTo>
                  <a:pt x="0" y="0"/>
                </a:lnTo>
                <a:close/>
              </a:path>
            </a:pathLst>
          </a:custGeom>
          <a:blipFill>
            <a:blip r:embed="rId10"/>
            <a:stretch>
              <a:fillRect/>
            </a:stretch>
          </a:blipFill>
        </p:spPr>
      </p:sp>
      <p:sp>
        <p:nvSpPr>
          <p:cNvPr id="11" name="Freeform 11"/>
          <p:cNvSpPr/>
          <p:nvPr/>
        </p:nvSpPr>
        <p:spPr>
          <a:xfrm>
            <a:off x="10401300" y="3619500"/>
            <a:ext cx="1790700" cy="3213097"/>
          </a:xfrm>
          <a:custGeom>
            <a:avLst/>
            <a:gdLst/>
            <a:ahLst/>
            <a:cxnLst/>
            <a:rect l="l" t="t" r="r" b="b"/>
            <a:pathLst>
              <a:path w="1790700" h="3213097">
                <a:moveTo>
                  <a:pt x="0" y="0"/>
                </a:moveTo>
                <a:lnTo>
                  <a:pt x="1790700" y="0"/>
                </a:lnTo>
                <a:lnTo>
                  <a:pt x="1790700" y="3213097"/>
                </a:lnTo>
                <a:lnTo>
                  <a:pt x="0" y="3213097"/>
                </a:lnTo>
                <a:lnTo>
                  <a:pt x="0" y="0"/>
                </a:lnTo>
                <a:close/>
              </a:path>
            </a:pathLst>
          </a:custGeom>
          <a:blipFill>
            <a:blip r:embed="rId11"/>
            <a:stretch>
              <a:fillRect/>
            </a:stretch>
          </a:blipFill>
        </p:spPr>
      </p:sp>
      <p:sp>
        <p:nvSpPr>
          <p:cNvPr id="12" name="Freeform 12"/>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2"/>
            <a:stretch>
              <a:fillRect/>
            </a:stretch>
          </a:blipFill>
        </p:spPr>
      </p:sp>
      <p:sp>
        <p:nvSpPr>
          <p:cNvPr id="13" name="Freeform 13"/>
          <p:cNvSpPr/>
          <p:nvPr/>
        </p:nvSpPr>
        <p:spPr>
          <a:xfrm>
            <a:off x="9359903" y="5905500"/>
            <a:ext cx="203197" cy="190500"/>
          </a:xfrm>
          <a:custGeom>
            <a:avLst/>
            <a:gdLst/>
            <a:ahLst/>
            <a:cxnLst/>
            <a:rect l="l" t="t" r="r" b="b"/>
            <a:pathLst>
              <a:path w="203197" h="190500">
                <a:moveTo>
                  <a:pt x="0" y="0"/>
                </a:moveTo>
                <a:lnTo>
                  <a:pt x="203197" y="0"/>
                </a:lnTo>
                <a:lnTo>
                  <a:pt x="203197" y="190500"/>
                </a:lnTo>
                <a:lnTo>
                  <a:pt x="0" y="190500"/>
                </a:lnTo>
                <a:lnTo>
                  <a:pt x="0" y="0"/>
                </a:lnTo>
                <a:close/>
              </a:path>
            </a:pathLst>
          </a:custGeom>
          <a:blipFill>
            <a:blip r:embed="rId13"/>
            <a:stretch>
              <a:fillRect/>
            </a:stretch>
          </a:blipFill>
        </p:spPr>
      </p:sp>
      <p:sp>
        <p:nvSpPr>
          <p:cNvPr id="14" name="Freeform 14"/>
          <p:cNvSpPr/>
          <p:nvPr/>
        </p:nvSpPr>
        <p:spPr>
          <a:xfrm>
            <a:off x="1666875" y="6467475"/>
            <a:ext cx="76200" cy="180975"/>
          </a:xfrm>
          <a:custGeom>
            <a:avLst/>
            <a:gdLst/>
            <a:ahLst/>
            <a:cxnLst/>
            <a:rect l="l" t="t" r="r" b="b"/>
            <a:pathLst>
              <a:path w="76200" h="180975">
                <a:moveTo>
                  <a:pt x="0" y="0"/>
                </a:moveTo>
                <a:lnTo>
                  <a:pt x="76200" y="0"/>
                </a:lnTo>
                <a:lnTo>
                  <a:pt x="76200" y="180975"/>
                </a:lnTo>
                <a:lnTo>
                  <a:pt x="0" y="180975"/>
                </a:lnTo>
                <a:lnTo>
                  <a:pt x="0" y="0"/>
                </a:lnTo>
                <a:close/>
              </a:path>
            </a:pathLst>
          </a:custGeom>
          <a:blipFill>
            <a:blip r:embed="rId14"/>
            <a:stretch>
              <a:fillRect/>
            </a:stretch>
          </a:blipFill>
        </p:spPr>
      </p:sp>
      <p:sp>
        <p:nvSpPr>
          <p:cNvPr id="15" name="TextBox 15"/>
          <p:cNvSpPr txBox="1"/>
          <p:nvPr/>
        </p:nvSpPr>
        <p:spPr>
          <a:xfrm>
            <a:off x="11323958" y="6452940"/>
            <a:ext cx="75076" cy="198977"/>
          </a:xfrm>
          <a:prstGeom prst="rect">
            <a:avLst/>
          </a:prstGeom>
        </p:spPr>
        <p:txBody>
          <a:bodyPr lIns="0" tIns="0" rIns="0" bIns="0" rtlCol="0" anchor="t">
            <a:spAutoFit/>
          </a:bodyPr>
          <a:lstStyle/>
          <a:p>
            <a:pPr algn="l">
              <a:lnSpc>
                <a:spcPts val="1578"/>
              </a:lnSpc>
            </a:pPr>
            <a:r>
              <a:rPr lang="en-US" sz="1127">
                <a:solidFill>
                  <a:srgbClr val="2D936B"/>
                </a:solidFill>
                <a:latin typeface="Trebuchet MS"/>
              </a:rPr>
              <a:t>9</a:t>
            </a:r>
          </a:p>
        </p:txBody>
      </p:sp>
      <p:sp>
        <p:nvSpPr>
          <p:cNvPr id="16" name="TextBox 16"/>
          <p:cNvSpPr txBox="1"/>
          <p:nvPr/>
        </p:nvSpPr>
        <p:spPr>
          <a:xfrm>
            <a:off x="749932" y="212579"/>
            <a:ext cx="3593468" cy="785984"/>
          </a:xfrm>
          <a:prstGeom prst="rect">
            <a:avLst/>
          </a:prstGeom>
        </p:spPr>
        <p:txBody>
          <a:bodyPr wrap="square" lIns="0" tIns="0" rIns="0" bIns="0" rtlCol="0" anchor="t">
            <a:spAutoFit/>
          </a:bodyPr>
          <a:lstStyle/>
          <a:p>
            <a:pPr algn="l">
              <a:lnSpc>
                <a:spcPts val="6730"/>
              </a:lnSpc>
            </a:pPr>
            <a:r>
              <a:rPr lang="en-US" sz="4807" dirty="0">
                <a:solidFill>
                  <a:srgbClr val="000000"/>
                </a:solidFill>
                <a:latin typeface="Trebuchet MS Bold"/>
              </a:rPr>
              <a:t>MODELLING</a:t>
            </a:r>
          </a:p>
        </p:txBody>
      </p:sp>
      <p:sp>
        <p:nvSpPr>
          <p:cNvPr id="17" name="TextBox 17"/>
          <p:cNvSpPr txBox="1"/>
          <p:nvPr/>
        </p:nvSpPr>
        <p:spPr>
          <a:xfrm>
            <a:off x="1474241" y="1341608"/>
            <a:ext cx="6907759" cy="4500389"/>
          </a:xfrm>
          <a:prstGeom prst="rect">
            <a:avLst/>
          </a:prstGeom>
        </p:spPr>
        <p:txBody>
          <a:bodyPr lIns="0" tIns="0" rIns="0" bIns="0" rtlCol="0" anchor="t">
            <a:spAutoFit/>
          </a:bodyPr>
          <a:lstStyle/>
          <a:p>
            <a:pPr marL="600094" lvl="1" indent="-300047" algn="l">
              <a:lnSpc>
                <a:spcPts val="3299"/>
              </a:lnSpc>
              <a:buFont typeface="Arial"/>
              <a:buChar char="•"/>
            </a:pPr>
            <a:r>
              <a:rPr lang="en-US" sz="2779" spc="2">
                <a:solidFill>
                  <a:srgbClr val="000000"/>
                </a:solidFill>
                <a:latin typeface="Trebuchet MS"/>
              </a:rPr>
              <a:t>Our modeling approach involves training a CNN architecture specifically tailored for image-based disease prediction in potatoes. The CNN consists of multiple convolutional and pooling layers that extract relevant features from input images, followed by fully connected layers for classification. We employ transfer learning techniques to leverage CNN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412</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Arimo</vt:lpstr>
      <vt:lpstr>Trebuchet MS</vt:lpstr>
      <vt:lpstr>Trebuchet MS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TNSDC-au21CB23.pdf</dc:title>
  <cp:lastModifiedBy>Sanjeevi Kumar V</cp:lastModifiedBy>
  <cp:revision>2</cp:revision>
  <dcterms:created xsi:type="dcterms:W3CDTF">2006-08-16T00:00:00Z</dcterms:created>
  <dcterms:modified xsi:type="dcterms:W3CDTF">2024-04-19T16:40:25Z</dcterms:modified>
  <dc:identifier>DAGCvhxg6HY</dc:identifier>
</cp:coreProperties>
</file>